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282" r:id="rId1"/>
    <p:sldMasterId id="2147484295" r:id="rId2"/>
  </p:sldMasterIdLst>
  <p:notesMasterIdLst>
    <p:notesMasterId r:id="rId39"/>
  </p:notesMasterIdLst>
  <p:handoutMasterIdLst>
    <p:handoutMasterId r:id="rId40"/>
  </p:handoutMasterIdLst>
  <p:sldIdLst>
    <p:sldId id="1083" r:id="rId3"/>
    <p:sldId id="704" r:id="rId4"/>
    <p:sldId id="1088" r:id="rId5"/>
    <p:sldId id="1217" r:id="rId6"/>
    <p:sldId id="1219" r:id="rId7"/>
    <p:sldId id="1220" r:id="rId8"/>
    <p:sldId id="260" r:id="rId9"/>
    <p:sldId id="1221" r:id="rId10"/>
    <p:sldId id="1222" r:id="rId11"/>
    <p:sldId id="1223" r:id="rId12"/>
    <p:sldId id="1225" r:id="rId13"/>
    <p:sldId id="1224" r:id="rId14"/>
    <p:sldId id="264" r:id="rId15"/>
    <p:sldId id="1226" r:id="rId16"/>
    <p:sldId id="1227" r:id="rId17"/>
    <p:sldId id="1228" r:id="rId18"/>
    <p:sldId id="1229" r:id="rId19"/>
    <p:sldId id="1230" r:id="rId20"/>
    <p:sldId id="1231" r:id="rId21"/>
    <p:sldId id="1232" r:id="rId22"/>
    <p:sldId id="1233" r:id="rId23"/>
    <p:sldId id="1234" r:id="rId24"/>
    <p:sldId id="1235" r:id="rId25"/>
    <p:sldId id="1236" r:id="rId26"/>
    <p:sldId id="1237" r:id="rId27"/>
    <p:sldId id="1238" r:id="rId28"/>
    <p:sldId id="1239" r:id="rId29"/>
    <p:sldId id="1240" r:id="rId30"/>
    <p:sldId id="1241" r:id="rId31"/>
    <p:sldId id="1242" r:id="rId32"/>
    <p:sldId id="1244" r:id="rId33"/>
    <p:sldId id="1243" r:id="rId34"/>
    <p:sldId id="1245" r:id="rId35"/>
    <p:sldId id="1085" r:id="rId36"/>
    <p:sldId id="1086" r:id="rId37"/>
    <p:sldId id="1087" r:id="rId38"/>
  </p:sldIdLst>
  <p:sldSz cx="12192000" cy="6858000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5" clrIdx="0">
    <p:extLst/>
  </p:cmAuthor>
  <p:cmAuthor id="2" name="Roberto Brandão" initials="RC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2"/>
    <a:srgbClr val="FFD407"/>
    <a:srgbClr val="F46566"/>
    <a:srgbClr val="005490"/>
    <a:srgbClr val="FFFFFF"/>
    <a:srgbClr val="000000"/>
    <a:srgbClr val="D9A328"/>
    <a:srgbClr val="7F95A9"/>
    <a:srgbClr val="FAFAFA"/>
    <a:srgbClr val="007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5290" autoAdjust="0"/>
  </p:normalViewPr>
  <p:slideViewPr>
    <p:cSldViewPr>
      <p:cViewPr varScale="1">
        <p:scale>
          <a:sx n="110" d="100"/>
          <a:sy n="110" d="100"/>
        </p:scale>
        <p:origin x="27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3546"/>
    </p:cViewPr>
  </p:sorterViewPr>
  <p:notesViewPr>
    <p:cSldViewPr>
      <p:cViewPr varScale="1">
        <p:scale>
          <a:sx n="76" d="100"/>
          <a:sy n="76" d="100"/>
        </p:scale>
        <p:origin x="-143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46188" y="365125"/>
            <a:ext cx="4608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317625" y="9509125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fld id="{2E4BF49B-96EE-475E-ADB7-9EDE99BD6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3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6C757A-7287-41F1-95D5-DF3C12EA0A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16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E16E9-4B35-4C8E-B062-4393D0646E3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B48FF-32AF-42A7-A611-7093276E6AA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5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B4FEB-461C-40A4-B8EF-DE6893C94B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1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670D0-0B01-4B65-AD0C-47E4888B21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2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A935-F0EA-4477-A1AA-ED4B93841F2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71C8-E55A-487D-B945-663E7B5A83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6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8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22CF8-D4A6-43C7-8BC4-F7CA80073BEA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90E4A-0579-4EDD-83C2-758A05A10440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8617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51219-6918-4B64-916B-B5A130024584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8064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2A6A-09AB-45B4-9C31-29D3833B04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8914E-70DA-46E9-8852-12A9B2977863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810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D1F1-7B6A-486D-85B3-8BA5A4B15BC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CE4EB-7198-4EC2-BA3F-12130D19BCAE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2645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98CE4-D78E-4318-B208-3A459E7917D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4D62D-48D4-47EA-88D0-2DEF9F5E65E5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7962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5B0E6-5987-43AB-AF6C-41B9F424EF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038A8-EDA8-4691-8421-78D35C88880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6898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6CA9F-59C9-4932-8BE8-AE80703C12C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486F7-9CDC-47EE-B082-5A3CCE9B951A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289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2993D-C057-486B-AB11-FB70D745649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24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E574D-3CD8-4FA1-87E2-11D133528F6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9C5C0-6F60-45AD-A52D-2E8DD2625E77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3524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A22E-06A7-4E56-B667-94698ECC187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2FFDA-E25C-4447-B931-E652377C862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2579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20BC-4414-4AE8-BC0D-46636502D22E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6BC91-A8DD-4F45-BD8C-A6EEC2C19B8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527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926A-7A49-4659-B816-29FCE260B8A8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5628-C6FD-4A19-A3B1-3C2E50E309B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875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13"/>
          <p:cNvSpPr/>
          <p:nvPr userDrawn="1"/>
        </p:nvSpPr>
        <p:spPr>
          <a:xfrm>
            <a:off x="1174750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2" name="円/楕円 6"/>
          <p:cNvSpPr/>
          <p:nvPr userDrawn="1"/>
        </p:nvSpPr>
        <p:spPr>
          <a:xfrm>
            <a:off x="544513" y="126841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3" name="角丸四角形 33"/>
          <p:cNvSpPr/>
          <p:nvPr userDrawn="1"/>
        </p:nvSpPr>
        <p:spPr>
          <a:xfrm>
            <a:off x="1174750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4" name="円/楕円 34"/>
          <p:cNvSpPr/>
          <p:nvPr userDrawn="1"/>
        </p:nvSpPr>
        <p:spPr>
          <a:xfrm>
            <a:off x="544513" y="2905125"/>
            <a:ext cx="1020762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5" name="角丸四角形 40"/>
          <p:cNvSpPr/>
          <p:nvPr userDrawn="1"/>
        </p:nvSpPr>
        <p:spPr>
          <a:xfrm>
            <a:off x="1174750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6" name="円/楕円 41"/>
          <p:cNvSpPr/>
          <p:nvPr userDrawn="1"/>
        </p:nvSpPr>
        <p:spPr>
          <a:xfrm>
            <a:off x="544513" y="453866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7" name="角丸四角形 45"/>
          <p:cNvSpPr/>
          <p:nvPr userDrawn="1"/>
        </p:nvSpPr>
        <p:spPr>
          <a:xfrm>
            <a:off x="6875463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8" name="円/楕円 46"/>
          <p:cNvSpPr/>
          <p:nvPr userDrawn="1"/>
        </p:nvSpPr>
        <p:spPr>
          <a:xfrm>
            <a:off x="6246813" y="126841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9" name="角丸四角形 50"/>
          <p:cNvSpPr/>
          <p:nvPr userDrawn="1"/>
        </p:nvSpPr>
        <p:spPr>
          <a:xfrm>
            <a:off x="6875463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0" name="円/楕円 51"/>
          <p:cNvSpPr/>
          <p:nvPr userDrawn="1"/>
        </p:nvSpPr>
        <p:spPr>
          <a:xfrm>
            <a:off x="6246813" y="2905125"/>
            <a:ext cx="1019175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1" name="角丸四角形 55"/>
          <p:cNvSpPr/>
          <p:nvPr userDrawn="1"/>
        </p:nvSpPr>
        <p:spPr>
          <a:xfrm>
            <a:off x="6875463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4" name="円/楕円 56"/>
          <p:cNvSpPr/>
          <p:nvPr userDrawn="1"/>
        </p:nvSpPr>
        <p:spPr>
          <a:xfrm>
            <a:off x="6246813" y="453866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73927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781672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73927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781672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781672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673927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781672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781672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6375055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7482800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6375055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7482800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7482800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6375055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7482800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/>
          </p:nvPr>
        </p:nvSpPr>
        <p:spPr>
          <a:xfrm>
            <a:off x="7482800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フッター プレースホルダー 2"/>
          <p:cNvSpPr>
            <a:spLocks noGrp="1"/>
          </p:cNvSpPr>
          <p:nvPr>
            <p:ph type="ftr" sz="quarter" idx="38"/>
          </p:nvPr>
        </p:nvSpPr>
        <p:spPr>
          <a:xfrm>
            <a:off x="6275388" y="6394450"/>
            <a:ext cx="5186362" cy="365125"/>
          </a:xfrm>
        </p:spPr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39" name="スライド番号プレースホルダー 3"/>
          <p:cNvSpPr>
            <a:spLocks noGrp="1"/>
          </p:cNvSpPr>
          <p:nvPr>
            <p:ph type="sldNum" sz="quarter" idx="39"/>
          </p:nvPr>
        </p:nvSpPr>
        <p:spPr>
          <a:xfrm>
            <a:off x="11582400" y="6394450"/>
            <a:ext cx="604838" cy="365125"/>
          </a:xfrm>
        </p:spPr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64767-D428-4C64-9643-0A33024ABE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6848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3"/>
          <p:cNvSpPr/>
          <p:nvPr userDrawn="1"/>
        </p:nvSpPr>
        <p:spPr>
          <a:xfrm>
            <a:off x="0" y="0"/>
            <a:ext cx="2451100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1" name="円/楕円 4"/>
          <p:cNvSpPr/>
          <p:nvPr userDrawn="1"/>
        </p:nvSpPr>
        <p:spPr>
          <a:xfrm>
            <a:off x="514350" y="1449388"/>
            <a:ext cx="3873500" cy="3871912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4" name="ホームベース 1"/>
          <p:cNvSpPr/>
          <p:nvPr userDrawn="1"/>
        </p:nvSpPr>
        <p:spPr>
          <a:xfrm>
            <a:off x="4756150" y="2058988"/>
            <a:ext cx="319088" cy="239712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5" name="ホームベース 10"/>
          <p:cNvSpPr/>
          <p:nvPr userDrawn="1"/>
        </p:nvSpPr>
        <p:spPr>
          <a:xfrm>
            <a:off x="4756150" y="3200400"/>
            <a:ext cx="319088" cy="23971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745732" y="1028734"/>
            <a:ext cx="6901366" cy="779709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5075798" y="2315120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5075798" y="1928834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5075798" y="3455247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075798" y="3068960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6" name="フッター プレースホルダー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83F09-0FC6-4B06-BE3A-06E912AAD7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3399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3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/>
          </p:nvPr>
        </p:nvSpPr>
        <p:spPr>
          <a:xfrm>
            <a:off x="2135217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85009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85009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/>
          </p:nvPr>
        </p:nvSpPr>
        <p:spPr>
          <a:xfrm>
            <a:off x="5585899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4535691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4535691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/>
          </p:nvPr>
        </p:nvSpPr>
        <p:spPr>
          <a:xfrm>
            <a:off x="9036582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7986374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7986374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4" name="フッター プレースホルダー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F8DE2-5668-4498-9D6D-BDD224E62A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7883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8"/>
          <p:cNvSpPr/>
          <p:nvPr userDrawn="1"/>
        </p:nvSpPr>
        <p:spPr>
          <a:xfrm>
            <a:off x="4535488" y="519113"/>
            <a:ext cx="3087687" cy="3087687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cxnSp>
        <p:nvCxnSpPr>
          <p:cNvPr id="9" name="直線コネクタ 11"/>
          <p:cNvCxnSpPr/>
          <p:nvPr userDrawn="1"/>
        </p:nvCxnSpPr>
        <p:spPr>
          <a:xfrm>
            <a:off x="1749425" y="4929188"/>
            <a:ext cx="869315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74907" y="3729034"/>
            <a:ext cx="11072191" cy="674070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748890" y="5049181"/>
            <a:ext cx="8694220" cy="1020112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729872" y="4329100"/>
            <a:ext cx="8732257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フッター プレースホルダー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69446-4DA2-46BD-9FD1-D31E1FCB74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79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7" name="フリーフォーム 9"/>
          <p:cNvSpPr/>
          <p:nvPr userDrawn="1"/>
        </p:nvSpPr>
        <p:spPr>
          <a:xfrm rot="5400000">
            <a:off x="-279400" y="279400"/>
            <a:ext cx="6858000" cy="6299200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575425" y="788988"/>
            <a:ext cx="5132388" cy="29702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546089" y="3879051"/>
            <a:ext cx="5161021" cy="220524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/>
          </p:nvPr>
        </p:nvSpPr>
        <p:spPr>
          <a:xfrm>
            <a:off x="6666113" y="879748"/>
            <a:ext cx="4950980" cy="2788248"/>
          </a:xfrm>
        </p:spPr>
        <p:txBody>
          <a:bodyPr rtlCol="0"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01452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6719D-BE82-403C-BC5F-8AAC1E6D871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B717D-2B3F-4A49-A873-AF3BA461C21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4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42889-1677-41E8-BC96-5FB2EDED62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5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5F3EE-4A89-4F23-8A17-41CE19AAA8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5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64462-E325-498A-9769-4E28723D4CB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9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BABCE-0E49-4678-8CB1-5E743AF06BD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8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E9E28-C87A-4326-A48C-9D1C377E0D3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B69E-40EC-4364-AB4A-8AE4C94453B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id-ID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id-ID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EEA3A-1CF1-49A4-AD46-BA354E9FFC33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2F6D-356A-4C46-8ABC-96DF1FBF36B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</p:sldLayoutIdLst>
  <p:transition spd="slow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Spica Neue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pica Neue Light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pica Neue Ligh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pica Neue Ligh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Agrupar 3"/>
          <p:cNvGrpSpPr>
            <a:grpSpLocks/>
          </p:cNvGrpSpPr>
          <p:nvPr/>
        </p:nvGrpSpPr>
        <p:grpSpPr bwMode="auto">
          <a:xfrm>
            <a:off x="2112529" y="458343"/>
            <a:ext cx="3556000" cy="1692275"/>
            <a:chOff x="3564470" y="449503"/>
            <a:chExt cx="4166990" cy="2016249"/>
          </a:xfrm>
        </p:grpSpPr>
        <p:pic>
          <p:nvPicPr>
            <p:cNvPr id="9226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7"/>
            <a:stretch>
              <a:fillRect/>
            </a:stretch>
          </p:blipFill>
          <p:spPr bwMode="auto">
            <a:xfrm>
              <a:off x="3564470" y="449503"/>
              <a:ext cx="3623408" cy="201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77" t="22530" r="9630" b="26141"/>
            <a:stretch>
              <a:fillRect/>
            </a:stretch>
          </p:blipFill>
          <p:spPr bwMode="auto">
            <a:xfrm>
              <a:off x="7228540" y="658368"/>
              <a:ext cx="502920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tângulo 14"/>
          <p:cNvSpPr/>
          <p:nvPr/>
        </p:nvSpPr>
        <p:spPr>
          <a:xfrm>
            <a:off x="-1" y="2805440"/>
            <a:ext cx="12185629" cy="3287856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181877" y="6223397"/>
            <a:ext cx="3168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pt-BR" sz="1600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Nivalde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de Castro</a:t>
            </a:r>
            <a:br>
              <a:rPr lang="pt-BR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Roberto Brandão</a:t>
            </a: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2235777" y="3573016"/>
            <a:ext cx="91168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altLang="pt-BR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Desenhos  de  Mercados  Atacadistas  de  Energia</a:t>
            </a:r>
          </a:p>
        </p:txBody>
      </p:sp>
      <p:pic>
        <p:nvPicPr>
          <p:cNvPr id="9221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70"/>
          <a:stretch>
            <a:fillRect/>
          </a:stretch>
        </p:blipFill>
        <p:spPr bwMode="auto">
          <a:xfrm>
            <a:off x="0" y="328207"/>
            <a:ext cx="2235777" cy="42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r="3996"/>
          <a:stretch>
            <a:fillRect/>
          </a:stretch>
        </p:blipFill>
        <p:spPr bwMode="auto">
          <a:xfrm>
            <a:off x="6785253" y="633647"/>
            <a:ext cx="2624859" cy="102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7F37418-C04B-4520-AF8F-C49FA9FAD54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70127" y="548029"/>
            <a:ext cx="1525943" cy="160258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19736" y="521272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CC0000"/>
              </a:buClr>
            </a:pPr>
            <a:r>
              <a:rPr lang="pt-BR" sz="2400" kern="0" dirty="0">
                <a:solidFill>
                  <a:schemeClr val="bg1"/>
                </a:solidFill>
                <a:latin typeface="Book Antiqua"/>
              </a:rPr>
              <a:t>Análise  Comparativa  Internacional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0043850-4550-4B49-A9F9-71A7C868DCE6}"/>
              </a:ext>
            </a:extLst>
          </p:cNvPr>
          <p:cNvSpPr/>
          <p:nvPr/>
        </p:nvSpPr>
        <p:spPr>
          <a:xfrm>
            <a:off x="3658589" y="29422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CC0000"/>
              </a:buClr>
            </a:pPr>
            <a:r>
              <a:rPr lang="pt-BR" sz="2400" kern="0" dirty="0">
                <a:solidFill>
                  <a:schemeClr val="bg1"/>
                </a:solidFill>
                <a:latin typeface="Book Antiqua"/>
              </a:rPr>
              <a:t>www.projetobolsadeenergia.com.br</a:t>
            </a:r>
          </a:p>
        </p:txBody>
      </p:sp>
    </p:spTree>
    <p:extLst>
      <p:ext uri="{BB962C8B-B14F-4D97-AF65-F5344CB8AC3E}">
        <p14:creationId xmlns:p14="http://schemas.microsoft.com/office/powerpoint/2010/main" val="1687881321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5936" y="1190216"/>
            <a:ext cx="12233145" cy="180958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43153" y="1582847"/>
            <a:ext cx="1170569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2400" b="1" kern="0" dirty="0">
                <a:solidFill>
                  <a:srgbClr val="000000"/>
                </a:solidFill>
                <a:latin typeface="Book Antiqua"/>
              </a:rPr>
              <a:t>A ideia por trás reformas era aproximar o mercado atacadista de um mercado de concorrência perfeita. Na prática, porém, nenhum mercado apresenta as condições de concorrência perfeita devido a: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663184" y="2664425"/>
            <a:ext cx="453115" cy="1529149"/>
            <a:chOff x="1130342" y="1032061"/>
            <a:chExt cx="453115" cy="1529149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342" y="2224003"/>
              <a:ext cx="162789" cy="337207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59869" y="3125550"/>
            <a:ext cx="10473403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hangingPunct="0">
              <a:buClr>
                <a:srgbClr val="CC0000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Presença de poder de mercado;</a:t>
            </a:r>
          </a:p>
          <a:p>
            <a:pPr marL="457200" lvl="0" indent="-457200" eaLnBrk="0" hangingPunct="0">
              <a:buClr>
                <a:srgbClr val="CC0000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O serviço de produção de eletricidade nem sempre é um produto homogêneo;</a:t>
            </a:r>
          </a:p>
          <a:p>
            <a:pPr marL="457200" lvl="0" indent="-457200" eaLnBrk="0" hangingPunct="0">
              <a:buClr>
                <a:srgbClr val="CC0000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O preço tende a ser volátil;</a:t>
            </a:r>
          </a:p>
          <a:p>
            <a:pPr marL="457200" lvl="0" indent="-457200" eaLnBrk="0" hangingPunct="0">
              <a:buClr>
                <a:srgbClr val="CC0000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Presença de barreiras à entrada e à saída.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16123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</a:rPr>
              <a:t>Mercados de Curto Prazo</a:t>
            </a:r>
            <a:endParaRPr kumimoji="0" lang="pt-BR" sz="6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/>
              <a:ea typeface="+mj-ea"/>
              <a:cs typeface="+mj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107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96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40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50DEEEE-A3E1-4E0E-BEEF-A41FABD8432D}"/>
              </a:ext>
            </a:extLst>
          </p:cNvPr>
          <p:cNvSpPr/>
          <p:nvPr/>
        </p:nvSpPr>
        <p:spPr>
          <a:xfrm>
            <a:off x="551384" y="5495868"/>
            <a:ext cx="10473403" cy="119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sz="2200" b="1" dirty="0">
                <a:solidFill>
                  <a:srgbClr val="005D82"/>
                </a:solidFill>
              </a:rPr>
              <a:t>Considerando as características da indústria elétrica e visando aproximar o mercado de energia elétrica de um mercado perfeitamente competitivo, os países optaram, em geral, pela formação de mercados de energia de curto prazo. </a:t>
            </a:r>
          </a:p>
        </p:txBody>
      </p:sp>
    </p:spTree>
    <p:extLst>
      <p:ext uri="{BB962C8B-B14F-4D97-AF65-F5344CB8AC3E}">
        <p14:creationId xmlns:p14="http://schemas.microsoft.com/office/powerpoint/2010/main" val="28226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480376" y="7437823"/>
            <a:ext cx="12233145" cy="1060592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943872" y="7755753"/>
            <a:ext cx="117056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2400" b="1" kern="0" dirty="0">
                <a:solidFill>
                  <a:srgbClr val="000000"/>
                </a:solidFill>
                <a:latin typeface="Book Antiqua"/>
              </a:rPr>
              <a:t>Embora haja especificidades, os mercados de CP são caracterizados por: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13656840" y="1838908"/>
            <a:ext cx="453115" cy="1529149"/>
            <a:chOff x="1130342" y="1032061"/>
            <a:chExt cx="453115" cy="1529149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342" y="2224003"/>
              <a:ext cx="162789" cy="337207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2373" y="1241583"/>
            <a:ext cx="10956949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Aft>
                <a:spcPts val="1000"/>
              </a:spcAft>
              <a:buClrTx/>
              <a:buSzPct val="75000"/>
              <a:defRPr/>
            </a:pPr>
            <a:r>
              <a:rPr lang="pt-BR" altLang="pt-BR" sz="2800" b="1" dirty="0">
                <a:solidFill>
                  <a:srgbClr val="005D82"/>
                </a:solidFill>
              </a:rPr>
              <a:t>Gross pool: 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os agentes oferecem toda a sua energia para o pool, independente de haver ou não contratos de prazos mais longos. Isso ocorre em sistemas onde o despacho é centralizado mas também em sistemas em que os contratos são financeiros e há uma bolsa de energia física.</a:t>
            </a:r>
          </a:p>
          <a:p>
            <a:pPr lvl="0" algn="just" eaLnBrk="0" hangingPunct="0">
              <a:spcAft>
                <a:spcPts val="1000"/>
              </a:spcAft>
              <a:buClrTx/>
              <a:buSzPct val="75000"/>
              <a:defRPr/>
            </a:pPr>
            <a:r>
              <a:rPr lang="pt-BR" altLang="pt-BR" sz="2800" b="1" dirty="0">
                <a:solidFill>
                  <a:srgbClr val="005D82"/>
                </a:solidFill>
              </a:rPr>
              <a:t>Net pool: 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os agentes realizam negociações firmando contratos de CP até poucas horas antes do despacho efetivo. A oferta resultante do conjunto de contratos físicos, incluindo contratos físicos de prazos mais longos, é informada ao operador, o qual realiza o despacho em função deles.</a:t>
            </a:r>
          </a:p>
          <a:p>
            <a:pPr marL="971550" lvl="1" indent="-514350" algn="just" eaLnBrk="0" hangingPunct="0">
              <a:spcAft>
                <a:spcPts val="1000"/>
              </a:spcAft>
              <a:buClrTx/>
              <a:buSzPct val="75000"/>
              <a:buFont typeface="+mj-lt"/>
              <a:buAutoNum type="romanLcPeriod"/>
              <a:defRPr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Mercado do dia seguinte (</a:t>
            </a:r>
            <a:r>
              <a:rPr lang="pt-BR" altLang="pt-BR" sz="2000" kern="0" dirty="0" err="1">
                <a:solidFill>
                  <a:srgbClr val="000000"/>
                </a:solidFill>
                <a:latin typeface="Book Antiqua"/>
              </a:rPr>
              <a:t>day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pt-BR" altLang="pt-BR" sz="2000" kern="0" dirty="0" err="1">
                <a:solidFill>
                  <a:srgbClr val="000000"/>
                </a:solidFill>
                <a:latin typeface="Book Antiqua"/>
              </a:rPr>
              <a:t>ahead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pt-BR" altLang="pt-BR" sz="2000" kern="0" dirty="0" err="1">
                <a:solidFill>
                  <a:srgbClr val="000000"/>
                </a:solidFill>
                <a:latin typeface="Book Antiqua"/>
              </a:rPr>
              <a:t>market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);</a:t>
            </a:r>
          </a:p>
          <a:p>
            <a:pPr marL="971550" lvl="1" indent="-514350" algn="just" eaLnBrk="0" hangingPunct="0">
              <a:spcAft>
                <a:spcPts val="1000"/>
              </a:spcAft>
              <a:buClrTx/>
              <a:buSzPct val="75000"/>
              <a:buFont typeface="+mj-lt"/>
              <a:buAutoNum type="romanLcPeriod"/>
              <a:defRPr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Mercado </a:t>
            </a:r>
            <a:r>
              <a:rPr lang="pt-BR" altLang="pt-BR" sz="2000" kern="0" dirty="0" err="1">
                <a:solidFill>
                  <a:srgbClr val="000000"/>
                </a:solidFill>
                <a:latin typeface="Book Antiqua"/>
              </a:rPr>
              <a:t>intradiário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 (</a:t>
            </a:r>
            <a:r>
              <a:rPr lang="pt-BR" altLang="pt-BR" sz="2000" kern="0" dirty="0" err="1">
                <a:solidFill>
                  <a:srgbClr val="000000"/>
                </a:solidFill>
                <a:latin typeface="Book Antiqua"/>
              </a:rPr>
              <a:t>intraday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pt-BR" altLang="pt-BR" sz="2000" kern="0" dirty="0" err="1">
                <a:solidFill>
                  <a:srgbClr val="000000"/>
                </a:solidFill>
                <a:latin typeface="Book Antiqua"/>
              </a:rPr>
              <a:t>market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); e</a:t>
            </a:r>
          </a:p>
          <a:p>
            <a:pPr marL="971550" lvl="1" indent="-514350" algn="just" eaLnBrk="0" hangingPunct="0">
              <a:spcAft>
                <a:spcPts val="1000"/>
              </a:spcAft>
              <a:buClrTx/>
              <a:buSzPct val="75000"/>
              <a:buFont typeface="+mj-lt"/>
              <a:buAutoNum type="romanLcPeriod"/>
              <a:defRPr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Mercado de balanço ou de tempo real.</a:t>
            </a:r>
          </a:p>
          <a:p>
            <a:pPr marL="457200" lvl="0" indent="-457200" algn="just" eaLnBrk="0" hangingPunct="0">
              <a:buClrTx/>
              <a:buSzPct val="75000"/>
              <a:buFont typeface="Wingdings" panose="05000000000000000000" pitchFamily="2" charset="2"/>
              <a:buChar char="§"/>
              <a:defRPr/>
            </a:pPr>
            <a:endParaRPr lang="pt-BR" altLang="pt-BR" sz="2000" kern="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16123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</a:rPr>
              <a:t>Mercados de Curto Prazo</a:t>
            </a:r>
            <a:endParaRPr kumimoji="0" lang="pt-BR" sz="5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/>
              <a:ea typeface="+mj-ea"/>
              <a:cs typeface="+mj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CC2AE65-F9E2-4319-9065-AEBD97C49CF6}"/>
              </a:ext>
            </a:extLst>
          </p:cNvPr>
          <p:cNvSpPr/>
          <p:nvPr/>
        </p:nvSpPr>
        <p:spPr>
          <a:xfrm>
            <a:off x="551384" y="6036158"/>
            <a:ext cx="10441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Há um mecanismo de conciliação de diferenças, onde são liquidadas as diferenças entre as quantidades contratadas e as quantidades efetivamente realizadas.</a:t>
            </a:r>
          </a:p>
        </p:txBody>
      </p:sp>
      <p:pic>
        <p:nvPicPr>
          <p:cNvPr id="13322" name="Picture 10" descr="Resultado de imagem para pool power icon">
            <a:extLst>
              <a:ext uri="{FF2B5EF4-FFF2-40B4-BE49-F238E27FC236}">
                <a16:creationId xmlns:a16="http://schemas.microsoft.com/office/drawing/2014/main" id="{966C3F8F-6E06-466B-A13F-8CA3DF1B4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84" y="78939"/>
            <a:ext cx="1445646" cy="12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765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5936" y="1190216"/>
            <a:ext cx="12233145" cy="1060592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82974" y="1570901"/>
            <a:ext cx="117056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2400" b="1" kern="0" dirty="0">
                <a:solidFill>
                  <a:srgbClr val="000000"/>
                </a:solidFill>
                <a:latin typeface="Book Antiqua"/>
              </a:rPr>
              <a:t>Embora haja especificidades, os mercados de CP são caracterizados por: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13533" y="1377668"/>
            <a:ext cx="453115" cy="1529149"/>
            <a:chOff x="1130342" y="1032061"/>
            <a:chExt cx="453115" cy="1529149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342" y="2224003"/>
              <a:ext cx="162789" cy="337207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0785" y="2319720"/>
            <a:ext cx="10525896" cy="510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hangingPunct="0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Geradores realizam ofertas (</a:t>
            </a:r>
            <a:r>
              <a:rPr lang="pt-BR" altLang="pt-BR" sz="2000" kern="0" dirty="0" err="1">
                <a:solidFill>
                  <a:srgbClr val="000000"/>
                </a:solidFill>
                <a:latin typeface="Book Antiqua"/>
              </a:rPr>
              <a:t>bids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) de uma certa quantidade de energia a um determinado preço (função dos custos variáveis) =&gt; curva de oferta do mercado;</a:t>
            </a:r>
          </a:p>
          <a:p>
            <a:pPr marL="457200" lvl="0" indent="-457200" algn="just" eaLnBrk="0" hangingPunct="0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A curva de demanda é formada a partir dos requerimentos de energia dos consumidores. No CP, esta curva muitas vezes é inelástica em relação ao preço;</a:t>
            </a:r>
          </a:p>
          <a:p>
            <a:pPr marL="457200" lvl="0" indent="-457200" algn="just" eaLnBrk="0" hangingPunct="0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Da interseção das curvas de oferta e de demanda resulta o preço de mercado, que é igual à oferta de preço do último gerador necessário para atender a demanda em um determinado período;</a:t>
            </a:r>
          </a:p>
          <a:p>
            <a:pPr marL="457200" lvl="0" indent="-457200" algn="just" eaLnBrk="0" hangingPunct="0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Todos os geradores com ofertas menores ou iguais ao preço de mercado são chamados a operar e a remuneração dos agentes despachados é feita ao preço de mercado;</a:t>
            </a:r>
          </a:p>
          <a:p>
            <a:pPr marL="457200" lvl="0" indent="-457200" algn="just" eaLnBrk="0" hangingPunct="0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Existe um operador independente do sistema que garante, em tempo real, o equilíbrio instantâneo da oferta e da demanda de energia elétrica.</a:t>
            </a:r>
          </a:p>
          <a:p>
            <a:pPr marL="457200" lvl="0" indent="-457200" algn="just" eaLnBrk="0" hangingPunct="0">
              <a:buClrTx/>
              <a:buSzPct val="75000"/>
              <a:buFont typeface="Wingdings" panose="05000000000000000000" pitchFamily="2" charset="2"/>
              <a:buChar char="§"/>
              <a:defRPr/>
            </a:pPr>
            <a:endParaRPr lang="pt-BR" altLang="pt-BR" sz="2000" kern="0" dirty="0">
              <a:solidFill>
                <a:srgbClr val="000000"/>
              </a:solidFill>
              <a:latin typeface="Book Antiqua"/>
            </a:endParaRPr>
          </a:p>
          <a:p>
            <a:pPr marL="457200" lvl="0" indent="-457200" algn="just" eaLnBrk="0" hangingPunct="0">
              <a:buClrTx/>
              <a:buSzPct val="75000"/>
              <a:buFont typeface="Wingdings" panose="05000000000000000000" pitchFamily="2" charset="2"/>
              <a:buChar char="§"/>
              <a:defRPr/>
            </a:pPr>
            <a:endParaRPr lang="pt-BR" altLang="pt-BR" sz="2000" kern="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16123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</a:rPr>
              <a:t>Mercados de Curto Prazo</a:t>
            </a:r>
            <a:endParaRPr kumimoji="0" lang="pt-BR" sz="5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/>
              <a:ea typeface="+mj-ea"/>
              <a:cs typeface="+mj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pic>
        <p:nvPicPr>
          <p:cNvPr id="11266" name="Picture 2" descr="Resultado de imagem para demand and supply curve icon">
            <a:extLst>
              <a:ext uri="{FF2B5EF4-FFF2-40B4-BE49-F238E27FC236}">
                <a16:creationId xmlns:a16="http://schemas.microsoft.com/office/drawing/2014/main" id="{33B4DFEA-04C6-44BE-8490-3BDC2126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132" y="170194"/>
            <a:ext cx="1479895" cy="14798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0117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5409B0-6A01-4148-B711-3385B3F5E421}"/>
              </a:ext>
            </a:extLst>
          </p:cNvPr>
          <p:cNvSpPr/>
          <p:nvPr/>
        </p:nvSpPr>
        <p:spPr>
          <a:xfrm>
            <a:off x="8976320" y="-46064"/>
            <a:ext cx="3215681" cy="690406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77FFA60-4A91-4DC0-9364-7DB13F638BEC}"/>
              </a:ext>
            </a:extLst>
          </p:cNvPr>
          <p:cNvSpPr txBox="1">
            <a:spLocks/>
          </p:cNvSpPr>
          <p:nvPr/>
        </p:nvSpPr>
        <p:spPr>
          <a:xfrm>
            <a:off x="8983202" y="124758"/>
            <a:ext cx="3208797" cy="27281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fontAlgn="auto">
              <a:spcAft>
                <a:spcPts val="0"/>
              </a:spcAft>
              <a:buClrTx/>
              <a:defRPr/>
            </a:pPr>
            <a:r>
              <a:rPr lang="pt-BR" sz="3600" b="1" dirty="0">
                <a:solidFill>
                  <a:srgbClr val="C00000"/>
                </a:solidFill>
              </a:rPr>
              <a:t>Características dos mercados de curto prazo dos países estudados</a:t>
            </a:r>
            <a:endParaRPr kumimoji="0" lang="pt-BR" sz="3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/>
              <a:ea typeface="+mj-ea"/>
              <a:cs typeface="+mj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BDA8E94-E581-4626-A9B1-96670CF3A41D}"/>
              </a:ext>
            </a:extLst>
          </p:cNvPr>
          <p:cNvSpPr/>
          <p:nvPr/>
        </p:nvSpPr>
        <p:spPr>
          <a:xfrm>
            <a:off x="9751908" y="2852936"/>
            <a:ext cx="2440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Fonte: Castro et al., 2018 </a:t>
            </a:r>
            <a:endParaRPr lang="pt-BR" sz="1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EC8603E-60B5-4EAE-909D-E1AAE227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0"/>
            <a:ext cx="89820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2190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83419" y="3069269"/>
            <a:ext cx="10956949" cy="2423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Aft>
                <a:spcPts val="1000"/>
              </a:spcAft>
              <a:buClrTx/>
              <a:buSzPct val="75000"/>
              <a:defRPr/>
            </a:pPr>
            <a:r>
              <a:rPr lang="pt-BR" altLang="pt-BR" sz="2200" b="1" dirty="0">
                <a:solidFill>
                  <a:srgbClr val="005D82"/>
                </a:solidFill>
              </a:rPr>
              <a:t>O problema da expansão da capacidade do sistema possui duas dimensões:</a:t>
            </a:r>
          </a:p>
          <a:p>
            <a:pPr marL="400050" lvl="0" indent="-400050" algn="just" eaLnBrk="0" hangingPunct="0">
              <a:spcAft>
                <a:spcPts val="1000"/>
              </a:spcAft>
              <a:buClrTx/>
              <a:buSzPct val="75000"/>
              <a:buFont typeface="+mj-lt"/>
              <a:buAutoNum type="romanLcPeriod"/>
              <a:defRPr/>
            </a:pPr>
            <a:r>
              <a:rPr lang="pt-BR" altLang="pt-BR" sz="2200" b="1" dirty="0">
                <a:solidFill>
                  <a:srgbClr val="005D82"/>
                </a:solidFill>
              </a:rPr>
              <a:t>No CP, </a:t>
            </a:r>
            <a:r>
              <a:rPr lang="pt-BR" altLang="pt-BR" sz="2000" kern="0" dirty="0">
                <a:latin typeface="Book Antiqua"/>
              </a:rPr>
              <a:t>a segurança no fornecimento. Além de se precisar de capacidade suficiente para atender a demanda, se requer uma margem de reserva caso ocorra alguma contingência ou pico excepcional de consumo. </a:t>
            </a:r>
          </a:p>
          <a:p>
            <a:pPr marL="400050" lvl="0" indent="-400050" algn="just" eaLnBrk="0" hangingPunct="0">
              <a:spcAft>
                <a:spcPts val="1000"/>
              </a:spcAft>
              <a:buClrTx/>
              <a:buSzPct val="75000"/>
              <a:buFont typeface="+mj-lt"/>
              <a:buAutoNum type="romanLcPeriod"/>
              <a:defRPr/>
            </a:pPr>
            <a:r>
              <a:rPr lang="pt-BR" altLang="pt-BR" sz="2200" b="1" dirty="0">
                <a:solidFill>
                  <a:srgbClr val="005D82"/>
                </a:solidFill>
              </a:rPr>
              <a:t>No LP, </a:t>
            </a:r>
            <a:r>
              <a:rPr lang="pt-BR" altLang="pt-BR" sz="2000" kern="0" dirty="0">
                <a:latin typeface="Book Antiqua"/>
              </a:rPr>
              <a:t>a adequação da capacidade se refere aos incentivos para atrair investimentos que permitam garantir o fornecimento futuro da demanda. 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16123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</a:rPr>
              <a:t>Mercados de Curto Prazo: problemas e limitações</a:t>
            </a:r>
            <a:endParaRPr kumimoji="0" lang="pt-BR" sz="4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/>
              <a:ea typeface="+mj-ea"/>
              <a:cs typeface="+mj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CC2AE65-F9E2-4319-9065-AEBD97C49CF6}"/>
              </a:ext>
            </a:extLst>
          </p:cNvPr>
          <p:cNvSpPr/>
          <p:nvPr/>
        </p:nvSpPr>
        <p:spPr>
          <a:xfrm>
            <a:off x="569900" y="5717168"/>
            <a:ext cx="104411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  <a:defRPr/>
            </a:pPr>
            <a:r>
              <a:rPr lang="pt-BR" altLang="pt-BR" sz="2200" b="1" dirty="0">
                <a:solidFill>
                  <a:srgbClr val="005D82"/>
                </a:solidFill>
              </a:rPr>
              <a:t>Neste contexto, 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destacam-se três principais problemas do desenho de mercados de energia no que se refere à criação de incentivos para a expansão do sistema.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D7C26FB-29BA-4FAC-A8F6-B1F206A4D1C7}"/>
              </a:ext>
            </a:extLst>
          </p:cNvPr>
          <p:cNvSpPr/>
          <p:nvPr/>
        </p:nvSpPr>
        <p:spPr>
          <a:xfrm>
            <a:off x="-54678" y="1735205"/>
            <a:ext cx="12233145" cy="103819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197D583-986D-4B9B-A67B-74498BB8467C}"/>
              </a:ext>
            </a:extLst>
          </p:cNvPr>
          <p:cNvSpPr/>
          <p:nvPr/>
        </p:nvSpPr>
        <p:spPr>
          <a:xfrm>
            <a:off x="569900" y="1905568"/>
            <a:ext cx="11062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2000" b="1" kern="0" dirty="0">
                <a:solidFill>
                  <a:srgbClr val="000000"/>
                </a:solidFill>
                <a:latin typeface="Book Antiqua"/>
              </a:rPr>
              <a:t>No entanto, as experiências de implementação de mercados de energia nos têm encontrado alguns problemas e limitações, especialmente no que se refere à expansão do sistema elétrico.</a:t>
            </a:r>
          </a:p>
        </p:txBody>
      </p:sp>
      <p:pic>
        <p:nvPicPr>
          <p:cNvPr id="14340" name="Picture 4" descr="Imagem relacionada">
            <a:extLst>
              <a:ext uri="{FF2B5EF4-FFF2-40B4-BE49-F238E27FC236}">
                <a16:creationId xmlns:a16="http://schemas.microsoft.com/office/drawing/2014/main" id="{CEF68D00-46F5-4E05-9864-52C6A218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15" y="204675"/>
            <a:ext cx="1748113" cy="17481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9">
            <a:extLst>
              <a:ext uri="{FF2B5EF4-FFF2-40B4-BE49-F238E27FC236}">
                <a16:creationId xmlns:a16="http://schemas.microsoft.com/office/drawing/2014/main" id="{5AF19435-7B7C-4C54-9A6A-490F74E37D1B}"/>
              </a:ext>
            </a:extLst>
          </p:cNvPr>
          <p:cNvSpPr>
            <a:spLocks/>
          </p:cNvSpPr>
          <p:nvPr/>
        </p:nvSpPr>
        <p:spPr bwMode="auto">
          <a:xfrm>
            <a:off x="10010163" y="59959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58400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1287938" y="111803"/>
            <a:ext cx="9616123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Curto Prazo: </a:t>
            </a:r>
          </a:p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b="1" dirty="0"/>
              <a:t>i. volatilidade dos preços</a:t>
            </a:r>
            <a:endParaRPr kumimoji="0" lang="pt-BR" sz="4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135560" y="24594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4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1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624516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6D6C7F8-9058-4F52-95A4-06399DE577E8}"/>
              </a:ext>
            </a:extLst>
          </p:cNvPr>
          <p:cNvSpPr txBox="1">
            <a:spLocks/>
          </p:cNvSpPr>
          <p:nvPr/>
        </p:nvSpPr>
        <p:spPr>
          <a:xfrm>
            <a:off x="177132" y="1757096"/>
            <a:ext cx="6308376" cy="5498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174719" y="1800335"/>
            <a:ext cx="6165383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0"/>
              </a:spcAft>
              <a:buClrTx/>
            </a:pPr>
            <a:r>
              <a:rPr lang="pt-BR" sz="2200" b="1" dirty="0">
                <a:solidFill>
                  <a:srgbClr val="005D82"/>
                </a:solidFill>
              </a:rPr>
              <a:t>No mercado spot</a:t>
            </a:r>
            <a:r>
              <a:rPr lang="pt-BR" sz="2000" dirty="0">
                <a:solidFill>
                  <a:prstClr val="black"/>
                </a:solidFill>
              </a:rPr>
              <a:t>, os preços horários tendem a ser muito voláteis, devido, principalmente, a:</a:t>
            </a:r>
          </a:p>
          <a:p>
            <a:pPr marL="971550" lvl="1" indent="-514350" algn="just" fontAlgn="auto">
              <a:spcAft>
                <a:spcPts val="0"/>
              </a:spcAft>
              <a:buClrTx/>
              <a:buFont typeface="+mj-lt"/>
              <a:buAutoNum type="romanLcPeriod"/>
            </a:pPr>
            <a:r>
              <a:rPr lang="pt-BR" sz="1800" dirty="0">
                <a:solidFill>
                  <a:prstClr val="black"/>
                </a:solidFill>
              </a:rPr>
              <a:t>A estocagem de energia elétrica em grandes quantidades não se mostra viável, o que requer o equilíbrio instantâneo da oferta e demanda;</a:t>
            </a:r>
          </a:p>
          <a:p>
            <a:pPr marL="971550" lvl="1" indent="-514350" algn="just" fontAlgn="auto">
              <a:spcAft>
                <a:spcPts val="0"/>
              </a:spcAft>
              <a:buClrTx/>
              <a:buFont typeface="+mj-lt"/>
              <a:buAutoNum type="romanLcPeriod"/>
            </a:pPr>
            <a:r>
              <a:rPr lang="pt-BR" sz="1800" dirty="0">
                <a:solidFill>
                  <a:prstClr val="black"/>
                </a:solidFill>
              </a:rPr>
              <a:t>Restrições técnicas na operação das redes;</a:t>
            </a:r>
          </a:p>
          <a:p>
            <a:pPr marL="971550" lvl="1" indent="-514350" algn="just" fontAlgn="auto">
              <a:spcAft>
                <a:spcPts val="0"/>
              </a:spcAft>
              <a:buClrTx/>
              <a:buFont typeface="+mj-lt"/>
              <a:buAutoNum type="romanLcPeriod"/>
            </a:pPr>
            <a:r>
              <a:rPr lang="pt-BR" sz="1800" dirty="0">
                <a:solidFill>
                  <a:prstClr val="black"/>
                </a:solidFill>
              </a:rPr>
              <a:t>Demanda altamente inelástica no CP;</a:t>
            </a:r>
          </a:p>
          <a:p>
            <a:pPr marL="971550" lvl="1" indent="-514350" algn="just" fontAlgn="auto">
              <a:spcAft>
                <a:spcPts val="0"/>
              </a:spcAft>
              <a:buClrTx/>
              <a:buFont typeface="+mj-lt"/>
              <a:buAutoNum type="romanLcPeriod"/>
            </a:pPr>
            <a:r>
              <a:rPr lang="pt-BR" sz="1800" dirty="0">
                <a:solidFill>
                  <a:prstClr val="black"/>
                </a:solidFill>
              </a:rPr>
              <a:t>Oferta inelástica no curto prazo;</a:t>
            </a:r>
          </a:p>
          <a:p>
            <a:pPr lvl="0" algn="just" fontAlgn="auto">
              <a:spcAft>
                <a:spcPts val="0"/>
              </a:spcAft>
              <a:buClrTx/>
            </a:pPr>
            <a:r>
              <a:rPr lang="pt-BR" sz="2200" b="1" dirty="0">
                <a:solidFill>
                  <a:srgbClr val="005D82"/>
                </a:solidFill>
              </a:rPr>
              <a:t>Consequência: </a:t>
            </a:r>
            <a:r>
              <a:rPr lang="pt-BR" sz="2000" dirty="0">
                <a:solidFill>
                  <a:prstClr val="black"/>
                </a:solidFill>
              </a:rPr>
              <a:t>pequenas variações na demanda implicam em grandes variações no preço, implicando, assim, em elevado risco ao investidor.</a:t>
            </a:r>
          </a:p>
          <a:p>
            <a:pPr lvl="0" algn="just" fontAlgn="auto">
              <a:spcAft>
                <a:spcPts val="0"/>
              </a:spcAft>
              <a:buClrTx/>
            </a:pPr>
            <a:r>
              <a:rPr lang="pt-BR" sz="2200" b="1" dirty="0">
                <a:solidFill>
                  <a:srgbClr val="005D82"/>
                </a:solidFill>
              </a:rPr>
              <a:t>Assim, </a:t>
            </a:r>
            <a:r>
              <a:rPr lang="pt-BR" sz="2000" dirty="0">
                <a:solidFill>
                  <a:prstClr val="black"/>
                </a:solidFill>
              </a:rPr>
              <a:t>a alta volatilidade de preços no mercado pode constituir um entrave para a realização de novos investimentos, principalmente em uma indústria intensiva em capital, como a elétrica.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A75A754-1EE8-4C8F-B56A-0DEF72B94C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2836" y="2311839"/>
            <a:ext cx="4608512" cy="39051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8D8244D-0EF6-45BB-97D6-63D22D104978}"/>
              </a:ext>
            </a:extLst>
          </p:cNvPr>
          <p:cNvCxnSpPr/>
          <p:nvPr/>
        </p:nvCxnSpPr>
        <p:spPr>
          <a:xfrm>
            <a:off x="6485508" y="1960071"/>
            <a:ext cx="0" cy="47092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C123ABA-E4C7-4079-991B-C0210194EDF4}"/>
              </a:ext>
            </a:extLst>
          </p:cNvPr>
          <p:cNvGrpSpPr/>
          <p:nvPr/>
        </p:nvGrpSpPr>
        <p:grpSpPr>
          <a:xfrm>
            <a:off x="916218" y="273511"/>
            <a:ext cx="371720" cy="1305405"/>
            <a:chOff x="1211737" y="1032061"/>
            <a:chExt cx="371720" cy="1305405"/>
          </a:xfrm>
          <a:solidFill>
            <a:srgbClr val="FFC000"/>
          </a:solidFill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2E84396-B1A2-4AA8-B1A3-0E8A4C222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AD98C20-D42C-4C9E-9D18-CCA941AA0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CB00DB14-1922-41EA-AB39-E497FE752A64}"/>
              </a:ext>
            </a:extLst>
          </p:cNvPr>
          <p:cNvGrpSpPr/>
          <p:nvPr/>
        </p:nvGrpSpPr>
        <p:grpSpPr>
          <a:xfrm>
            <a:off x="10416480" y="291244"/>
            <a:ext cx="371720" cy="1305405"/>
            <a:chOff x="1211737" y="1032061"/>
            <a:chExt cx="371720" cy="1305405"/>
          </a:xfrm>
          <a:solidFill>
            <a:srgbClr val="FFC000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D6C9F6A-331C-4C95-B21E-B6785AFC7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3ED1E7B-A63E-4C02-A4BD-CAC752C1A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14421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273B046E-9AAD-49E7-84A1-97BCD0D82A40}"/>
              </a:ext>
            </a:extLst>
          </p:cNvPr>
          <p:cNvSpPr/>
          <p:nvPr/>
        </p:nvSpPr>
        <p:spPr>
          <a:xfrm>
            <a:off x="0" y="1735205"/>
            <a:ext cx="12178467" cy="75769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Curto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 err="1"/>
              <a:t>ii</a:t>
            </a:r>
            <a:r>
              <a:rPr lang="pt-BR" sz="3600" b="1" dirty="0"/>
              <a:t>. preços baixos pela inserção de renováveis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6D6C7F8-9058-4F52-95A4-06399DE577E8}"/>
              </a:ext>
            </a:extLst>
          </p:cNvPr>
          <p:cNvSpPr txBox="1">
            <a:spLocks/>
          </p:cNvSpPr>
          <p:nvPr/>
        </p:nvSpPr>
        <p:spPr>
          <a:xfrm>
            <a:off x="177132" y="1757096"/>
            <a:ext cx="6308376" cy="5498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360669" y="2514787"/>
            <a:ext cx="11180679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fontAlgn="auto">
              <a:spcAft>
                <a:spcPts val="1000"/>
              </a:spcAft>
              <a:buClrTx/>
              <a:buFont typeface="+mj-lt"/>
              <a:buAutoNum type="alphaUcPeriod"/>
            </a:pPr>
            <a:r>
              <a:rPr lang="pt-BR" sz="2000" dirty="0">
                <a:solidFill>
                  <a:prstClr val="black"/>
                </a:solidFill>
              </a:rPr>
              <a:t>Sistemas com predomínio de térmicas tradicionais: o preço da usina marginal tende a ser igual ao custo variável associado ao preço do combustível =&gt; sinal econômico eficiente</a:t>
            </a:r>
          </a:p>
          <a:p>
            <a:pPr marL="914400" lvl="1" indent="-457200" algn="just" fontAlgn="auto">
              <a:spcAft>
                <a:spcPts val="1000"/>
              </a:spcAft>
              <a:buClrTx/>
              <a:buFont typeface="+mj-lt"/>
              <a:buAutoNum type="alphaUcPeriod"/>
            </a:pPr>
            <a:r>
              <a:rPr lang="pt-BR" sz="2000" dirty="0">
                <a:solidFill>
                  <a:prstClr val="black"/>
                </a:solidFill>
              </a:rPr>
              <a:t>Sistemas com predomínio de plantas com elevado custo fixo e custo variável próximo a zero =&gt; sinal econômico ineficiente</a:t>
            </a:r>
          </a:p>
          <a:p>
            <a:pPr marL="914400" lvl="1" indent="-457200" algn="just" fontAlgn="auto">
              <a:spcAft>
                <a:spcPts val="1000"/>
              </a:spcAft>
              <a:buClrTx/>
              <a:buFont typeface="+mj-lt"/>
              <a:buAutoNum type="alphaUcPeriod"/>
            </a:pPr>
            <a:endParaRPr lang="pt-BR" sz="2000" dirty="0">
              <a:solidFill>
                <a:prstClr val="black"/>
              </a:solidFill>
            </a:endParaRPr>
          </a:p>
          <a:p>
            <a:pPr lvl="1" algn="just" fontAlgn="auto">
              <a:spcAft>
                <a:spcPts val="1000"/>
              </a:spcAft>
              <a:buClrTx/>
            </a:pPr>
            <a:endParaRPr lang="pt-BR" sz="2000" dirty="0">
              <a:solidFill>
                <a:prstClr val="black"/>
              </a:solidFill>
            </a:endParaRPr>
          </a:p>
          <a:p>
            <a:pPr marL="342900" lvl="0" indent="-34290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Faz-se necessária, assim, uma maior reserva de fontes de geração firmes e de rápida sincronização, tipicamente térmicas fósseis. </a:t>
            </a:r>
          </a:p>
          <a:p>
            <a:pPr marL="342900" lvl="0" indent="-34290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Porém, devido aos baixos preços de mercado, os agentes podem não ter incentivos para investir, pois dificilmente conseguiriam remunerar seus custos fixos.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78E4C6B-4FD3-4BE4-9C9D-FF28EADCC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8" y="1535260"/>
            <a:ext cx="957636" cy="957636"/>
          </a:xfrm>
          <a:prstGeom prst="ellipse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7AF311-B869-494F-965C-66CCEC9EEDE4}"/>
              </a:ext>
            </a:extLst>
          </p:cNvPr>
          <p:cNvSpPr/>
          <p:nvPr/>
        </p:nvSpPr>
        <p:spPr>
          <a:xfrm>
            <a:off x="356597" y="1812693"/>
            <a:ext cx="1064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b="1" dirty="0">
                <a:solidFill>
                  <a:prstClr val="black"/>
                </a:solidFill>
              </a:rPr>
              <a:t>Mercados de energia funcionam melhor em países onde há predominância da geração térmica, em função da previsibilidade da geração e de seus custos.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CDE83CA-FC8A-4CB1-8AB8-AE2DCAC11398}"/>
              </a:ext>
            </a:extLst>
          </p:cNvPr>
          <p:cNvSpPr/>
          <p:nvPr/>
        </p:nvSpPr>
        <p:spPr>
          <a:xfrm>
            <a:off x="0" y="4227802"/>
            <a:ext cx="12178467" cy="75769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77E3203-C864-4CBF-86E7-07B9895C3ADE}"/>
              </a:ext>
            </a:extLst>
          </p:cNvPr>
          <p:cNvSpPr/>
          <p:nvPr/>
        </p:nvSpPr>
        <p:spPr>
          <a:xfrm>
            <a:off x="356597" y="4270565"/>
            <a:ext cx="1064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b="1" dirty="0">
                <a:solidFill>
                  <a:prstClr val="black"/>
                </a:solidFill>
              </a:rPr>
              <a:t>Expansão de fontes renováveis via mecanismos extra mercado gera distorções no funcionamento do mercado (preço muito próximo de zero ou negativo). </a:t>
            </a:r>
          </a:p>
        </p:txBody>
      </p:sp>
      <p:pic>
        <p:nvPicPr>
          <p:cNvPr id="16386" name="Picture 2" descr="Resultado de imagem para renewable power icon">
            <a:extLst>
              <a:ext uri="{FF2B5EF4-FFF2-40B4-BE49-F238E27FC236}">
                <a16:creationId xmlns:a16="http://schemas.microsoft.com/office/drawing/2014/main" id="{0EB5051F-9A84-4606-8688-EC9F5A26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281" y="3976281"/>
            <a:ext cx="928055" cy="9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163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Curto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 err="1"/>
              <a:t>ii</a:t>
            </a:r>
            <a:r>
              <a:rPr lang="pt-BR" sz="3600" b="1" dirty="0"/>
              <a:t>. preços baixos pela inserção de renováveis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6D6C7F8-9058-4F52-95A4-06399DE577E8}"/>
              </a:ext>
            </a:extLst>
          </p:cNvPr>
          <p:cNvSpPr txBox="1">
            <a:spLocks/>
          </p:cNvSpPr>
          <p:nvPr/>
        </p:nvSpPr>
        <p:spPr>
          <a:xfrm>
            <a:off x="177132" y="1757096"/>
            <a:ext cx="6308376" cy="5498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</a:pPr>
            <a:endParaRPr lang="pt-B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17E7DF8-F172-4A83-A53A-C7B4E02FF8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487" y="2371900"/>
            <a:ext cx="5711424" cy="371023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3CB6C8DD-9F39-40C0-9FD4-AB523C44663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960" y="2358490"/>
            <a:ext cx="5796155" cy="355434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EDAC81D6-F1E0-4011-83F8-D8BF8FC8DE99}"/>
              </a:ext>
            </a:extLst>
          </p:cNvPr>
          <p:cNvSpPr/>
          <p:nvPr/>
        </p:nvSpPr>
        <p:spPr>
          <a:xfrm>
            <a:off x="8399114" y="6314850"/>
            <a:ext cx="1850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Fonte: Mayer (2014). </a:t>
            </a:r>
            <a:endParaRPr lang="pt-BR" sz="140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D37B9FB-35E4-4CDD-BF91-C59E9629C1A9}"/>
              </a:ext>
            </a:extLst>
          </p:cNvPr>
          <p:cNvSpPr/>
          <p:nvPr/>
        </p:nvSpPr>
        <p:spPr>
          <a:xfrm>
            <a:off x="1942700" y="6269990"/>
            <a:ext cx="2126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Fonte: Linn </a:t>
            </a:r>
            <a:r>
              <a:rPr lang="nb-NO" sz="1400" i="1" dirty="0">
                <a:solidFill>
                  <a:srgbClr val="000000"/>
                </a:solidFill>
                <a:latin typeface="Book Antiqua" panose="02040602050305030304" pitchFamily="18" charset="0"/>
              </a:rPr>
              <a:t>et al </a:t>
            </a:r>
            <a:r>
              <a:rPr lang="nb-NO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(2014). </a:t>
            </a:r>
            <a:endParaRPr lang="pt-BR" sz="1400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5299073-CE1D-4D90-81B9-A11CF75F5921}"/>
              </a:ext>
            </a:extLst>
          </p:cNvPr>
          <p:cNvCxnSpPr/>
          <p:nvPr/>
        </p:nvCxnSpPr>
        <p:spPr>
          <a:xfrm>
            <a:off x="6105895" y="2030504"/>
            <a:ext cx="0" cy="4150291"/>
          </a:xfrm>
          <a:prstGeom prst="line">
            <a:avLst/>
          </a:prstGeom>
          <a:ln>
            <a:solidFill>
              <a:srgbClr val="005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805CE44E-89DA-4A5E-A982-135E39689BE8}"/>
              </a:ext>
            </a:extLst>
          </p:cNvPr>
          <p:cNvSpPr/>
          <p:nvPr/>
        </p:nvSpPr>
        <p:spPr>
          <a:xfrm>
            <a:off x="240838" y="2358490"/>
            <a:ext cx="5761625" cy="63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6B5E6C7-48A7-4423-AB15-46D07E344107}"/>
              </a:ext>
            </a:extLst>
          </p:cNvPr>
          <p:cNvSpPr/>
          <p:nvPr/>
        </p:nvSpPr>
        <p:spPr>
          <a:xfrm>
            <a:off x="331334" y="1757096"/>
            <a:ext cx="5428390" cy="10920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sz="2000" b="1" dirty="0">
                <a:solidFill>
                  <a:srgbClr val="005D82"/>
                </a:solidFill>
              </a:rPr>
              <a:t>Relação entre o preço médio do gás natural e o preço da energia elétrica nos períodos de ponta nos Estados Unidos: 2001 – 2013.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2691BA2-F275-43EA-92D0-C38518521A74}"/>
              </a:ext>
            </a:extLst>
          </p:cNvPr>
          <p:cNvSpPr/>
          <p:nvPr/>
        </p:nvSpPr>
        <p:spPr>
          <a:xfrm>
            <a:off x="6205166" y="2396271"/>
            <a:ext cx="5873796" cy="63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8D5405B-702B-491A-A188-6E9926F77B41}"/>
              </a:ext>
            </a:extLst>
          </p:cNvPr>
          <p:cNvSpPr/>
          <p:nvPr/>
        </p:nvSpPr>
        <p:spPr>
          <a:xfrm>
            <a:off x="6376153" y="1926373"/>
            <a:ext cx="5428390" cy="753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sz="2000" b="1" dirty="0">
                <a:solidFill>
                  <a:srgbClr val="005D82"/>
                </a:solidFill>
              </a:rPr>
              <a:t>Produção de energia por fonte e preço spot na Alemanha: março 2014</a:t>
            </a:r>
          </a:p>
        </p:txBody>
      </p:sp>
    </p:spTree>
    <p:extLst>
      <p:ext uri="{BB962C8B-B14F-4D97-AF65-F5344CB8AC3E}">
        <p14:creationId xmlns:p14="http://schemas.microsoft.com/office/powerpoint/2010/main" val="379494454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273B046E-9AAD-49E7-84A1-97BCD0D82A40}"/>
              </a:ext>
            </a:extLst>
          </p:cNvPr>
          <p:cNvSpPr/>
          <p:nvPr/>
        </p:nvSpPr>
        <p:spPr>
          <a:xfrm>
            <a:off x="0" y="1735205"/>
            <a:ext cx="12178467" cy="128611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Curto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 err="1"/>
              <a:t>iii</a:t>
            </a:r>
            <a:r>
              <a:rPr lang="pt-BR" sz="3600" b="1" i="1" dirty="0"/>
              <a:t>. </a:t>
            </a:r>
            <a:r>
              <a:rPr lang="pt-BR" sz="3600" b="1" i="1" dirty="0" err="1"/>
              <a:t>missing</a:t>
            </a:r>
            <a:r>
              <a:rPr lang="pt-BR" sz="3600" b="1" i="1" dirty="0"/>
              <a:t> </a:t>
            </a:r>
            <a:r>
              <a:rPr lang="pt-BR" sz="3600" b="1" i="1" dirty="0" err="1"/>
              <a:t>money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6D6C7F8-9058-4F52-95A4-06399DE577E8}"/>
              </a:ext>
            </a:extLst>
          </p:cNvPr>
          <p:cNvSpPr txBox="1">
            <a:spLocks/>
          </p:cNvSpPr>
          <p:nvPr/>
        </p:nvSpPr>
        <p:spPr>
          <a:xfrm>
            <a:off x="177132" y="1757096"/>
            <a:ext cx="6308376" cy="5498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2228088" y="4011110"/>
            <a:ext cx="9549155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Preço é determinado pelo custo da última usina despachada necessária para fornecer a demanda</a:t>
            </a:r>
          </a:p>
          <a:p>
            <a:pPr marL="342900" lvl="0" indent="-34290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Geradores despachados antes da usina marginal recebem remuneração maior do que seu custo variável: recupera parte do custo fixo e investimento</a:t>
            </a:r>
          </a:p>
          <a:p>
            <a:pPr marL="342900" lvl="0" indent="-34290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Usina marginal é remunerada apenas em função do custo variável: não recupera custo fixo e investimento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78E4C6B-4FD3-4BE4-9C9D-FF28EADCC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8" y="1273190"/>
            <a:ext cx="957636" cy="957636"/>
          </a:xfrm>
          <a:prstGeom prst="ellipse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7AF311-B869-494F-965C-66CCEC9EEDE4}"/>
              </a:ext>
            </a:extLst>
          </p:cNvPr>
          <p:cNvSpPr/>
          <p:nvPr/>
        </p:nvSpPr>
        <p:spPr>
          <a:xfrm>
            <a:off x="356597" y="1812693"/>
            <a:ext cx="10647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dirty="0">
                <a:solidFill>
                  <a:prstClr val="black"/>
                </a:solidFill>
              </a:rPr>
              <a:t>Mesmo em sistemas puramente térmicos, nos quais se espera que o preço seja menos volátil, positivo e correlacionado ao preço dos combustíveis, o mercado de energia pode não gerar incentivos para a apropriada expansão do sistema.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77E3203-C864-4CBF-86E7-07B9895C3ADE}"/>
              </a:ext>
            </a:extLst>
          </p:cNvPr>
          <p:cNvSpPr/>
          <p:nvPr/>
        </p:nvSpPr>
        <p:spPr>
          <a:xfrm>
            <a:off x="356597" y="3291093"/>
            <a:ext cx="10647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b="1" dirty="0">
                <a:solidFill>
                  <a:prstClr val="black"/>
                </a:solidFill>
              </a:rPr>
              <a:t>Formação de Preços no Mercado de Energia:</a:t>
            </a:r>
          </a:p>
        </p:txBody>
      </p:sp>
      <p:pic>
        <p:nvPicPr>
          <p:cNvPr id="18434" name="Picture 2" descr="Resultado de imagem para money icon">
            <a:extLst>
              <a:ext uri="{FF2B5EF4-FFF2-40B4-BE49-F238E27FC236}">
                <a16:creationId xmlns:a16="http://schemas.microsoft.com/office/drawing/2014/main" id="{26301700-5BE1-4628-873C-4E4F460E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5" y="4256595"/>
            <a:ext cx="1602310" cy="16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8656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273B046E-9AAD-49E7-84A1-97BCD0D82A40}"/>
              </a:ext>
            </a:extLst>
          </p:cNvPr>
          <p:cNvSpPr/>
          <p:nvPr/>
        </p:nvSpPr>
        <p:spPr>
          <a:xfrm>
            <a:off x="66165" y="2022460"/>
            <a:ext cx="6029835" cy="375300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Curto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 err="1"/>
              <a:t>iii</a:t>
            </a:r>
            <a:r>
              <a:rPr lang="pt-BR" sz="3600" b="1" dirty="0"/>
              <a:t>. </a:t>
            </a:r>
            <a:r>
              <a:rPr lang="pt-BR" sz="3600" b="1" i="1" dirty="0" err="1"/>
              <a:t>missing</a:t>
            </a:r>
            <a:r>
              <a:rPr lang="pt-BR" sz="3600" b="1" i="1" dirty="0"/>
              <a:t> </a:t>
            </a:r>
            <a:r>
              <a:rPr lang="pt-BR" sz="3600" b="1" i="1" dirty="0" err="1"/>
              <a:t>money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6D6C7F8-9058-4F52-95A4-06399DE577E8}"/>
              </a:ext>
            </a:extLst>
          </p:cNvPr>
          <p:cNvSpPr txBox="1">
            <a:spLocks/>
          </p:cNvSpPr>
          <p:nvPr/>
        </p:nvSpPr>
        <p:spPr>
          <a:xfrm>
            <a:off x="177132" y="1757096"/>
            <a:ext cx="6308376" cy="5498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267063" y="2487735"/>
            <a:ext cx="5617029" cy="268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400" b="1" dirty="0">
                <a:solidFill>
                  <a:prstClr val="black"/>
                </a:solidFill>
              </a:rPr>
              <a:t>Consequência =&gt; </a:t>
            </a:r>
            <a:r>
              <a:rPr lang="pt-BR" sz="2400" b="1" dirty="0" err="1">
                <a:solidFill>
                  <a:prstClr val="black"/>
                </a:solidFill>
              </a:rPr>
              <a:t>missing</a:t>
            </a:r>
            <a:r>
              <a:rPr lang="pt-BR" sz="2400" b="1" dirty="0">
                <a:solidFill>
                  <a:prstClr val="black"/>
                </a:solidFill>
              </a:rPr>
              <a:t> </a:t>
            </a:r>
            <a:r>
              <a:rPr lang="pt-BR" sz="2400" b="1" dirty="0" err="1">
                <a:solidFill>
                  <a:prstClr val="black"/>
                </a:solidFill>
              </a:rPr>
              <a:t>money</a:t>
            </a:r>
            <a:r>
              <a:rPr lang="pt-BR" sz="2400" b="1" dirty="0">
                <a:solidFill>
                  <a:prstClr val="black"/>
                </a:solidFill>
              </a:rPr>
              <a:t>: </a:t>
            </a:r>
          </a:p>
          <a:p>
            <a:pPr marL="800100" lvl="1" indent="-34290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Receita que falta para o gerador marginal conseguir cobrir todos os seus custos e remunerar o seu capital.</a:t>
            </a:r>
          </a:p>
          <a:p>
            <a:pPr lvl="0" algn="just" fontAlgn="auto">
              <a:spcAft>
                <a:spcPts val="1000"/>
              </a:spcAft>
              <a:buClrTx/>
            </a:pPr>
            <a:r>
              <a:rPr lang="pt-BR" sz="2000" dirty="0">
                <a:solidFill>
                  <a:prstClr val="black"/>
                </a:solidFill>
              </a:rPr>
              <a:t>Entretanto, apesar de o gerador marginal ser menos eficiente e mais caro, ainda assim este se mostra necessário para a segurança do sistema.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7AF311-B869-494F-965C-66CCEC9EEDE4}"/>
              </a:ext>
            </a:extLst>
          </p:cNvPr>
          <p:cNvSpPr/>
          <p:nvPr/>
        </p:nvSpPr>
        <p:spPr>
          <a:xfrm>
            <a:off x="831605" y="7011555"/>
            <a:ext cx="10647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dirty="0">
                <a:solidFill>
                  <a:prstClr val="black"/>
                </a:solidFill>
              </a:rPr>
              <a:t>Mesmo em sistemas puramente térmicos, nos quais se espera que o preço seja menos volátil, positivo e correlacionado ao preço dos combustíveis, o mercado de energia pode não gerar incentivos para a apropriada expansão do sistema.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558E8E7-C527-471B-916E-6134DD418A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9031" y="2181435"/>
            <a:ext cx="5617029" cy="3416625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07EDD94C-E421-4A7A-86B8-32D3FC9C183F}"/>
              </a:ext>
            </a:extLst>
          </p:cNvPr>
          <p:cNvSpPr/>
          <p:nvPr/>
        </p:nvSpPr>
        <p:spPr>
          <a:xfrm>
            <a:off x="7908277" y="5467683"/>
            <a:ext cx="3300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Fonte: Elaboração própria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685225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00126" y="641401"/>
            <a:ext cx="2892408" cy="82585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64274" y="1666275"/>
            <a:ext cx="101319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</a:pPr>
            <a:r>
              <a:rPr lang="pt-BR" sz="2400" dirty="0">
                <a:solidFill>
                  <a:prstClr val="black"/>
                </a:solidFill>
                <a:latin typeface="+mj-lt"/>
              </a:rPr>
              <a:t>Introdução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+mj-lt"/>
              </a:rPr>
              <a:t>A Indústria Elétrica no Mundo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+mj-lt"/>
              </a:rPr>
              <a:t>O Mercado Atacadista de Energia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+mj-lt"/>
              </a:rPr>
              <a:t>Esquema de Comprador Único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+mj-lt"/>
              </a:rPr>
              <a:t>Mercado de Curto Prazo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+mj-lt"/>
              </a:rPr>
              <a:t>Mercados de Longo Prazo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+mj-lt"/>
              </a:rPr>
              <a:t>Conclusões e Reflexões sobre o Modelo Brasileiro</a:t>
            </a: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7566" y="829308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35137" y="25511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6216599"/>
            <a:ext cx="12195017" cy="609721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29231" y="5680238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5281264"/>
            <a:ext cx="21337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273B046E-9AAD-49E7-84A1-97BCD0D82A40}"/>
              </a:ext>
            </a:extLst>
          </p:cNvPr>
          <p:cNvSpPr/>
          <p:nvPr/>
        </p:nvSpPr>
        <p:spPr>
          <a:xfrm>
            <a:off x="0" y="1735205"/>
            <a:ext cx="12178467" cy="957635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Curto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/>
              <a:t>pagamento por capacidade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905813" y="3801539"/>
            <a:ext cx="10057855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No CP: possibilita uma melhor distribuição de receitas para as usinas de ponta, permitindo que elas remunerem seus investimentos.</a:t>
            </a:r>
          </a:p>
          <a:p>
            <a:pPr marL="342900" lvl="0" indent="-34290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No LP: busca criar incentivos para investimentos para apropriada expansão da oferta.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7AF311-B869-494F-965C-66CCEC9EEDE4}"/>
              </a:ext>
            </a:extLst>
          </p:cNvPr>
          <p:cNvSpPr/>
          <p:nvPr/>
        </p:nvSpPr>
        <p:spPr>
          <a:xfrm>
            <a:off x="335364" y="1901400"/>
            <a:ext cx="1064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b="1" dirty="0">
                <a:solidFill>
                  <a:prstClr val="black"/>
                </a:solidFill>
              </a:rPr>
              <a:t>Diante das limitações do mercado de energia na expansão dos sistemas, diversos países têm adotado mecanismos para garantir o investimento na expansão.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77E3203-C864-4CBF-86E7-07B9895C3ADE}"/>
              </a:ext>
            </a:extLst>
          </p:cNvPr>
          <p:cNvSpPr/>
          <p:nvPr/>
        </p:nvSpPr>
        <p:spPr>
          <a:xfrm>
            <a:off x="316080" y="2785668"/>
            <a:ext cx="1064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dirty="0">
                <a:solidFill>
                  <a:prstClr val="black"/>
                </a:solidFill>
              </a:rPr>
              <a:t>No curto prazo, pode-se aplicar o pagamento por capacidade. Trata-se de um pagamento específico relacionado à potência com dois objetivos principais:</a:t>
            </a:r>
          </a:p>
        </p:txBody>
      </p:sp>
      <p:pic>
        <p:nvPicPr>
          <p:cNvPr id="20482" name="Picture 2" descr="Imagem relacionada">
            <a:extLst>
              <a:ext uri="{FF2B5EF4-FFF2-40B4-BE49-F238E27FC236}">
                <a16:creationId xmlns:a16="http://schemas.microsoft.com/office/drawing/2014/main" id="{221C76AD-27AA-4F9C-A35B-F4F4832E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615" y="616819"/>
            <a:ext cx="1372021" cy="13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960CE86-F28E-4B25-9C79-98FD0BBEB54C}"/>
              </a:ext>
            </a:extLst>
          </p:cNvPr>
          <p:cNvSpPr/>
          <p:nvPr/>
        </p:nvSpPr>
        <p:spPr>
          <a:xfrm>
            <a:off x="389996" y="5566151"/>
            <a:ext cx="10992313" cy="64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pt-BR" sz="2000" b="1" dirty="0">
                <a:solidFill>
                  <a:srgbClr val="005D82"/>
                </a:solidFill>
              </a:rPr>
              <a:t>Em essência, os geradores recebem uma remuneração pela potência que colocam à disposição do sistema e este pagamento é independente da geração efetiva de energia.</a:t>
            </a:r>
          </a:p>
        </p:txBody>
      </p:sp>
    </p:spTree>
    <p:extLst>
      <p:ext uri="{BB962C8B-B14F-4D97-AF65-F5344CB8AC3E}">
        <p14:creationId xmlns:p14="http://schemas.microsoft.com/office/powerpoint/2010/main" val="105847530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273B046E-9AAD-49E7-84A1-97BCD0D82A40}"/>
              </a:ext>
            </a:extLst>
          </p:cNvPr>
          <p:cNvSpPr/>
          <p:nvPr/>
        </p:nvSpPr>
        <p:spPr>
          <a:xfrm>
            <a:off x="0" y="1735205"/>
            <a:ext cx="12178467" cy="957635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Curto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/>
              <a:t>pagamento por capacidade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630230" y="2859035"/>
            <a:ext cx="10057855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>
                <a:solidFill>
                  <a:prstClr val="black"/>
                </a:solidFill>
              </a:rPr>
              <a:t>A estimação da capacidade requerida pelo sistema não é trivial;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>
                <a:solidFill>
                  <a:prstClr val="black"/>
                </a:solidFill>
              </a:rPr>
              <a:t>Dificuldade para garantir que os geradores que tenham potência disponível no sistema recebam uma remuneração adequada;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>
                <a:solidFill>
                  <a:prstClr val="black"/>
                </a:solidFill>
              </a:rPr>
              <a:t>Embora a energia seja um produto homogêneo, a confiabilidade não é;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>
                <a:solidFill>
                  <a:prstClr val="black"/>
                </a:solidFill>
              </a:rPr>
              <a:t>Complexidade para se calcular a contribuição de um gerador para a confiabilidade do sistema como um todo em um determinado momento; e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>
                <a:solidFill>
                  <a:prstClr val="black"/>
                </a:solidFill>
              </a:rPr>
              <a:t>A forma de distribuição do pagamento por capacidade entre os geradores pode não garantir que aqueles que efetivamente aportam segurança ao sistema sejam os que recebem a remuneração.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7AF311-B869-494F-965C-66CCEC9EEDE4}"/>
              </a:ext>
            </a:extLst>
          </p:cNvPr>
          <p:cNvSpPr/>
          <p:nvPr/>
        </p:nvSpPr>
        <p:spPr>
          <a:xfrm>
            <a:off x="523037" y="2082352"/>
            <a:ext cx="10647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b="1" dirty="0">
                <a:solidFill>
                  <a:prstClr val="black"/>
                </a:solidFill>
              </a:rPr>
              <a:t>Entretanto, o esquema de remuneração de capacidade apresenta algumas limitações:</a:t>
            </a:r>
          </a:p>
        </p:txBody>
      </p:sp>
      <p:pic>
        <p:nvPicPr>
          <p:cNvPr id="20482" name="Picture 2" descr="Imagem relacionada">
            <a:extLst>
              <a:ext uri="{FF2B5EF4-FFF2-40B4-BE49-F238E27FC236}">
                <a16:creationId xmlns:a16="http://schemas.microsoft.com/office/drawing/2014/main" id="{221C76AD-27AA-4F9C-A35B-F4F4832E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5735">
            <a:off x="10484615" y="616819"/>
            <a:ext cx="1372021" cy="13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8602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273B046E-9AAD-49E7-84A1-97BCD0D82A40}"/>
              </a:ext>
            </a:extLst>
          </p:cNvPr>
          <p:cNvSpPr/>
          <p:nvPr/>
        </p:nvSpPr>
        <p:spPr>
          <a:xfrm>
            <a:off x="13533" y="1608599"/>
            <a:ext cx="6082467" cy="1862048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82098" y="92346"/>
            <a:ext cx="3820671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</a:rPr>
              <a:t>Mercados de Longo Prazo</a:t>
            </a:r>
            <a:endParaRPr kumimoji="0" lang="pt-BR" b="1" i="1" u="none" strike="noStrike" kern="1200" cap="none" spc="0" normalizeH="0" baseline="0" noProof="0" dirty="0">
              <a:ln>
                <a:noFill/>
              </a:ln>
              <a:effectLst/>
              <a:highlight>
                <a:srgbClr val="FFD407"/>
              </a:highlight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29073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15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5.</a:t>
            </a:r>
            <a:endParaRPr lang="pt-BR" sz="44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7AF311-B869-494F-965C-66CCEC9EEDE4}"/>
              </a:ext>
            </a:extLst>
          </p:cNvPr>
          <p:cNvSpPr/>
          <p:nvPr/>
        </p:nvSpPr>
        <p:spPr>
          <a:xfrm>
            <a:off x="729288" y="1814405"/>
            <a:ext cx="50955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1000"/>
              </a:spcAft>
              <a:buClrTx/>
            </a:pPr>
            <a:r>
              <a:rPr lang="pt-BR" sz="2000" b="1" dirty="0">
                <a:solidFill>
                  <a:prstClr val="black"/>
                </a:solidFill>
              </a:rPr>
              <a:t>Além dos pagamentos por capacidade, alguns países utilizam outros mecanismos para garantir a confiabilidade e a expansão de seus respectivos sistemas, envolvendo contratação de LP.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4EC7C3E7-F39D-438E-BAB8-676D5210900E}"/>
              </a:ext>
            </a:extLst>
          </p:cNvPr>
          <p:cNvSpPr txBox="1">
            <a:spLocks/>
          </p:cNvSpPr>
          <p:nvPr/>
        </p:nvSpPr>
        <p:spPr>
          <a:xfrm>
            <a:off x="-649515" y="5466642"/>
            <a:ext cx="6474348" cy="55706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 fontAlgn="auto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romanLcPeriod"/>
            </a:pP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E03E368-6974-439C-BA12-72C3CE57C62E}"/>
              </a:ext>
            </a:extLst>
          </p:cNvPr>
          <p:cNvSpPr/>
          <p:nvPr/>
        </p:nvSpPr>
        <p:spPr>
          <a:xfrm>
            <a:off x="1727101" y="4802412"/>
            <a:ext cx="373801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auto"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dirty="0">
                <a:solidFill>
                  <a:prstClr val="black"/>
                </a:solidFill>
              </a:rPr>
              <a:t>Contratos bilaterais;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dirty="0">
                <a:solidFill>
                  <a:prstClr val="black"/>
                </a:solidFill>
              </a:rPr>
              <a:t>Mercados de capacidade e/ou confiabilidade; e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dirty="0">
                <a:solidFill>
                  <a:prstClr val="black"/>
                </a:solidFill>
              </a:rPr>
              <a:t>Leilões de contratação.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5C8E42C-DB2A-422E-B0A4-9A04569EF922}"/>
              </a:ext>
            </a:extLst>
          </p:cNvPr>
          <p:cNvSpPr/>
          <p:nvPr/>
        </p:nvSpPr>
        <p:spPr>
          <a:xfrm>
            <a:off x="276173" y="3628698"/>
            <a:ext cx="5591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dirty="0">
                <a:solidFill>
                  <a:prstClr val="black"/>
                </a:solidFill>
              </a:rPr>
              <a:t>Por definição, os mercados de LP envolvem contratação por período maior do que de CP. Destacam-se: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C95C8C1-2739-4F2E-8220-F6CEAAB2956D}"/>
              </a:ext>
            </a:extLst>
          </p:cNvPr>
          <p:cNvGrpSpPr/>
          <p:nvPr/>
        </p:nvGrpSpPr>
        <p:grpSpPr>
          <a:xfrm>
            <a:off x="276173" y="1536550"/>
            <a:ext cx="453115" cy="1529149"/>
            <a:chOff x="1130342" y="1032061"/>
            <a:chExt cx="453115" cy="1529149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F18B9A6-DD96-49C2-BBBF-13755D73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44DA4A9-A3CB-437E-B100-8E83CC925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E4A859F-8C15-4219-93BA-2144B9304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342" y="2224003"/>
              <a:ext cx="162789" cy="337207"/>
            </a:xfrm>
            <a:prstGeom prst="rect">
              <a:avLst/>
            </a:prstGeom>
          </p:spPr>
        </p:pic>
      </p:grpSp>
      <p:pic>
        <p:nvPicPr>
          <p:cNvPr id="22530" name="Picture 2" descr="Resultado de imagem para contract icon">
            <a:extLst>
              <a:ext uri="{FF2B5EF4-FFF2-40B4-BE49-F238E27FC236}">
                <a16:creationId xmlns:a16="http://schemas.microsoft.com/office/drawing/2014/main" id="{9B5E53A1-D583-43EB-AAA3-286B9D5C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3" y="4955271"/>
            <a:ext cx="1215323" cy="12153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E38465E-E60C-4D1B-AEBE-DAF9B30ED58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249" y="402278"/>
            <a:ext cx="5571766" cy="5768316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0838D475-F360-4055-A5DC-CA36103A6822}"/>
              </a:ext>
            </a:extLst>
          </p:cNvPr>
          <p:cNvSpPr/>
          <p:nvPr/>
        </p:nvSpPr>
        <p:spPr>
          <a:xfrm>
            <a:off x="8112224" y="6423879"/>
            <a:ext cx="2352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Fonte: Castro et al., 2018</a:t>
            </a:r>
            <a:endParaRPr lang="pt-BR" sz="1400" dirty="0"/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2D7E360-F0D3-4E07-B029-90793EBFEF1E}"/>
              </a:ext>
            </a:extLst>
          </p:cNvPr>
          <p:cNvCxnSpPr>
            <a:cxnSpLocks/>
          </p:cNvCxnSpPr>
          <p:nvPr/>
        </p:nvCxnSpPr>
        <p:spPr>
          <a:xfrm>
            <a:off x="6232713" y="495569"/>
            <a:ext cx="28763" cy="55817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273B046E-9AAD-49E7-84A1-97BCD0D82A40}"/>
              </a:ext>
            </a:extLst>
          </p:cNvPr>
          <p:cNvSpPr/>
          <p:nvPr/>
        </p:nvSpPr>
        <p:spPr>
          <a:xfrm>
            <a:off x="-36830" y="1451892"/>
            <a:ext cx="12178467" cy="957635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Longo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/>
              <a:t>i. contratos bilaterais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363084" y="2347601"/>
            <a:ext cx="11180678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Os agentes podem negociar diretamente ou através de um </a:t>
            </a:r>
            <a:r>
              <a:rPr lang="pt-BR" sz="2000" i="1" dirty="0">
                <a:solidFill>
                  <a:prstClr val="black"/>
                </a:solidFill>
              </a:rPr>
              <a:t>broker</a:t>
            </a:r>
            <a:r>
              <a:rPr lang="pt-BR" sz="2000" dirty="0">
                <a:solidFill>
                  <a:prstClr val="black"/>
                </a:solidFill>
              </a:rPr>
              <a:t> e as condições dos contratos são concordadas livremente entre as partes.</a:t>
            </a:r>
          </a:p>
          <a:p>
            <a:pPr lvl="0" algn="just" fontAlgn="auto">
              <a:spcAft>
                <a:spcPts val="1000"/>
              </a:spcAft>
              <a:buClrTx/>
            </a:pPr>
            <a:r>
              <a:rPr lang="pt-BR" sz="2000" b="1" dirty="0">
                <a:solidFill>
                  <a:srgbClr val="005D82"/>
                </a:solidFill>
              </a:rPr>
              <a:t>Existem dois tipos de contratos bilaterais:</a:t>
            </a:r>
          </a:p>
          <a:p>
            <a:pPr marL="971550" lvl="1" indent="-514350" algn="just" fontAlgn="auto"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b="1" dirty="0">
                <a:solidFill>
                  <a:srgbClr val="005D82"/>
                </a:solidFill>
              </a:rPr>
              <a:t>Físicos:</a:t>
            </a:r>
            <a:r>
              <a:rPr lang="pt-BR" sz="2000" dirty="0">
                <a:solidFill>
                  <a:prstClr val="black"/>
                </a:solidFill>
              </a:rPr>
              <a:t> determinam o despacho físico da energia contratada.</a:t>
            </a:r>
          </a:p>
          <a:p>
            <a:pPr marL="971550" lvl="1" indent="-514350" algn="just" fontAlgn="auto"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b="1" dirty="0">
                <a:solidFill>
                  <a:srgbClr val="005D82"/>
                </a:solidFill>
              </a:rPr>
              <a:t>Financeiros: </a:t>
            </a:r>
            <a:r>
              <a:rPr lang="pt-BR" sz="2000" dirty="0">
                <a:solidFill>
                  <a:prstClr val="black"/>
                </a:solidFill>
              </a:rPr>
              <a:t>não determinam o despacho físico, uma vez que o operador realiza o despacho de forma independente. Assim, proporcionam apenas cobertura contra a variação de preços.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5D82"/>
                </a:solidFill>
              </a:rPr>
              <a:t>Nos contratos de LP</a:t>
            </a:r>
            <a:r>
              <a:rPr lang="pt-BR" sz="2000" dirty="0">
                <a:solidFill>
                  <a:prstClr val="black"/>
                </a:solidFill>
              </a:rPr>
              <a:t>, os agentes negociam grandes volumes de energia por longos períodos e os preços e condições são determinados livremente entre os agentes. Esse tipo de contrato denomina-se </a:t>
            </a:r>
            <a:r>
              <a:rPr lang="pt-BR" sz="2000" i="1" dirty="0">
                <a:solidFill>
                  <a:prstClr val="black"/>
                </a:solidFill>
              </a:rPr>
              <a:t>Power </a:t>
            </a:r>
            <a:r>
              <a:rPr lang="pt-BR" sz="2000" i="1" dirty="0" err="1">
                <a:solidFill>
                  <a:prstClr val="black"/>
                </a:solidFill>
              </a:rPr>
              <a:t>Purchase</a:t>
            </a:r>
            <a:r>
              <a:rPr lang="pt-BR" sz="2000" i="1" dirty="0">
                <a:solidFill>
                  <a:prstClr val="black"/>
                </a:solidFill>
              </a:rPr>
              <a:t> </a:t>
            </a:r>
            <a:r>
              <a:rPr lang="pt-BR" sz="2000" i="1" dirty="0" err="1">
                <a:solidFill>
                  <a:prstClr val="black"/>
                </a:solidFill>
              </a:rPr>
              <a:t>Agreenment</a:t>
            </a:r>
            <a:r>
              <a:rPr lang="pt-BR" sz="2000" i="1" dirty="0">
                <a:solidFill>
                  <a:prstClr val="black"/>
                </a:solidFill>
              </a:rPr>
              <a:t> (PPA).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5D82"/>
                </a:solidFill>
              </a:rPr>
              <a:t>Desvantagens:</a:t>
            </a:r>
            <a:r>
              <a:rPr lang="pt-BR" sz="2000" dirty="0">
                <a:solidFill>
                  <a:prstClr val="black"/>
                </a:solidFill>
              </a:rPr>
              <a:t> altos custos de transação e longos períodos de negociação.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7AF311-B869-494F-965C-66CCEC9EEDE4}"/>
              </a:ext>
            </a:extLst>
          </p:cNvPr>
          <p:cNvSpPr/>
          <p:nvPr/>
        </p:nvSpPr>
        <p:spPr>
          <a:xfrm>
            <a:off x="363083" y="1586694"/>
            <a:ext cx="1064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b="1" dirty="0">
                <a:solidFill>
                  <a:prstClr val="black"/>
                </a:solidFill>
              </a:rPr>
              <a:t>Contratos bilaterais são acordos assinados entre dois agentes do mercado, normalmente entre gerador e distribuidor, comercializador ou consumidor livre. </a:t>
            </a:r>
          </a:p>
        </p:txBody>
      </p:sp>
      <p:pic>
        <p:nvPicPr>
          <p:cNvPr id="24580" name="Picture 4" descr="Resultado de imagem para contract icon">
            <a:extLst>
              <a:ext uri="{FF2B5EF4-FFF2-40B4-BE49-F238E27FC236}">
                <a16:creationId xmlns:a16="http://schemas.microsoft.com/office/drawing/2014/main" id="{56521425-AE1E-4F36-AD0F-674ED903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142" y="113666"/>
            <a:ext cx="1141164" cy="11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01782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28390E0-536E-4968-87C1-90A12B0EBF5E}"/>
              </a:ext>
            </a:extLst>
          </p:cNvPr>
          <p:cNvSpPr/>
          <p:nvPr/>
        </p:nvSpPr>
        <p:spPr>
          <a:xfrm>
            <a:off x="8976320" y="-46064"/>
            <a:ext cx="3215681" cy="690406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Longo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/>
              <a:t>i. contratos bilaterais</a:t>
            </a:r>
            <a:endParaRPr kumimoji="0" lang="pt-BR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pic>
        <p:nvPicPr>
          <p:cNvPr id="11" name="Espaço Reservado para Conteúdo 5">
            <a:extLst>
              <a:ext uri="{FF2B5EF4-FFF2-40B4-BE49-F238E27FC236}">
                <a16:creationId xmlns:a16="http://schemas.microsoft.com/office/drawing/2014/main" id="{BFBEAD10-00A1-47F3-95F4-F7BE11E7F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833"/>
          <a:stretch/>
        </p:blipFill>
        <p:spPr>
          <a:xfrm>
            <a:off x="233703" y="1567724"/>
            <a:ext cx="8575732" cy="529027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CD3947D-7A7C-4085-BD80-7DE5BB96264F}"/>
              </a:ext>
            </a:extLst>
          </p:cNvPr>
          <p:cNvSpPr/>
          <p:nvPr/>
        </p:nvSpPr>
        <p:spPr>
          <a:xfrm>
            <a:off x="9699674" y="3139624"/>
            <a:ext cx="2388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Fonte: Castro et al., 2018</a:t>
            </a:r>
            <a:endParaRPr lang="pt-BR" sz="16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6A94C75-E493-4470-8841-3C32A8F60023}"/>
              </a:ext>
            </a:extLst>
          </p:cNvPr>
          <p:cNvSpPr/>
          <p:nvPr/>
        </p:nvSpPr>
        <p:spPr>
          <a:xfrm>
            <a:off x="9079850" y="1631370"/>
            <a:ext cx="3008619" cy="1422697"/>
          </a:xfrm>
          <a:prstGeom prst="rect">
            <a:avLst/>
          </a:prstGeom>
          <a:solidFill>
            <a:srgbClr val="005D82"/>
          </a:solidFill>
        </p:spPr>
        <p:txBody>
          <a:bodyPr wrap="square">
            <a:spAutoFit/>
          </a:bodyPr>
          <a:lstStyle/>
          <a:p>
            <a:pPr lvl="0" algn="r" fontAlgn="auto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pt-BR" sz="2400" dirty="0">
                <a:solidFill>
                  <a:schemeClr val="bg1"/>
                </a:solidFill>
                <a:latin typeface="Book Antiqua"/>
              </a:rPr>
              <a:t>Contratos bilaterais de longo prazo, características dos países analisados.</a:t>
            </a:r>
          </a:p>
        </p:txBody>
      </p:sp>
    </p:spTree>
    <p:extLst>
      <p:ext uri="{BB962C8B-B14F-4D97-AF65-F5344CB8AC3E}">
        <p14:creationId xmlns:p14="http://schemas.microsoft.com/office/powerpoint/2010/main" val="362205535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Longo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2800" b="1" dirty="0" err="1"/>
              <a:t>ii</a:t>
            </a:r>
            <a:r>
              <a:rPr lang="pt-BR" sz="2800" b="1" dirty="0"/>
              <a:t>. mercado de capacidade e mercado de confiabilidade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2785CD4-69CB-419F-A0F4-49071EB61DC2}"/>
              </a:ext>
            </a:extLst>
          </p:cNvPr>
          <p:cNvSpPr/>
          <p:nvPr/>
        </p:nvSpPr>
        <p:spPr>
          <a:xfrm>
            <a:off x="303479" y="1510131"/>
            <a:ext cx="11832976" cy="5014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0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5D82"/>
                </a:solidFill>
              </a:rPr>
              <a:t>Mercados de Capacidade:</a:t>
            </a:r>
          </a:p>
          <a:p>
            <a:pPr lvl="1" fontAlgn="auto">
              <a:lnSpc>
                <a:spcPct val="110000"/>
              </a:lnSpc>
              <a:spcAft>
                <a:spcPts val="1000"/>
              </a:spcAft>
              <a:buClrTx/>
            </a:pPr>
            <a:r>
              <a:rPr lang="pt-BR" sz="2000" b="1" dirty="0">
                <a:solidFill>
                  <a:prstClr val="black"/>
                </a:solidFill>
              </a:rPr>
              <a:t>Objetivo: </a:t>
            </a:r>
            <a:r>
              <a:rPr lang="pt-BR" sz="2000" dirty="0">
                <a:solidFill>
                  <a:prstClr val="black"/>
                </a:solidFill>
              </a:rPr>
              <a:t>criar remuneração adequada para garantir a segurança e expansão do sistema usando mecanismos de mercado</a:t>
            </a:r>
          </a:p>
          <a:p>
            <a:pPr marL="342900" indent="-342900" fontAlgn="auto">
              <a:lnSpc>
                <a:spcPct val="110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5D82"/>
                </a:solidFill>
              </a:rPr>
              <a:t>Fundamento análogo aos mercados de energia de curto prazo:</a:t>
            </a:r>
          </a:p>
          <a:p>
            <a:pPr marL="971550" lvl="1" indent="-514350" fontAlgn="auto">
              <a:lnSpc>
                <a:spcPct val="110000"/>
              </a:lnSpc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dirty="0">
                <a:solidFill>
                  <a:prstClr val="black"/>
                </a:solidFill>
              </a:rPr>
              <a:t>O regulador ou operador estabelece demanda projetada (</a:t>
            </a:r>
            <a:r>
              <a:rPr lang="pt-BR" sz="2000" dirty="0" err="1">
                <a:solidFill>
                  <a:prstClr val="black"/>
                </a:solidFill>
              </a:rPr>
              <a:t>regulatoriamente</a:t>
            </a:r>
            <a:r>
              <a:rPr lang="pt-BR" sz="2000" dirty="0">
                <a:solidFill>
                  <a:prstClr val="black"/>
                </a:solidFill>
              </a:rPr>
              <a:t>) levando em considerando o </a:t>
            </a:r>
            <a:r>
              <a:rPr lang="pt-BR" sz="2000" i="1" dirty="0" err="1">
                <a:solidFill>
                  <a:prstClr val="black"/>
                </a:solidFill>
              </a:rPr>
              <a:t>missing</a:t>
            </a:r>
            <a:r>
              <a:rPr lang="pt-BR" sz="2000" i="1" dirty="0">
                <a:solidFill>
                  <a:prstClr val="black"/>
                </a:solidFill>
              </a:rPr>
              <a:t> </a:t>
            </a:r>
            <a:r>
              <a:rPr lang="pt-BR" sz="2000" i="1" dirty="0" err="1">
                <a:solidFill>
                  <a:prstClr val="black"/>
                </a:solidFill>
              </a:rPr>
              <a:t>money</a:t>
            </a:r>
            <a:r>
              <a:rPr lang="pt-BR" sz="2000" i="1" dirty="0">
                <a:solidFill>
                  <a:prstClr val="black"/>
                </a:solidFill>
              </a:rPr>
              <a:t>;</a:t>
            </a:r>
          </a:p>
          <a:p>
            <a:pPr marL="971550" lvl="1" indent="-514350" fontAlgn="auto">
              <a:lnSpc>
                <a:spcPct val="110000"/>
              </a:lnSpc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dirty="0">
                <a:solidFill>
                  <a:prstClr val="black"/>
                </a:solidFill>
              </a:rPr>
              <a:t>Geradores oferecem capacidade disponível a um determinado preço.</a:t>
            </a:r>
          </a:p>
          <a:p>
            <a:pPr lvl="0" fontAlgn="auto">
              <a:lnSpc>
                <a:spcPct val="110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prstClr val="black"/>
                </a:solidFill>
              </a:rPr>
              <a:t>Funcionamento: </a:t>
            </a:r>
            <a:r>
              <a:rPr lang="pt-BR" sz="2000" dirty="0">
                <a:solidFill>
                  <a:prstClr val="black"/>
                </a:solidFill>
              </a:rPr>
              <a:t>geradores contratados se comprometam a fornecer energia ao sistema sempre que este esteja em condições críticas, garantindo a segurança do sistema.</a:t>
            </a:r>
          </a:p>
          <a:p>
            <a:pPr lvl="0" fontAlgn="auto">
              <a:lnSpc>
                <a:spcPct val="110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prstClr val="black"/>
                </a:solidFill>
              </a:rPr>
              <a:t>Limitação: </a:t>
            </a:r>
            <a:r>
              <a:rPr lang="pt-BR" sz="2000" dirty="0">
                <a:solidFill>
                  <a:prstClr val="black"/>
                </a:solidFill>
              </a:rPr>
              <a:t>Embora exista um incentivo para a contratação de capacidade, não existe garantia de que os geradores efetivamente irão a produzir energia quando o sistema estiver em condições críticas.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E411CB8-BCD5-4D01-BD49-BF5101253CF3}"/>
              </a:ext>
            </a:extLst>
          </p:cNvPr>
          <p:cNvGrpSpPr/>
          <p:nvPr/>
        </p:nvGrpSpPr>
        <p:grpSpPr>
          <a:xfrm>
            <a:off x="11658356" y="496496"/>
            <a:ext cx="371720" cy="1305405"/>
            <a:chOff x="1211737" y="1032061"/>
            <a:chExt cx="371720" cy="1305405"/>
          </a:xfrm>
          <a:solidFill>
            <a:srgbClr val="FFC000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18B4807-E428-41DC-A3FD-660EACB62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FB72FBB-9A19-4A33-9CBE-D997C0F8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42369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273B046E-9AAD-49E7-84A1-97BCD0D82A40}"/>
              </a:ext>
            </a:extLst>
          </p:cNvPr>
          <p:cNvSpPr/>
          <p:nvPr/>
        </p:nvSpPr>
        <p:spPr>
          <a:xfrm>
            <a:off x="-12554072" y="1384041"/>
            <a:ext cx="12178467" cy="957635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Longo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2800" b="1" dirty="0" err="1"/>
              <a:t>ii</a:t>
            </a:r>
            <a:r>
              <a:rPr lang="pt-BR" sz="2800" b="1" dirty="0"/>
              <a:t>. mercado de capacidade e mercado de confiabilidade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400552" y="1538102"/>
            <a:ext cx="1118067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b="1" dirty="0">
                <a:solidFill>
                  <a:srgbClr val="005D82"/>
                </a:solidFill>
              </a:rPr>
              <a:t>Solução: Mercados de Confiabilidade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Incentivo à performance dos geradores nos momentos críticos do sistema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prstClr val="black"/>
                </a:solidFill>
              </a:rPr>
              <a:t>Funcionamento: </a:t>
            </a:r>
            <a:r>
              <a:rPr lang="pt-BR" sz="2000" dirty="0">
                <a:solidFill>
                  <a:prstClr val="black"/>
                </a:solidFill>
              </a:rPr>
              <a:t>geradores contratados no mercado de confiabilidade se comprometem a fornecer energia ao sistema sempre que este estiver em condições críticas, garantindo efetivamente a segurança do sistema.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Em alguns casos, o mercado de capacidade conta com uma opção de confiabilidade </a:t>
            </a:r>
            <a:r>
              <a:rPr lang="pt-BR" sz="2000" i="1" dirty="0">
                <a:solidFill>
                  <a:prstClr val="black"/>
                </a:solidFill>
              </a:rPr>
              <a:t>(</a:t>
            </a:r>
            <a:r>
              <a:rPr lang="pt-BR" sz="2000" i="1" dirty="0" err="1">
                <a:solidFill>
                  <a:prstClr val="black"/>
                </a:solidFill>
              </a:rPr>
              <a:t>reliability</a:t>
            </a:r>
            <a:r>
              <a:rPr lang="pt-BR" sz="2000" i="1" dirty="0">
                <a:solidFill>
                  <a:prstClr val="black"/>
                </a:solidFill>
              </a:rPr>
              <a:t> </a:t>
            </a:r>
            <a:r>
              <a:rPr lang="pt-BR" sz="2000" i="1" dirty="0" err="1">
                <a:solidFill>
                  <a:prstClr val="black"/>
                </a:solidFill>
              </a:rPr>
              <a:t>option</a:t>
            </a:r>
            <a:r>
              <a:rPr lang="pt-BR" sz="2000" i="1" dirty="0">
                <a:solidFill>
                  <a:prstClr val="black"/>
                </a:solidFill>
              </a:rPr>
              <a:t>). 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</a:rPr>
              <a:t>Assim, a relação entre o mercado de capacidade e o mercado de energia se dá por meio de uma opção sobre o preço neste mercado. </a:t>
            </a:r>
          </a:p>
          <a:p>
            <a:pPr lvl="2" algn="just" fontAlgn="auto">
              <a:spcAft>
                <a:spcPts val="1000"/>
              </a:spcAft>
              <a:buClrTx/>
            </a:pPr>
            <a:r>
              <a:rPr lang="pt-BR" sz="2000" dirty="0">
                <a:solidFill>
                  <a:prstClr val="black"/>
                </a:solidFill>
              </a:rPr>
              <a:t>Em condições críticas, o preço de CP tende a aumentar rapidamente. </a:t>
            </a:r>
          </a:p>
          <a:p>
            <a:pPr lvl="2" algn="just" fontAlgn="auto">
              <a:spcAft>
                <a:spcPts val="1000"/>
              </a:spcAft>
              <a:buClrTx/>
            </a:pPr>
            <a:r>
              <a:rPr lang="pt-BR" sz="2000" dirty="0">
                <a:solidFill>
                  <a:prstClr val="black"/>
                </a:solidFill>
              </a:rPr>
              <a:t>A opção representa, na prática, um preço máximo no mercado de energia, pois toda vez que o preço de CP superar o preço de exercício da opção, todos os geradores com contratos de confiabilidade serão chamados a fornecer energia a esse preço.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pic>
        <p:nvPicPr>
          <p:cNvPr id="25602" name="Picture 2" descr="Resultado de imagem para price icon energy">
            <a:extLst>
              <a:ext uri="{FF2B5EF4-FFF2-40B4-BE49-F238E27FC236}">
                <a16:creationId xmlns:a16="http://schemas.microsoft.com/office/drawing/2014/main" id="{A232EB49-6557-46AA-83BB-3EE999B4B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1" y="5233383"/>
            <a:ext cx="399270" cy="3992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price icon energy">
            <a:extLst>
              <a:ext uri="{FF2B5EF4-FFF2-40B4-BE49-F238E27FC236}">
                <a16:creationId xmlns:a16="http://schemas.microsoft.com/office/drawing/2014/main" id="{B4FABD8F-5057-40BF-AED2-827FDDE3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1" y="5780912"/>
            <a:ext cx="399270" cy="3992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0DD6E81-F41B-4776-AB03-50CBE515D427}"/>
              </a:ext>
            </a:extLst>
          </p:cNvPr>
          <p:cNvGrpSpPr/>
          <p:nvPr/>
        </p:nvGrpSpPr>
        <p:grpSpPr>
          <a:xfrm>
            <a:off x="11508350" y="557453"/>
            <a:ext cx="371720" cy="1305405"/>
            <a:chOff x="1211737" y="1032061"/>
            <a:chExt cx="371720" cy="1305405"/>
          </a:xfrm>
          <a:solidFill>
            <a:srgbClr val="FFC000"/>
          </a:solidFill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D0AA06E-36CC-4F9A-833A-7AD6F4AC9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3671D01-E39F-48EB-A245-30CA69B34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02554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2012E9CA-AB16-44CD-B55B-235B15819063}"/>
              </a:ext>
            </a:extLst>
          </p:cNvPr>
          <p:cNvSpPr/>
          <p:nvPr/>
        </p:nvSpPr>
        <p:spPr>
          <a:xfrm>
            <a:off x="13533" y="1384515"/>
            <a:ext cx="12178467" cy="48201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73B046E-9AAD-49E7-84A1-97BCD0D82A40}"/>
              </a:ext>
            </a:extLst>
          </p:cNvPr>
          <p:cNvSpPr/>
          <p:nvPr/>
        </p:nvSpPr>
        <p:spPr>
          <a:xfrm>
            <a:off x="39811" y="3678988"/>
            <a:ext cx="12178467" cy="111816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Longo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2800" b="1" dirty="0" err="1"/>
              <a:t>ii</a:t>
            </a:r>
            <a:r>
              <a:rPr lang="pt-BR" sz="2800" b="1" dirty="0"/>
              <a:t>. mercado de capacidade e mercado de confiabilidade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327476" y="1474397"/>
            <a:ext cx="1118067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1000"/>
              </a:spcAft>
              <a:buClrTx/>
            </a:pPr>
            <a:r>
              <a:rPr lang="pt-BR" sz="2000" b="1" dirty="0"/>
              <a:t>No mercado de confiabilidade, a remuneração do gerador é composta por dois componentes: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dirty="0"/>
              <a:t>Decorrente do mercado de capacidade e fixo pelo tempo de duração do contrato;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dirty="0"/>
              <a:t>Decorrente da venda de energia no mercado de energia. </a:t>
            </a:r>
          </a:p>
          <a:p>
            <a:pPr lvl="0" algn="just" fontAlgn="auto">
              <a:spcAft>
                <a:spcPts val="1000"/>
              </a:spcAft>
              <a:buClrTx/>
            </a:pPr>
            <a:r>
              <a:rPr lang="pt-BR" sz="2000" dirty="0"/>
              <a:t>Assim, quando o gerador opera, ele recebe uma remuneração igual ao menor valor entre o preço de mercado e o preço da opção de confiabilidade.</a:t>
            </a:r>
          </a:p>
          <a:p>
            <a:pPr lvl="0" algn="just" fontAlgn="auto">
              <a:spcAft>
                <a:spcPts val="1000"/>
              </a:spcAft>
              <a:buClrTx/>
            </a:pPr>
            <a:r>
              <a:rPr lang="pt-BR" sz="2000" b="1" dirty="0"/>
              <a:t>Além das opções de confiabilidade, existem outros mecanismos para criar incentivos à performance dos geradores nos momentos críticos do sistema. Destaca-se o caso do New </a:t>
            </a:r>
            <a:r>
              <a:rPr lang="pt-BR" sz="2000" b="1" dirty="0" err="1"/>
              <a:t>England</a:t>
            </a:r>
            <a:r>
              <a:rPr lang="pt-BR" sz="2000" b="1" dirty="0"/>
              <a:t> ISO: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dirty="0"/>
              <a:t>Gerador recebe, além da remuneração fixa pela capacidade disponível, uma remuneração variável (ou uma penalização) que depende da sua performance. </a:t>
            </a:r>
          </a:p>
          <a:p>
            <a:pPr marL="514350" lvl="0" indent="-514350" algn="just" fontAlgn="auto">
              <a:spcAft>
                <a:spcPts val="1000"/>
              </a:spcAft>
              <a:buClrTx/>
              <a:buFont typeface="+mj-lt"/>
              <a:buAutoNum type="romanLcPeriod"/>
            </a:pPr>
            <a:r>
              <a:rPr lang="pt-BR" sz="2000" dirty="0"/>
              <a:t>Assim, o risco de não operar nos momentos críticos é transferido aos geradores: os que não geram em momentos críticos são obrigados a comprar a diferença a um preço regulado elevado dos geradores que supriram energia em seu lugar.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A3F3D09-CDA4-4DC2-8EEE-34D7A8559E20}"/>
              </a:ext>
            </a:extLst>
          </p:cNvPr>
          <p:cNvGrpSpPr/>
          <p:nvPr/>
        </p:nvGrpSpPr>
        <p:grpSpPr>
          <a:xfrm>
            <a:off x="11535032" y="805954"/>
            <a:ext cx="371720" cy="1305405"/>
            <a:chOff x="1211737" y="1032061"/>
            <a:chExt cx="371720" cy="1305405"/>
          </a:xfrm>
          <a:solidFill>
            <a:srgbClr val="FFC000"/>
          </a:solidFill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8A072F6-34BA-4AA5-8109-4F052F4C0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848E610-E57D-4704-ACF1-EFB922365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11126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Longo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2800" b="1" dirty="0" err="1"/>
              <a:t>ii</a:t>
            </a:r>
            <a:r>
              <a:rPr lang="pt-BR" sz="2800" b="1" dirty="0"/>
              <a:t>. mercado de capacidade e mercado de confiabilidade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6080" y="-204967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45AD3E1-EBBB-4FDA-906E-62B0174C59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9828" b="6072"/>
          <a:stretch/>
        </p:blipFill>
        <p:spPr>
          <a:xfrm>
            <a:off x="1199456" y="1893813"/>
            <a:ext cx="9671901" cy="472881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74B49E6-0ABA-4870-9464-8CB235DA69AD}"/>
              </a:ext>
            </a:extLst>
          </p:cNvPr>
          <p:cNvSpPr/>
          <p:nvPr/>
        </p:nvSpPr>
        <p:spPr>
          <a:xfrm>
            <a:off x="5128792" y="6606442"/>
            <a:ext cx="2157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Fonte: Castro et al., 2018</a:t>
            </a:r>
            <a:endParaRPr lang="pt-BR" sz="14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F5FF075-7AB0-4051-BD7D-EBD588C47D2C}"/>
              </a:ext>
            </a:extLst>
          </p:cNvPr>
          <p:cNvSpPr/>
          <p:nvPr/>
        </p:nvSpPr>
        <p:spPr>
          <a:xfrm>
            <a:off x="582740" y="1491656"/>
            <a:ext cx="10961021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pt-BR" sz="2400" b="1" dirty="0">
                <a:solidFill>
                  <a:srgbClr val="005D82"/>
                </a:solidFill>
                <a:latin typeface="Book Antiqua"/>
              </a:rPr>
              <a:t>Características dos mercados de capacidade/confiabilidade analisados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382B0CE-3DCA-439C-8BDB-812A571F8BF2}"/>
              </a:ext>
            </a:extLst>
          </p:cNvPr>
          <p:cNvGrpSpPr/>
          <p:nvPr/>
        </p:nvGrpSpPr>
        <p:grpSpPr>
          <a:xfrm>
            <a:off x="535507" y="1241110"/>
            <a:ext cx="371720" cy="1305405"/>
            <a:chOff x="1211737" y="1032061"/>
            <a:chExt cx="371720" cy="1305405"/>
          </a:xfrm>
          <a:solidFill>
            <a:srgbClr val="FFC000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6A69A07-F158-4F88-BB60-1A8F2EDE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8055E6B-DF9D-4185-80AB-CB43F3DE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99209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2012E9CA-AB16-44CD-B55B-235B15819063}"/>
              </a:ext>
            </a:extLst>
          </p:cNvPr>
          <p:cNvSpPr/>
          <p:nvPr/>
        </p:nvSpPr>
        <p:spPr>
          <a:xfrm>
            <a:off x="-64322" y="1408451"/>
            <a:ext cx="12178467" cy="75221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73B046E-9AAD-49E7-84A1-97BCD0D82A40}"/>
              </a:ext>
            </a:extLst>
          </p:cNvPr>
          <p:cNvSpPr/>
          <p:nvPr/>
        </p:nvSpPr>
        <p:spPr>
          <a:xfrm>
            <a:off x="39811" y="3639939"/>
            <a:ext cx="12178467" cy="365125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235373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Longo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2800" b="1" dirty="0" err="1"/>
              <a:t>iii</a:t>
            </a:r>
            <a:r>
              <a:rPr lang="pt-BR" sz="2800" b="1" dirty="0"/>
              <a:t>. leilões de contratação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63083" y="12830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445366" y="1408451"/>
            <a:ext cx="11383551" cy="561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500"/>
              </a:spcAft>
              <a:buClrTx/>
            </a:pPr>
            <a:r>
              <a:rPr lang="pt-BR" sz="2000" b="1" dirty="0">
                <a:solidFill>
                  <a:srgbClr val="005D82"/>
                </a:solidFill>
              </a:rPr>
              <a:t>Dentre os países estudados, o Brasil, o México (novo modelo), o Chile e o Peru apresentam um esquema de leilões ou licitações de contratação de LP. 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/>
              <a:t>Chile e Peru: são as distribuidoras que devem realizar as licitações para a contratação de 100% de sua demanda no longo prazo. 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/>
              <a:t>Brasil e México: é o Estado, através do regulador, quem realiza os leilões de contratação de longo prazo.</a:t>
            </a:r>
          </a:p>
          <a:p>
            <a:pPr lvl="0" algn="just" fontAlgn="auto">
              <a:spcAft>
                <a:spcPts val="500"/>
              </a:spcAft>
              <a:buClrTx/>
            </a:pPr>
            <a:r>
              <a:rPr lang="pt-BR" sz="2000" b="1" dirty="0">
                <a:solidFill>
                  <a:srgbClr val="005D82"/>
                </a:solidFill>
              </a:rPr>
              <a:t>Apesar das peculiaridades, algumas similaridades podem ser destacadas: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/>
              <a:t>Leilões são realizados com antecedência à realização efetiva da demanda. Portanto, a demanda do mercado é projetada em função de estimativas;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/>
              <a:t>Com essa informação, os participantes do leilão inscrevem novos projetos;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/>
              <a:t>No leilão, os agentes são contratados em função do preço, de menor ao maior, até atingir a demanda prevista;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/>
              <a:t>Ganhadores do leilão assinam contratos de LP de 15 anos ou mais;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2000" dirty="0"/>
              <a:t>Nos contratos de LP, não existe um preço único para todos os geradores.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8754B3E-0339-4272-AFF3-688BF6659E6D}"/>
              </a:ext>
            </a:extLst>
          </p:cNvPr>
          <p:cNvGrpSpPr/>
          <p:nvPr/>
        </p:nvGrpSpPr>
        <p:grpSpPr>
          <a:xfrm>
            <a:off x="11703682" y="282599"/>
            <a:ext cx="371720" cy="1305405"/>
            <a:chOff x="1211737" y="1032061"/>
            <a:chExt cx="371720" cy="1305405"/>
          </a:xfrm>
          <a:solidFill>
            <a:srgbClr val="FFC000"/>
          </a:solidFill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5603630-3B15-4F82-8F0B-4D1C9FEA8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DCB4DA2-4B42-42EE-8E09-1AFF3AD28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78708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FF438CA0-DBA2-4200-8E3C-3A33626653D9}"/>
              </a:ext>
            </a:extLst>
          </p:cNvPr>
          <p:cNvSpPr/>
          <p:nvPr/>
        </p:nvSpPr>
        <p:spPr>
          <a:xfrm>
            <a:off x="-768" y="1620355"/>
            <a:ext cx="12233145" cy="137005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3426" y="420478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Introdução</a:t>
            </a:r>
            <a:endParaRPr kumimoji="0" lang="pt-BR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5360" y="2966187"/>
            <a:ext cx="11325398" cy="248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90000"/>
              </a:lnSpc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kern="0" dirty="0">
                <a:solidFill>
                  <a:srgbClr val="000000"/>
                </a:solidFill>
                <a:latin typeface="Book Antiqua"/>
              </a:rPr>
              <a:t>Entre outubro de 2012 e início de 2016, o ONS despachou de forma contínua a maior parte das usinas termoelétricas, provocando um grande impacto financeiro para os agentes expostos.</a:t>
            </a:r>
          </a:p>
          <a:p>
            <a:pPr marL="571500" indent="-571500" algn="just">
              <a:lnSpc>
                <a:spcPct val="90000"/>
              </a:lnSpc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kern="0" dirty="0">
                <a:solidFill>
                  <a:srgbClr val="000000"/>
                </a:solidFill>
                <a:latin typeface="Book Antiqua"/>
              </a:rPr>
              <a:t>O governo reagiu à crise financeira com uma série de inovações regulatórias, destinadas, essencialmente, a manter o sistema solvente.</a:t>
            </a:r>
          </a:p>
          <a:p>
            <a:pPr marL="800100" lvl="1" indent="-342900" algn="just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DB9F4-17F3-465A-9269-91D39A9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98BFA6A-C30F-47D3-A0D7-D5B38E3A7C49}"/>
              </a:ext>
            </a:extLst>
          </p:cNvPr>
          <p:cNvSpPr/>
          <p:nvPr/>
        </p:nvSpPr>
        <p:spPr>
          <a:xfrm>
            <a:off x="-74100" y="5448148"/>
            <a:ext cx="10056300" cy="1090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Para uma análise detalhada da crise financeira no Setor Elétrico Brasileiro e do desenho atual de contratação de energia no atacado, </a:t>
            </a:r>
            <a:r>
              <a:rPr lang="pt-BR" sz="2400" dirty="0">
                <a:solidFill>
                  <a:srgbClr val="C00000"/>
                </a:solidFill>
                <a:latin typeface="Book Antiqua"/>
              </a:rPr>
              <a:t>ver TDSE nº 74 e TDSE nº 77 (Ver apresentações no site!).</a:t>
            </a:r>
          </a:p>
        </p:txBody>
      </p:sp>
      <p:pic>
        <p:nvPicPr>
          <p:cNvPr id="10242" name="Picture 2" descr="Resultado de imagem para rain vector icon">
            <a:extLst>
              <a:ext uri="{FF2B5EF4-FFF2-40B4-BE49-F238E27FC236}">
                <a16:creationId xmlns:a16="http://schemas.microsoft.com/office/drawing/2014/main" id="{D7E7CDF0-DC18-4E4A-8204-68AAEB2E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36525"/>
            <a:ext cx="2827604" cy="23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C46213D-1EBB-4FA3-B2A8-3BD488EFD525}"/>
              </a:ext>
            </a:extLst>
          </p:cNvPr>
          <p:cNvSpPr/>
          <p:nvPr/>
        </p:nvSpPr>
        <p:spPr>
          <a:xfrm>
            <a:off x="343426" y="1959168"/>
            <a:ext cx="9807362" cy="757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ts val="1000"/>
              </a:spcAft>
              <a:buClrTx/>
              <a:buSzPct val="75000"/>
            </a:pPr>
            <a:r>
              <a:rPr lang="pt-BR" sz="2400" kern="0" dirty="0">
                <a:solidFill>
                  <a:srgbClr val="000000"/>
                </a:solidFill>
                <a:latin typeface="Book Antiqua"/>
              </a:rPr>
              <a:t>O modelo comercial do SEB, originado na reforma de 2004, mostrou-se financeiramente instável durante a crise hidrológica prolongada. 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AB82A12-C45B-4871-BAAF-21A2860C3A67}"/>
              </a:ext>
            </a:extLst>
          </p:cNvPr>
          <p:cNvGrpSpPr/>
          <p:nvPr/>
        </p:nvGrpSpPr>
        <p:grpSpPr>
          <a:xfrm>
            <a:off x="11475533" y="555430"/>
            <a:ext cx="453115" cy="1529149"/>
            <a:chOff x="1130342" y="1032061"/>
            <a:chExt cx="453115" cy="1529149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F982107-9502-4B0D-91BA-69C9606EA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D6280EF-E963-437D-BD32-6F8E507DA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5E49B59-5F33-43C5-A9DD-3C1029879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0342" y="2224003"/>
              <a:ext cx="162789" cy="337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42997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2012E9CA-AB16-44CD-B55B-235B15819063}"/>
              </a:ext>
            </a:extLst>
          </p:cNvPr>
          <p:cNvSpPr/>
          <p:nvPr/>
        </p:nvSpPr>
        <p:spPr>
          <a:xfrm>
            <a:off x="-33795" y="2100726"/>
            <a:ext cx="12178467" cy="75221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59869" y="612581"/>
            <a:ext cx="964869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</a:rPr>
              <a:t>Mercados de Longo Prazo: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2800" b="1" dirty="0" err="1"/>
              <a:t>iii</a:t>
            </a:r>
            <a:r>
              <a:rPr lang="pt-BR" sz="2800" b="1" dirty="0"/>
              <a:t>. leilões de contratação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63083" y="390038"/>
            <a:ext cx="1031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5.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2279576" y="3282526"/>
            <a:ext cx="8677147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spcAft>
                <a:spcPts val="2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/>
              <a:t>Por exemplo, no caso mexicano, o gerador pode transacionar parte de sua energia no mercado, não sendo obrigado a vender a totalidade via leilão de longo prazo. </a:t>
            </a:r>
          </a:p>
          <a:p>
            <a:pPr marL="342900" lvl="0" indent="-342900" algn="just" fontAlgn="auto">
              <a:spcAft>
                <a:spcPts val="2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/>
              <a:t>Já no caso brasileiro, os geradores térmicos recebem, além de uma receita fixa (indexada), também o valor do Custo Variável Unitário (CVU), destinado a cobrir custos com a aquisição de combustíveis, sempre que são chamados a operar.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5600168-4FDC-4F32-A684-03FA189E5D09}"/>
              </a:ext>
            </a:extLst>
          </p:cNvPr>
          <p:cNvSpPr/>
          <p:nvPr/>
        </p:nvSpPr>
        <p:spPr>
          <a:xfrm>
            <a:off x="667550" y="2291260"/>
            <a:ext cx="11164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2000"/>
              </a:spcAft>
              <a:buClrTx/>
            </a:pPr>
            <a:r>
              <a:rPr lang="pt-BR" sz="2000" b="1" dirty="0">
                <a:solidFill>
                  <a:prstClr val="black"/>
                </a:solidFill>
              </a:rPr>
              <a:t>Além dos contratos de longo prazo, os geradores podem ter outras remunerações.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8840FB-391D-4D4A-A169-391CC5B0ED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526" y="3343325"/>
            <a:ext cx="1596863" cy="912607"/>
          </a:xfrm>
          <a:prstGeom prst="rect">
            <a:avLst/>
          </a:prstGeom>
        </p:spPr>
      </p:pic>
      <p:pic>
        <p:nvPicPr>
          <p:cNvPr id="28676" name="Picture 4" descr="Resultado de imagem para brazil flag bottom">
            <a:extLst>
              <a:ext uri="{FF2B5EF4-FFF2-40B4-BE49-F238E27FC236}">
                <a16:creationId xmlns:a16="http://schemas.microsoft.com/office/drawing/2014/main" id="{BB785021-AC07-470E-9B8B-E361FCE0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6" y="4656907"/>
            <a:ext cx="1596862" cy="9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5443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2012E9CA-AB16-44CD-B55B-235B15819063}"/>
              </a:ext>
            </a:extLst>
          </p:cNvPr>
          <p:cNvSpPr/>
          <p:nvPr/>
        </p:nvSpPr>
        <p:spPr>
          <a:xfrm>
            <a:off x="-99040" y="924979"/>
            <a:ext cx="12243712" cy="1113915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268785" y="361892"/>
            <a:ext cx="10575430" cy="752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>
                <a:solidFill>
                  <a:srgbClr val="C00000"/>
                </a:solidFill>
              </a:rPr>
              <a:t>Conclusões e Reflexões sobre o Modelo Brasileiro</a:t>
            </a:r>
            <a:endParaRPr kumimoji="0" lang="pt-BR" sz="2400" b="1" i="1" u="none" strike="noStrike" kern="1200" cap="none" spc="0" normalizeH="0" baseline="0" noProof="0" dirty="0">
              <a:ln>
                <a:noFill/>
              </a:ln>
              <a:effectLst/>
              <a:highlight>
                <a:srgbClr val="FFD407"/>
              </a:highlight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2023" y="-190132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0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6.</a:t>
            </a:r>
            <a:endParaRPr lang="pt-BR" sz="32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9B9EF-9A6B-46B5-9DA5-9CA622464D5B}"/>
              </a:ext>
            </a:extLst>
          </p:cNvPr>
          <p:cNvSpPr/>
          <p:nvPr/>
        </p:nvSpPr>
        <p:spPr>
          <a:xfrm>
            <a:off x="466158" y="2224691"/>
            <a:ext cx="10786164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1800" dirty="0"/>
              <a:t>No Brasil, comercializa-se garantia física (produto financeiro), que representa um lastro de confiabilidade para o sistema. Mecanismo distinto dos demais países estudados;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1800" dirty="0"/>
              <a:t>A garantia física é comercializada no mercado regulado através de leilões centralizados, com contratos de longo prazo que dão previsibilidade de receitas aos geradores;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1800" dirty="0"/>
              <a:t>O mercado livre não desempenha papel significativo na expansão do sistema; 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1800" dirty="0"/>
              <a:t>Os contratos não determinam o despacho de energia, implicando em descolamento entre o modelo comercial e a operação do sistema;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1800" dirty="0"/>
              <a:t>Não existe um mercado de energia de curto prazo </a:t>
            </a:r>
            <a:r>
              <a:rPr lang="pt-BR" sz="1800" dirty="0" err="1"/>
              <a:t>strictu</a:t>
            </a:r>
            <a:r>
              <a:rPr lang="pt-BR" sz="1800" dirty="0"/>
              <a:t> senso;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1800" dirty="0"/>
              <a:t>Devido ao descolamento entre despacho e contratos, há grande volume de diferenças entre a energia contratada e a medida =&gt; importância do mecanismo de conciliação de diferenças;</a:t>
            </a:r>
          </a:p>
          <a:p>
            <a:pPr marL="514350" lvl="0" indent="-514350" algn="just" fontAlgn="auto">
              <a:spcAft>
                <a:spcPts val="500"/>
              </a:spcAft>
              <a:buClrTx/>
              <a:buFont typeface="+mj-lt"/>
              <a:buAutoNum type="romanLcPeriod"/>
            </a:pPr>
            <a:r>
              <a:rPr lang="pt-BR" sz="1800" dirty="0"/>
              <a:t>O mecanismo de conciliação de diferenças conta com um preço que não depende da interação de mercado, sendo calculado por modelos em função das condições hidrológicas.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5600168-4FDC-4F32-A684-03FA189E5D09}"/>
              </a:ext>
            </a:extLst>
          </p:cNvPr>
          <p:cNvSpPr/>
          <p:nvPr/>
        </p:nvSpPr>
        <p:spPr>
          <a:xfrm>
            <a:off x="363083" y="953577"/>
            <a:ext cx="111640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2000"/>
              </a:spcAft>
              <a:buClrTx/>
            </a:pPr>
            <a:r>
              <a:rPr lang="pt-BR" sz="2000" b="1" dirty="0">
                <a:solidFill>
                  <a:prstClr val="black"/>
                </a:solidFill>
              </a:rPr>
              <a:t>O Brasil apresenta um esquema de comercialização com diversas particularidades em relação aos países analisados, as quais são estudadas com maior nível de detalhe nos </a:t>
            </a:r>
            <a:r>
              <a:rPr lang="pt-BR" sz="2000" b="1" dirty="0" err="1">
                <a:solidFill>
                  <a:prstClr val="black"/>
                </a:solidFill>
              </a:rPr>
              <a:t>TDSEs</a:t>
            </a:r>
            <a:r>
              <a:rPr lang="pt-BR" sz="2000" b="1" dirty="0">
                <a:solidFill>
                  <a:prstClr val="black"/>
                </a:solidFill>
              </a:rPr>
              <a:t> nº 74 e nº 77. Entre as principais particularidades, destacam-se: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BD1755B-77ED-448A-907E-DFE33D499E95}"/>
              </a:ext>
            </a:extLst>
          </p:cNvPr>
          <p:cNvGrpSpPr/>
          <p:nvPr/>
        </p:nvGrpSpPr>
        <p:grpSpPr>
          <a:xfrm>
            <a:off x="11459118" y="1624856"/>
            <a:ext cx="453115" cy="1529149"/>
            <a:chOff x="1130342" y="1032061"/>
            <a:chExt cx="453115" cy="1529149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14EE00E-427E-4A3A-A3D0-49F4BFF6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B1CD5CC-AA24-4052-A426-DF6FAC375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C867830-DBAC-4248-854F-91C1C2BD2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342" y="2224003"/>
              <a:ext cx="162789" cy="337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1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1268785" y="361892"/>
            <a:ext cx="10575430" cy="752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>
                <a:solidFill>
                  <a:srgbClr val="C00000"/>
                </a:solidFill>
              </a:rPr>
              <a:t>Conclusões e Reflexões sobre o Modelo Brasileiro</a:t>
            </a:r>
            <a:endParaRPr kumimoji="0" lang="pt-BR" sz="2400" b="1" i="1" u="none" strike="noStrike" kern="1200" cap="none" spc="0" normalizeH="0" baseline="0" noProof="0" dirty="0">
              <a:ln>
                <a:noFill/>
              </a:ln>
              <a:effectLst/>
              <a:highlight>
                <a:srgbClr val="FFD407"/>
              </a:highlight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2023" y="-190132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0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6.</a:t>
            </a:r>
            <a:endParaRPr lang="pt-BR" sz="32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BD1755B-77ED-448A-907E-DFE33D499E95}"/>
              </a:ext>
            </a:extLst>
          </p:cNvPr>
          <p:cNvGrpSpPr/>
          <p:nvPr/>
        </p:nvGrpSpPr>
        <p:grpSpPr>
          <a:xfrm>
            <a:off x="321232" y="1212557"/>
            <a:ext cx="453115" cy="1529149"/>
            <a:chOff x="1130342" y="1032061"/>
            <a:chExt cx="453115" cy="1529149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14EE00E-427E-4A3A-A3D0-49F4BFF6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B1CD5CC-AA24-4052-A426-DF6FAC375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C867830-DBAC-4248-854F-91C1C2BD2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342" y="2224003"/>
              <a:ext cx="162789" cy="337207"/>
            </a:xfrm>
            <a:prstGeom prst="rect">
              <a:avLst/>
            </a:prstGeom>
          </p:spPr>
        </p:pic>
      </p:grp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F9E942F8-4CA5-4220-890C-A3FABCF76042}"/>
              </a:ext>
            </a:extLst>
          </p:cNvPr>
          <p:cNvSpPr txBox="1">
            <a:spLocks/>
          </p:cNvSpPr>
          <p:nvPr/>
        </p:nvSpPr>
        <p:spPr>
          <a:xfrm>
            <a:off x="732496" y="1193352"/>
            <a:ext cx="11111719" cy="53455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5D82"/>
                </a:solidFill>
                <a:latin typeface="Book Antiqua" pitchFamily="18" charset="0"/>
              </a:rPr>
              <a:t>O modelo comercial brasileiro </a:t>
            </a:r>
            <a:r>
              <a:rPr lang="pt-BR" sz="2000" dirty="0"/>
              <a:t>é baseado em contratos de longo prazo, sendo, portanto, adequado do ponto de vista da expansão da capacidade do sistema;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5D82"/>
                </a:solidFill>
                <a:latin typeface="Book Antiqua" pitchFamily="18" charset="0"/>
              </a:rPr>
              <a:t>Apesar disso, </a:t>
            </a:r>
            <a:r>
              <a:rPr lang="pt-BR" sz="2000" dirty="0"/>
              <a:t>o modelo se mostrou arriscado e financeiramente frágil durante a recente crise hidrológica;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/>
              <a:t>O descolamento entre contratos e despacho torna o modelo inerentemente arriscado, na medida em que sempre há um volume expressivo de diferenças a ser liquidado no MCP;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/>
              <a:t>Em períodos de seca prolongada, a contabilização de diferenças pode atingir volumes financeiros muito elevados (devido à tendência de elevação do PLD);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/>
              <a:t>Preços de curto prazo elevados representam um risco financeiro agudo aos agentes que tenham obrigações financeiras indexadas direta ou indiretamente ao PLD;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5D82"/>
                </a:solidFill>
                <a:latin typeface="Book Antiqua" pitchFamily="18" charset="0"/>
              </a:rPr>
              <a:t>Paradoxalmente, </a:t>
            </a:r>
            <a:r>
              <a:rPr lang="pt-BR" sz="2000" dirty="0"/>
              <a:t>o desenho dos contratos para novos empreendimentos de geração é, se nos atermos às suas linhas gerais, muito bom. 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/>
              <a:t>Os empreendimentos contam com expressivas receitas fixas que permitem remunerar o capital investido e pagar os gastos de administração e operação. 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/>
              <a:t>No caso de empreendimentos térmicos, há também receitas variáveis que se destinam a ressarcir o gerador pelos gastos com combustíveis. </a:t>
            </a:r>
          </a:p>
        </p:txBody>
      </p:sp>
    </p:spTree>
    <p:extLst>
      <p:ext uri="{BB962C8B-B14F-4D97-AF65-F5344CB8AC3E}">
        <p14:creationId xmlns:p14="http://schemas.microsoft.com/office/powerpoint/2010/main" val="376205672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1100138" y="379096"/>
            <a:ext cx="10575430" cy="752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>
                <a:solidFill>
                  <a:srgbClr val="C00000"/>
                </a:solidFill>
              </a:rPr>
              <a:t>Conclusões e Reflexões sobre o Modelo Brasileiro</a:t>
            </a:r>
            <a:endParaRPr kumimoji="0" lang="pt-BR" sz="2400" b="1" i="1" u="none" strike="noStrike" kern="1200" cap="none" spc="0" normalizeH="0" baseline="0" noProof="0" dirty="0">
              <a:ln>
                <a:noFill/>
              </a:ln>
              <a:effectLst/>
              <a:highlight>
                <a:srgbClr val="FFD407"/>
              </a:highlight>
              <a:uLnTx/>
              <a:uFillTx/>
              <a:latin typeface="Book Antiqu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2023" y="-190132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0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6.</a:t>
            </a:r>
            <a:endParaRPr lang="pt-BR" sz="32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2ECE3B7-4C64-4439-92D9-DA5192B0EE1D}"/>
              </a:ext>
            </a:extLst>
          </p:cNvPr>
          <p:cNvSpPr txBox="1">
            <a:spLocks/>
          </p:cNvSpPr>
          <p:nvPr/>
        </p:nvSpPr>
        <p:spPr>
          <a:xfrm>
            <a:off x="363083" y="5581277"/>
            <a:ext cx="10992314" cy="9576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676" y="6395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3761" y="6199269"/>
            <a:ext cx="600911" cy="686115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BD1755B-77ED-448A-907E-DFE33D499E95}"/>
              </a:ext>
            </a:extLst>
          </p:cNvPr>
          <p:cNvGrpSpPr/>
          <p:nvPr/>
        </p:nvGrpSpPr>
        <p:grpSpPr>
          <a:xfrm>
            <a:off x="11687025" y="980728"/>
            <a:ext cx="371720" cy="1305405"/>
            <a:chOff x="1211737" y="1032061"/>
            <a:chExt cx="371720" cy="1305405"/>
          </a:xfrm>
          <a:solidFill>
            <a:srgbClr val="FFC000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14EE00E-427E-4A3A-A3D0-49F4BFF6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B1CD5CC-AA24-4052-A426-DF6FAC375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grpFill/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F9E942F8-4CA5-4220-890C-A3FABCF76042}"/>
              </a:ext>
            </a:extLst>
          </p:cNvPr>
          <p:cNvSpPr txBox="1">
            <a:spLocks/>
          </p:cNvSpPr>
          <p:nvPr/>
        </p:nvSpPr>
        <p:spPr>
          <a:xfrm>
            <a:off x="432042" y="1366969"/>
            <a:ext cx="11280582" cy="53455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5D82"/>
                </a:solidFill>
                <a:latin typeface="Book Antiqua" pitchFamily="18" charset="0"/>
              </a:rPr>
              <a:t>Na prática, </a:t>
            </a:r>
            <a:r>
              <a:rPr lang="pt-BR" sz="2000" dirty="0"/>
              <a:t>porém, o funcionamento dos contratos apresenta riscos expressivos e que suscitam aperfeiçoamentos no desenho do mercado e na regulação econômica;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5D82"/>
                </a:solidFill>
                <a:latin typeface="Book Antiqua" pitchFamily="18" charset="0"/>
              </a:rPr>
              <a:t>Alguns dos problemas verificados durante a crise hidrológica referem-se aos:</a:t>
            </a:r>
          </a:p>
          <a:p>
            <a:pPr lvl="1" algn="just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</a:pPr>
            <a:r>
              <a:rPr lang="pt-BR" sz="1800" b="1" dirty="0"/>
              <a:t>Contratos por quantidade de hidroelétricas. </a:t>
            </a:r>
            <a:r>
              <a:rPr lang="pt-BR" sz="1800" dirty="0"/>
              <a:t>O compromisso de entrega de energia se traduziu na necessidade de comprar energia a um PLD elevado para honrar os contratos. Isto levou a um excesso de judicialização, aumento da inadimplência (CCEE) e à repactuação do risco hidrológico;</a:t>
            </a:r>
          </a:p>
          <a:p>
            <a:pPr lvl="1" algn="just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</a:pPr>
            <a:r>
              <a:rPr lang="pt-BR" sz="1800" b="1" dirty="0"/>
              <a:t>Contratos com as termoelétricas</a:t>
            </a:r>
            <a:r>
              <a:rPr lang="pt-BR" sz="1800" dirty="0"/>
              <a:t>. Durante a crise, as usinas que não conseguiram honrar a energia despachada pelo ONS contraíram obrigações valoradas ao PLD do momento, resultando em vultosos volumes financeiros de curto prazo;</a:t>
            </a:r>
          </a:p>
          <a:p>
            <a:pPr lvl="1" algn="just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</a:pPr>
            <a:r>
              <a:rPr lang="pt-BR" sz="1800" b="1" dirty="0"/>
              <a:t>Descasamentos do CVU com os custos variáveis reais de geração de usinas termoelétricas. </a:t>
            </a:r>
            <a:r>
              <a:rPr lang="pt-BR" sz="1800" dirty="0"/>
              <a:t>Este problema decorre, sobretudo, da necessidade do ONS programar usinas térmicas para modular a geração ao longo do dia/semana. Isto leva a uma operação fora do ponto ótimo e com um número de partidas/paradas maior do que se esperava =&gt; sobrecustos não previstos no CVU;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0D39926-7F76-44BC-A378-BE3C1CB3E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705" y="5491031"/>
            <a:ext cx="1323439" cy="1323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715267F-50D9-4BDF-B372-2E92D32017B3}"/>
              </a:ext>
            </a:extLst>
          </p:cNvPr>
          <p:cNvSpPr/>
          <p:nvPr/>
        </p:nvSpPr>
        <p:spPr>
          <a:xfrm>
            <a:off x="1642144" y="5491031"/>
            <a:ext cx="93060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1000"/>
              </a:spcAft>
              <a:buClrTx/>
            </a:pPr>
            <a:r>
              <a:rPr lang="pt-BR" sz="2200" b="1" dirty="0">
                <a:solidFill>
                  <a:srgbClr val="005D82"/>
                </a:solidFill>
              </a:rPr>
              <a:t>Diante dos problemas expostos, </a:t>
            </a:r>
            <a:r>
              <a:rPr lang="pt-BR" sz="2000" dirty="0">
                <a:solidFill>
                  <a:prstClr val="black"/>
                </a:solidFill>
              </a:rPr>
              <a:t>há necessidade de se pensar em aperfeiçoamentos do modelo com a finalidade de adequar a infraestrutura do mercado atacadista brasileiro, reduzindo o nível geral de risco e alocando-o de forma mais adequada.</a:t>
            </a:r>
          </a:p>
        </p:txBody>
      </p:sp>
    </p:spTree>
    <p:extLst>
      <p:ext uri="{BB962C8B-B14F-4D97-AF65-F5344CB8AC3E}">
        <p14:creationId xmlns:p14="http://schemas.microsoft.com/office/powerpoint/2010/main" val="310019364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418"/>
          <p:cNvSpPr/>
          <p:nvPr/>
        </p:nvSpPr>
        <p:spPr>
          <a:xfrm>
            <a:off x="0" y="3327400"/>
            <a:ext cx="12192000" cy="3530600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grpSp>
        <p:nvGrpSpPr>
          <p:cNvPr id="422" name="Group 421"/>
          <p:cNvGrpSpPr>
            <a:grpSpLocks/>
          </p:cNvGrpSpPr>
          <p:nvPr/>
        </p:nvGrpSpPr>
        <p:grpSpPr bwMode="auto">
          <a:xfrm>
            <a:off x="7423150" y="4106863"/>
            <a:ext cx="4618038" cy="3983037"/>
            <a:chOff x="5567363" y="3079750"/>
            <a:chExt cx="3463925" cy="2987676"/>
          </a:xfrm>
        </p:grpSpPr>
        <p:sp>
          <p:nvSpPr>
            <p:cNvPr id="52484" name="Freeform 182"/>
            <p:cNvSpPr>
              <a:spLocks/>
            </p:cNvSpPr>
            <p:nvPr/>
          </p:nvSpPr>
          <p:spPr bwMode="auto">
            <a:xfrm>
              <a:off x="5815013" y="3990975"/>
              <a:ext cx="2500313" cy="850900"/>
            </a:xfrm>
            <a:custGeom>
              <a:avLst/>
              <a:gdLst>
                <a:gd name="T0" fmla="*/ 2500313 w 1575"/>
                <a:gd name="T1" fmla="*/ 677863 h 536"/>
                <a:gd name="T2" fmla="*/ 2495550 w 1575"/>
                <a:gd name="T3" fmla="*/ 712788 h 536"/>
                <a:gd name="T4" fmla="*/ 2486025 w 1575"/>
                <a:gd name="T5" fmla="*/ 744538 h 536"/>
                <a:gd name="T6" fmla="*/ 2470150 w 1575"/>
                <a:gd name="T7" fmla="*/ 774700 h 536"/>
                <a:gd name="T8" fmla="*/ 2447925 w 1575"/>
                <a:gd name="T9" fmla="*/ 800100 h 536"/>
                <a:gd name="T10" fmla="*/ 2424113 w 1575"/>
                <a:gd name="T11" fmla="*/ 822325 h 536"/>
                <a:gd name="T12" fmla="*/ 2393950 w 1575"/>
                <a:gd name="T13" fmla="*/ 838200 h 536"/>
                <a:gd name="T14" fmla="*/ 2362200 w 1575"/>
                <a:gd name="T15" fmla="*/ 847725 h 536"/>
                <a:gd name="T16" fmla="*/ 2325688 w 1575"/>
                <a:gd name="T17" fmla="*/ 850900 h 536"/>
                <a:gd name="T18" fmla="*/ 174625 w 1575"/>
                <a:gd name="T19" fmla="*/ 850900 h 536"/>
                <a:gd name="T20" fmla="*/ 141288 w 1575"/>
                <a:gd name="T21" fmla="*/ 847725 h 536"/>
                <a:gd name="T22" fmla="*/ 106363 w 1575"/>
                <a:gd name="T23" fmla="*/ 838200 h 536"/>
                <a:gd name="T24" fmla="*/ 77788 w 1575"/>
                <a:gd name="T25" fmla="*/ 822325 h 536"/>
                <a:gd name="T26" fmla="*/ 52388 w 1575"/>
                <a:gd name="T27" fmla="*/ 800100 h 536"/>
                <a:gd name="T28" fmla="*/ 30163 w 1575"/>
                <a:gd name="T29" fmla="*/ 774700 h 536"/>
                <a:gd name="T30" fmla="*/ 14288 w 1575"/>
                <a:gd name="T31" fmla="*/ 744538 h 536"/>
                <a:gd name="T32" fmla="*/ 4763 w 1575"/>
                <a:gd name="T33" fmla="*/ 712788 h 536"/>
                <a:gd name="T34" fmla="*/ 0 w 1575"/>
                <a:gd name="T35" fmla="*/ 677863 h 536"/>
                <a:gd name="T36" fmla="*/ 0 w 1575"/>
                <a:gd name="T37" fmla="*/ 174625 h 536"/>
                <a:gd name="T38" fmla="*/ 4763 w 1575"/>
                <a:gd name="T39" fmla="*/ 138113 h 536"/>
                <a:gd name="T40" fmla="*/ 14288 w 1575"/>
                <a:gd name="T41" fmla="*/ 106363 h 536"/>
                <a:gd name="T42" fmla="*/ 30163 w 1575"/>
                <a:gd name="T43" fmla="*/ 76200 h 536"/>
                <a:gd name="T44" fmla="*/ 52388 w 1575"/>
                <a:gd name="T45" fmla="*/ 52388 h 536"/>
                <a:gd name="T46" fmla="*/ 77788 w 1575"/>
                <a:gd name="T47" fmla="*/ 30163 h 536"/>
                <a:gd name="T48" fmla="*/ 106363 w 1575"/>
                <a:gd name="T49" fmla="*/ 14288 h 536"/>
                <a:gd name="T50" fmla="*/ 141288 w 1575"/>
                <a:gd name="T51" fmla="*/ 4763 h 536"/>
                <a:gd name="T52" fmla="*/ 174625 w 1575"/>
                <a:gd name="T53" fmla="*/ 0 h 536"/>
                <a:gd name="T54" fmla="*/ 2325688 w 1575"/>
                <a:gd name="T55" fmla="*/ 0 h 536"/>
                <a:gd name="T56" fmla="*/ 2362200 w 1575"/>
                <a:gd name="T57" fmla="*/ 4763 h 536"/>
                <a:gd name="T58" fmla="*/ 2393950 w 1575"/>
                <a:gd name="T59" fmla="*/ 14288 h 536"/>
                <a:gd name="T60" fmla="*/ 2424113 w 1575"/>
                <a:gd name="T61" fmla="*/ 30163 h 536"/>
                <a:gd name="T62" fmla="*/ 2447925 w 1575"/>
                <a:gd name="T63" fmla="*/ 52388 h 536"/>
                <a:gd name="T64" fmla="*/ 2470150 w 1575"/>
                <a:gd name="T65" fmla="*/ 76200 h 536"/>
                <a:gd name="T66" fmla="*/ 2486025 w 1575"/>
                <a:gd name="T67" fmla="*/ 106363 h 536"/>
                <a:gd name="T68" fmla="*/ 2495550 w 1575"/>
                <a:gd name="T69" fmla="*/ 138113 h 536"/>
                <a:gd name="T70" fmla="*/ 2500313 w 1575"/>
                <a:gd name="T71" fmla="*/ 174625 h 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75" h="536">
                  <a:moveTo>
                    <a:pt x="1575" y="427"/>
                  </a:moveTo>
                  <a:lnTo>
                    <a:pt x="1575" y="427"/>
                  </a:lnTo>
                  <a:lnTo>
                    <a:pt x="1574" y="437"/>
                  </a:lnTo>
                  <a:lnTo>
                    <a:pt x="1572" y="449"/>
                  </a:lnTo>
                  <a:lnTo>
                    <a:pt x="1570" y="459"/>
                  </a:lnTo>
                  <a:lnTo>
                    <a:pt x="1566" y="469"/>
                  </a:lnTo>
                  <a:lnTo>
                    <a:pt x="1561" y="479"/>
                  </a:lnTo>
                  <a:lnTo>
                    <a:pt x="1556" y="488"/>
                  </a:lnTo>
                  <a:lnTo>
                    <a:pt x="1550" y="497"/>
                  </a:lnTo>
                  <a:lnTo>
                    <a:pt x="1542" y="504"/>
                  </a:lnTo>
                  <a:lnTo>
                    <a:pt x="1535" y="512"/>
                  </a:lnTo>
                  <a:lnTo>
                    <a:pt x="1527" y="518"/>
                  </a:lnTo>
                  <a:lnTo>
                    <a:pt x="1517" y="523"/>
                  </a:lnTo>
                  <a:lnTo>
                    <a:pt x="1508" y="528"/>
                  </a:lnTo>
                  <a:lnTo>
                    <a:pt x="1498" y="531"/>
                  </a:lnTo>
                  <a:lnTo>
                    <a:pt x="1488" y="534"/>
                  </a:lnTo>
                  <a:lnTo>
                    <a:pt x="1477" y="536"/>
                  </a:lnTo>
                  <a:lnTo>
                    <a:pt x="1465" y="536"/>
                  </a:lnTo>
                  <a:lnTo>
                    <a:pt x="110" y="536"/>
                  </a:lnTo>
                  <a:lnTo>
                    <a:pt x="99" y="536"/>
                  </a:lnTo>
                  <a:lnTo>
                    <a:pt x="89" y="534"/>
                  </a:lnTo>
                  <a:lnTo>
                    <a:pt x="77" y="531"/>
                  </a:lnTo>
                  <a:lnTo>
                    <a:pt x="67" y="528"/>
                  </a:lnTo>
                  <a:lnTo>
                    <a:pt x="58" y="523"/>
                  </a:lnTo>
                  <a:lnTo>
                    <a:pt x="49" y="518"/>
                  </a:lnTo>
                  <a:lnTo>
                    <a:pt x="41" y="512"/>
                  </a:lnTo>
                  <a:lnTo>
                    <a:pt x="33" y="504"/>
                  </a:lnTo>
                  <a:lnTo>
                    <a:pt x="26" y="497"/>
                  </a:lnTo>
                  <a:lnTo>
                    <a:pt x="19" y="488"/>
                  </a:lnTo>
                  <a:lnTo>
                    <a:pt x="14" y="479"/>
                  </a:lnTo>
                  <a:lnTo>
                    <a:pt x="9" y="469"/>
                  </a:lnTo>
                  <a:lnTo>
                    <a:pt x="5" y="459"/>
                  </a:lnTo>
                  <a:lnTo>
                    <a:pt x="3" y="449"/>
                  </a:lnTo>
                  <a:lnTo>
                    <a:pt x="2" y="437"/>
                  </a:lnTo>
                  <a:lnTo>
                    <a:pt x="0" y="427"/>
                  </a:lnTo>
                  <a:lnTo>
                    <a:pt x="0" y="110"/>
                  </a:lnTo>
                  <a:lnTo>
                    <a:pt x="2" y="99"/>
                  </a:lnTo>
                  <a:lnTo>
                    <a:pt x="3" y="87"/>
                  </a:lnTo>
                  <a:lnTo>
                    <a:pt x="5" y="77"/>
                  </a:lnTo>
                  <a:lnTo>
                    <a:pt x="9" y="67"/>
                  </a:lnTo>
                  <a:lnTo>
                    <a:pt x="14" y="58"/>
                  </a:lnTo>
                  <a:lnTo>
                    <a:pt x="19" y="48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465" y="0"/>
                  </a:lnTo>
                  <a:lnTo>
                    <a:pt x="1477" y="2"/>
                  </a:lnTo>
                  <a:lnTo>
                    <a:pt x="1488" y="3"/>
                  </a:lnTo>
                  <a:lnTo>
                    <a:pt x="1498" y="5"/>
                  </a:lnTo>
                  <a:lnTo>
                    <a:pt x="1508" y="9"/>
                  </a:lnTo>
                  <a:lnTo>
                    <a:pt x="1517" y="14"/>
                  </a:lnTo>
                  <a:lnTo>
                    <a:pt x="1527" y="19"/>
                  </a:lnTo>
                  <a:lnTo>
                    <a:pt x="1535" y="25"/>
                  </a:lnTo>
                  <a:lnTo>
                    <a:pt x="1542" y="33"/>
                  </a:lnTo>
                  <a:lnTo>
                    <a:pt x="1550" y="41"/>
                  </a:lnTo>
                  <a:lnTo>
                    <a:pt x="1556" y="48"/>
                  </a:lnTo>
                  <a:lnTo>
                    <a:pt x="1561" y="58"/>
                  </a:lnTo>
                  <a:lnTo>
                    <a:pt x="1566" y="67"/>
                  </a:lnTo>
                  <a:lnTo>
                    <a:pt x="1570" y="77"/>
                  </a:lnTo>
                  <a:lnTo>
                    <a:pt x="1572" y="87"/>
                  </a:lnTo>
                  <a:lnTo>
                    <a:pt x="1574" y="99"/>
                  </a:lnTo>
                  <a:lnTo>
                    <a:pt x="1575" y="110"/>
                  </a:lnTo>
                  <a:lnTo>
                    <a:pt x="1575" y="42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5" name="Freeform 183"/>
            <p:cNvSpPr>
              <a:spLocks/>
            </p:cNvSpPr>
            <p:nvPr/>
          </p:nvSpPr>
          <p:spPr bwMode="auto">
            <a:xfrm>
              <a:off x="6122988" y="3425825"/>
              <a:ext cx="1884363" cy="1655763"/>
            </a:xfrm>
            <a:custGeom>
              <a:avLst/>
              <a:gdLst>
                <a:gd name="T0" fmla="*/ 1884363 w 1187"/>
                <a:gd name="T1" fmla="*/ 1655763 h 1043"/>
                <a:gd name="T2" fmla="*/ 1884363 w 1187"/>
                <a:gd name="T3" fmla="*/ 1189038 h 1043"/>
                <a:gd name="T4" fmla="*/ 1884363 w 1187"/>
                <a:gd name="T5" fmla="*/ 495300 h 1043"/>
                <a:gd name="T6" fmla="*/ 1389063 w 1187"/>
                <a:gd name="T7" fmla="*/ 0 h 1043"/>
                <a:gd name="T8" fmla="*/ 0 w 1187"/>
                <a:gd name="T9" fmla="*/ 0 h 1043"/>
                <a:gd name="T10" fmla="*/ 0 w 1187"/>
                <a:gd name="T11" fmla="*/ 514350 h 1043"/>
                <a:gd name="T12" fmla="*/ 0 w 1187"/>
                <a:gd name="T13" fmla="*/ 1189038 h 1043"/>
                <a:gd name="T14" fmla="*/ 0 w 1187"/>
                <a:gd name="T15" fmla="*/ 1655763 h 1043"/>
                <a:gd name="T16" fmla="*/ 1884363 w 1187"/>
                <a:gd name="T17" fmla="*/ 1655763 h 10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7" h="1043">
                  <a:moveTo>
                    <a:pt x="1187" y="1043"/>
                  </a:moveTo>
                  <a:lnTo>
                    <a:pt x="1187" y="749"/>
                  </a:lnTo>
                  <a:lnTo>
                    <a:pt x="1187" y="312"/>
                  </a:lnTo>
                  <a:lnTo>
                    <a:pt x="875" y="0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749"/>
                  </a:lnTo>
                  <a:lnTo>
                    <a:pt x="0" y="1043"/>
                  </a:lnTo>
                  <a:lnTo>
                    <a:pt x="1187" y="104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6" name="Freeform 184"/>
            <p:cNvSpPr>
              <a:spLocks/>
            </p:cNvSpPr>
            <p:nvPr/>
          </p:nvSpPr>
          <p:spPr bwMode="auto">
            <a:xfrm>
              <a:off x="7512050" y="3425825"/>
              <a:ext cx="495300" cy="495300"/>
            </a:xfrm>
            <a:custGeom>
              <a:avLst/>
              <a:gdLst>
                <a:gd name="T0" fmla="*/ 0 w 312"/>
                <a:gd name="T1" fmla="*/ 495300 h 312"/>
                <a:gd name="T2" fmla="*/ 495300 w 312"/>
                <a:gd name="T3" fmla="*/ 495300 h 312"/>
                <a:gd name="T4" fmla="*/ 0 w 312"/>
                <a:gd name="T5" fmla="*/ 0 h 312"/>
                <a:gd name="T6" fmla="*/ 0 w 312"/>
                <a:gd name="T7" fmla="*/ 49530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2">
                  <a:moveTo>
                    <a:pt x="0" y="312"/>
                  </a:moveTo>
                  <a:lnTo>
                    <a:pt x="312" y="312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7" name="Freeform 185"/>
            <p:cNvSpPr>
              <a:spLocks/>
            </p:cNvSpPr>
            <p:nvPr/>
          </p:nvSpPr>
          <p:spPr bwMode="auto">
            <a:xfrm>
              <a:off x="7512050" y="3921125"/>
              <a:ext cx="495300" cy="498475"/>
            </a:xfrm>
            <a:custGeom>
              <a:avLst/>
              <a:gdLst>
                <a:gd name="T0" fmla="*/ 495300 w 312"/>
                <a:gd name="T1" fmla="*/ 0 h 314"/>
                <a:gd name="T2" fmla="*/ 0 w 312"/>
                <a:gd name="T3" fmla="*/ 0 h 314"/>
                <a:gd name="T4" fmla="*/ 495300 w 312"/>
                <a:gd name="T5" fmla="*/ 498475 h 314"/>
                <a:gd name="T6" fmla="*/ 495300 w 312"/>
                <a:gd name="T7" fmla="*/ 0 h 3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4">
                  <a:moveTo>
                    <a:pt x="312" y="0"/>
                  </a:moveTo>
                  <a:lnTo>
                    <a:pt x="0" y="0"/>
                  </a:lnTo>
                  <a:lnTo>
                    <a:pt x="312" y="31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8" name="Freeform 186"/>
            <p:cNvSpPr>
              <a:spLocks/>
            </p:cNvSpPr>
            <p:nvPr/>
          </p:nvSpPr>
          <p:spPr bwMode="auto">
            <a:xfrm>
              <a:off x="5567363" y="4518025"/>
              <a:ext cx="2995613" cy="1133475"/>
            </a:xfrm>
            <a:custGeom>
              <a:avLst/>
              <a:gdLst>
                <a:gd name="T0" fmla="*/ 2995613 w 1887"/>
                <a:gd name="T1" fmla="*/ 1100138 h 714"/>
                <a:gd name="T2" fmla="*/ 2995613 w 1887"/>
                <a:gd name="T3" fmla="*/ 1100138 h 714"/>
                <a:gd name="T4" fmla="*/ 2995613 w 1887"/>
                <a:gd name="T5" fmla="*/ 1104900 h 714"/>
                <a:gd name="T6" fmla="*/ 2994025 w 1887"/>
                <a:gd name="T7" fmla="*/ 1112838 h 714"/>
                <a:gd name="T8" fmla="*/ 2989263 w 1887"/>
                <a:gd name="T9" fmla="*/ 1119188 h 714"/>
                <a:gd name="T10" fmla="*/ 2986088 w 1887"/>
                <a:gd name="T11" fmla="*/ 1123950 h 714"/>
                <a:gd name="T12" fmla="*/ 2981325 w 1887"/>
                <a:gd name="T13" fmla="*/ 1127125 h 714"/>
                <a:gd name="T14" fmla="*/ 2976563 w 1887"/>
                <a:gd name="T15" fmla="*/ 1131888 h 714"/>
                <a:gd name="T16" fmla="*/ 2968625 w 1887"/>
                <a:gd name="T17" fmla="*/ 1133475 h 714"/>
                <a:gd name="T18" fmla="*/ 2962275 w 1887"/>
                <a:gd name="T19" fmla="*/ 1133475 h 714"/>
                <a:gd name="T20" fmla="*/ 34925 w 1887"/>
                <a:gd name="T21" fmla="*/ 1133475 h 714"/>
                <a:gd name="T22" fmla="*/ 34925 w 1887"/>
                <a:gd name="T23" fmla="*/ 1133475 h 714"/>
                <a:gd name="T24" fmla="*/ 28575 w 1887"/>
                <a:gd name="T25" fmla="*/ 1133475 h 714"/>
                <a:gd name="T26" fmla="*/ 20638 w 1887"/>
                <a:gd name="T27" fmla="*/ 1131888 h 714"/>
                <a:gd name="T28" fmla="*/ 15875 w 1887"/>
                <a:gd name="T29" fmla="*/ 1127125 h 714"/>
                <a:gd name="T30" fmla="*/ 9525 w 1887"/>
                <a:gd name="T31" fmla="*/ 1123950 h 714"/>
                <a:gd name="T32" fmla="*/ 6350 w 1887"/>
                <a:gd name="T33" fmla="*/ 1119188 h 714"/>
                <a:gd name="T34" fmla="*/ 1588 w 1887"/>
                <a:gd name="T35" fmla="*/ 1112838 h 714"/>
                <a:gd name="T36" fmla="*/ 0 w 1887"/>
                <a:gd name="T37" fmla="*/ 1104900 h 714"/>
                <a:gd name="T38" fmla="*/ 0 w 1887"/>
                <a:gd name="T39" fmla="*/ 1100138 h 714"/>
                <a:gd name="T40" fmla="*/ 0 w 1887"/>
                <a:gd name="T41" fmla="*/ 34925 h 714"/>
                <a:gd name="T42" fmla="*/ 0 w 1887"/>
                <a:gd name="T43" fmla="*/ 34925 h 714"/>
                <a:gd name="T44" fmla="*/ 0 w 1887"/>
                <a:gd name="T45" fmla="*/ 26988 h 714"/>
                <a:gd name="T46" fmla="*/ 1588 w 1887"/>
                <a:gd name="T47" fmla="*/ 20638 h 714"/>
                <a:gd name="T48" fmla="*/ 6350 w 1887"/>
                <a:gd name="T49" fmla="*/ 15875 h 714"/>
                <a:gd name="T50" fmla="*/ 9525 w 1887"/>
                <a:gd name="T51" fmla="*/ 9525 h 714"/>
                <a:gd name="T52" fmla="*/ 15875 w 1887"/>
                <a:gd name="T53" fmla="*/ 4763 h 714"/>
                <a:gd name="T54" fmla="*/ 20638 w 1887"/>
                <a:gd name="T55" fmla="*/ 3175 h 714"/>
                <a:gd name="T56" fmla="*/ 28575 w 1887"/>
                <a:gd name="T57" fmla="*/ 1588 h 714"/>
                <a:gd name="T58" fmla="*/ 34925 w 1887"/>
                <a:gd name="T59" fmla="*/ 0 h 714"/>
                <a:gd name="T60" fmla="*/ 2962275 w 1887"/>
                <a:gd name="T61" fmla="*/ 0 h 714"/>
                <a:gd name="T62" fmla="*/ 2962275 w 1887"/>
                <a:gd name="T63" fmla="*/ 0 h 714"/>
                <a:gd name="T64" fmla="*/ 2968625 w 1887"/>
                <a:gd name="T65" fmla="*/ 1588 h 714"/>
                <a:gd name="T66" fmla="*/ 2976563 w 1887"/>
                <a:gd name="T67" fmla="*/ 3175 h 714"/>
                <a:gd name="T68" fmla="*/ 2981325 w 1887"/>
                <a:gd name="T69" fmla="*/ 4763 h 714"/>
                <a:gd name="T70" fmla="*/ 2986088 w 1887"/>
                <a:gd name="T71" fmla="*/ 9525 h 714"/>
                <a:gd name="T72" fmla="*/ 2989263 w 1887"/>
                <a:gd name="T73" fmla="*/ 15875 h 714"/>
                <a:gd name="T74" fmla="*/ 2994025 w 1887"/>
                <a:gd name="T75" fmla="*/ 20638 h 714"/>
                <a:gd name="T76" fmla="*/ 2995613 w 1887"/>
                <a:gd name="T77" fmla="*/ 26988 h 714"/>
                <a:gd name="T78" fmla="*/ 2995613 w 1887"/>
                <a:gd name="T79" fmla="*/ 34925 h 714"/>
                <a:gd name="T80" fmla="*/ 2995613 w 1887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87" h="714">
                  <a:moveTo>
                    <a:pt x="1887" y="693"/>
                  </a:moveTo>
                  <a:lnTo>
                    <a:pt x="1887" y="693"/>
                  </a:lnTo>
                  <a:lnTo>
                    <a:pt x="1887" y="696"/>
                  </a:lnTo>
                  <a:lnTo>
                    <a:pt x="1886" y="701"/>
                  </a:lnTo>
                  <a:lnTo>
                    <a:pt x="1883" y="705"/>
                  </a:lnTo>
                  <a:lnTo>
                    <a:pt x="1881" y="708"/>
                  </a:lnTo>
                  <a:lnTo>
                    <a:pt x="1878" y="710"/>
                  </a:lnTo>
                  <a:lnTo>
                    <a:pt x="1875" y="713"/>
                  </a:lnTo>
                  <a:lnTo>
                    <a:pt x="1870" y="714"/>
                  </a:lnTo>
                  <a:lnTo>
                    <a:pt x="1866" y="714"/>
                  </a:lnTo>
                  <a:lnTo>
                    <a:pt x="22" y="714"/>
                  </a:lnTo>
                  <a:lnTo>
                    <a:pt x="18" y="714"/>
                  </a:lnTo>
                  <a:lnTo>
                    <a:pt x="13" y="713"/>
                  </a:lnTo>
                  <a:lnTo>
                    <a:pt x="10" y="710"/>
                  </a:lnTo>
                  <a:lnTo>
                    <a:pt x="6" y="708"/>
                  </a:lnTo>
                  <a:lnTo>
                    <a:pt x="4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1866" y="0"/>
                  </a:lnTo>
                  <a:lnTo>
                    <a:pt x="1870" y="1"/>
                  </a:lnTo>
                  <a:lnTo>
                    <a:pt x="1875" y="2"/>
                  </a:lnTo>
                  <a:lnTo>
                    <a:pt x="1878" y="3"/>
                  </a:lnTo>
                  <a:lnTo>
                    <a:pt x="1881" y="6"/>
                  </a:lnTo>
                  <a:lnTo>
                    <a:pt x="1883" y="10"/>
                  </a:lnTo>
                  <a:lnTo>
                    <a:pt x="1886" y="13"/>
                  </a:lnTo>
                  <a:lnTo>
                    <a:pt x="1887" y="17"/>
                  </a:lnTo>
                  <a:lnTo>
                    <a:pt x="1887" y="22"/>
                  </a:lnTo>
                  <a:lnTo>
                    <a:pt x="1887" y="6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9" name="Freeform 187"/>
            <p:cNvSpPr>
              <a:spLocks/>
            </p:cNvSpPr>
            <p:nvPr/>
          </p:nvSpPr>
          <p:spPr bwMode="auto">
            <a:xfrm>
              <a:off x="5637213" y="4518025"/>
              <a:ext cx="2857500" cy="1133475"/>
            </a:xfrm>
            <a:custGeom>
              <a:avLst/>
              <a:gdLst>
                <a:gd name="T0" fmla="*/ 2857500 w 1800"/>
                <a:gd name="T1" fmla="*/ 1100138 h 714"/>
                <a:gd name="T2" fmla="*/ 2857500 w 1800"/>
                <a:gd name="T3" fmla="*/ 1100138 h 714"/>
                <a:gd name="T4" fmla="*/ 2855913 w 1800"/>
                <a:gd name="T5" fmla="*/ 1104900 h 714"/>
                <a:gd name="T6" fmla="*/ 2854325 w 1800"/>
                <a:gd name="T7" fmla="*/ 1112838 h 714"/>
                <a:gd name="T8" fmla="*/ 2852738 w 1800"/>
                <a:gd name="T9" fmla="*/ 1119188 h 714"/>
                <a:gd name="T10" fmla="*/ 2847975 w 1800"/>
                <a:gd name="T11" fmla="*/ 1123950 h 714"/>
                <a:gd name="T12" fmla="*/ 2841625 w 1800"/>
                <a:gd name="T13" fmla="*/ 1127125 h 714"/>
                <a:gd name="T14" fmla="*/ 2836863 w 1800"/>
                <a:gd name="T15" fmla="*/ 1131888 h 714"/>
                <a:gd name="T16" fmla="*/ 2830513 w 1800"/>
                <a:gd name="T17" fmla="*/ 1133475 h 714"/>
                <a:gd name="T18" fmla="*/ 2824163 w 1800"/>
                <a:gd name="T19" fmla="*/ 1133475 h 714"/>
                <a:gd name="T20" fmla="*/ 31750 w 1800"/>
                <a:gd name="T21" fmla="*/ 1133475 h 714"/>
                <a:gd name="T22" fmla="*/ 31750 w 1800"/>
                <a:gd name="T23" fmla="*/ 1133475 h 714"/>
                <a:gd name="T24" fmla="*/ 26988 w 1800"/>
                <a:gd name="T25" fmla="*/ 1133475 h 714"/>
                <a:gd name="T26" fmla="*/ 20638 w 1800"/>
                <a:gd name="T27" fmla="*/ 1131888 h 714"/>
                <a:gd name="T28" fmla="*/ 14288 w 1800"/>
                <a:gd name="T29" fmla="*/ 1127125 h 714"/>
                <a:gd name="T30" fmla="*/ 7938 w 1800"/>
                <a:gd name="T31" fmla="*/ 1123950 h 714"/>
                <a:gd name="T32" fmla="*/ 4763 w 1800"/>
                <a:gd name="T33" fmla="*/ 1119188 h 714"/>
                <a:gd name="T34" fmla="*/ 1588 w 1800"/>
                <a:gd name="T35" fmla="*/ 1112838 h 714"/>
                <a:gd name="T36" fmla="*/ 0 w 1800"/>
                <a:gd name="T37" fmla="*/ 1104900 h 714"/>
                <a:gd name="T38" fmla="*/ 0 w 1800"/>
                <a:gd name="T39" fmla="*/ 1100138 h 714"/>
                <a:gd name="T40" fmla="*/ 0 w 1800"/>
                <a:gd name="T41" fmla="*/ 34925 h 714"/>
                <a:gd name="T42" fmla="*/ 0 w 1800"/>
                <a:gd name="T43" fmla="*/ 34925 h 714"/>
                <a:gd name="T44" fmla="*/ 0 w 1800"/>
                <a:gd name="T45" fmla="*/ 26988 h 714"/>
                <a:gd name="T46" fmla="*/ 1588 w 1800"/>
                <a:gd name="T47" fmla="*/ 20638 h 714"/>
                <a:gd name="T48" fmla="*/ 4763 w 1800"/>
                <a:gd name="T49" fmla="*/ 15875 h 714"/>
                <a:gd name="T50" fmla="*/ 7938 w 1800"/>
                <a:gd name="T51" fmla="*/ 9525 h 714"/>
                <a:gd name="T52" fmla="*/ 14288 w 1800"/>
                <a:gd name="T53" fmla="*/ 4763 h 714"/>
                <a:gd name="T54" fmla="*/ 20638 w 1800"/>
                <a:gd name="T55" fmla="*/ 3175 h 714"/>
                <a:gd name="T56" fmla="*/ 26988 w 1800"/>
                <a:gd name="T57" fmla="*/ 1588 h 714"/>
                <a:gd name="T58" fmla="*/ 31750 w 1800"/>
                <a:gd name="T59" fmla="*/ 0 h 714"/>
                <a:gd name="T60" fmla="*/ 2824163 w 1800"/>
                <a:gd name="T61" fmla="*/ 0 h 714"/>
                <a:gd name="T62" fmla="*/ 2824163 w 1800"/>
                <a:gd name="T63" fmla="*/ 0 h 714"/>
                <a:gd name="T64" fmla="*/ 2830513 w 1800"/>
                <a:gd name="T65" fmla="*/ 1588 h 714"/>
                <a:gd name="T66" fmla="*/ 2836863 w 1800"/>
                <a:gd name="T67" fmla="*/ 3175 h 714"/>
                <a:gd name="T68" fmla="*/ 2841625 w 1800"/>
                <a:gd name="T69" fmla="*/ 4763 h 714"/>
                <a:gd name="T70" fmla="*/ 2847975 w 1800"/>
                <a:gd name="T71" fmla="*/ 9525 h 714"/>
                <a:gd name="T72" fmla="*/ 2852738 w 1800"/>
                <a:gd name="T73" fmla="*/ 15875 h 714"/>
                <a:gd name="T74" fmla="*/ 2854325 w 1800"/>
                <a:gd name="T75" fmla="*/ 20638 h 714"/>
                <a:gd name="T76" fmla="*/ 2855913 w 1800"/>
                <a:gd name="T77" fmla="*/ 26988 h 714"/>
                <a:gd name="T78" fmla="*/ 2857500 w 1800"/>
                <a:gd name="T79" fmla="*/ 34925 h 714"/>
                <a:gd name="T80" fmla="*/ 2857500 w 1800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00" h="714">
                  <a:moveTo>
                    <a:pt x="1800" y="693"/>
                  </a:moveTo>
                  <a:lnTo>
                    <a:pt x="1800" y="693"/>
                  </a:lnTo>
                  <a:lnTo>
                    <a:pt x="1799" y="696"/>
                  </a:lnTo>
                  <a:lnTo>
                    <a:pt x="1798" y="701"/>
                  </a:lnTo>
                  <a:lnTo>
                    <a:pt x="1797" y="705"/>
                  </a:lnTo>
                  <a:lnTo>
                    <a:pt x="1794" y="708"/>
                  </a:lnTo>
                  <a:lnTo>
                    <a:pt x="1790" y="710"/>
                  </a:lnTo>
                  <a:lnTo>
                    <a:pt x="1787" y="713"/>
                  </a:lnTo>
                  <a:lnTo>
                    <a:pt x="1783" y="714"/>
                  </a:lnTo>
                  <a:lnTo>
                    <a:pt x="1779" y="714"/>
                  </a:lnTo>
                  <a:lnTo>
                    <a:pt x="20" y="714"/>
                  </a:lnTo>
                  <a:lnTo>
                    <a:pt x="17" y="714"/>
                  </a:lnTo>
                  <a:lnTo>
                    <a:pt x="13" y="713"/>
                  </a:lnTo>
                  <a:lnTo>
                    <a:pt x="9" y="710"/>
                  </a:lnTo>
                  <a:lnTo>
                    <a:pt x="5" y="708"/>
                  </a:lnTo>
                  <a:lnTo>
                    <a:pt x="3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1779" y="0"/>
                  </a:lnTo>
                  <a:lnTo>
                    <a:pt x="1783" y="1"/>
                  </a:lnTo>
                  <a:lnTo>
                    <a:pt x="1787" y="2"/>
                  </a:lnTo>
                  <a:lnTo>
                    <a:pt x="1790" y="3"/>
                  </a:lnTo>
                  <a:lnTo>
                    <a:pt x="1794" y="6"/>
                  </a:lnTo>
                  <a:lnTo>
                    <a:pt x="1797" y="10"/>
                  </a:lnTo>
                  <a:lnTo>
                    <a:pt x="1798" y="13"/>
                  </a:lnTo>
                  <a:lnTo>
                    <a:pt x="1799" y="17"/>
                  </a:lnTo>
                  <a:lnTo>
                    <a:pt x="1800" y="22"/>
                  </a:lnTo>
                  <a:lnTo>
                    <a:pt x="1800" y="6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0" name="Freeform 188"/>
            <p:cNvSpPr>
              <a:spLocks/>
            </p:cNvSpPr>
            <p:nvPr/>
          </p:nvSpPr>
          <p:spPr bwMode="auto">
            <a:xfrm>
              <a:off x="5815013" y="5106988"/>
              <a:ext cx="2482850" cy="544513"/>
            </a:xfrm>
            <a:custGeom>
              <a:avLst/>
              <a:gdLst>
                <a:gd name="T0" fmla="*/ 2446338 w 1564"/>
                <a:gd name="T1" fmla="*/ 0 h 343"/>
                <a:gd name="T2" fmla="*/ 36513 w 1564"/>
                <a:gd name="T3" fmla="*/ 0 h 343"/>
                <a:gd name="T4" fmla="*/ 36513 w 1564"/>
                <a:gd name="T5" fmla="*/ 0 h 343"/>
                <a:gd name="T6" fmla="*/ 28575 w 1564"/>
                <a:gd name="T7" fmla="*/ 3175 h 343"/>
                <a:gd name="T8" fmla="*/ 22225 w 1564"/>
                <a:gd name="T9" fmla="*/ 4763 h 343"/>
                <a:gd name="T10" fmla="*/ 15875 w 1564"/>
                <a:gd name="T11" fmla="*/ 6350 h 343"/>
                <a:gd name="T12" fmla="*/ 11113 w 1564"/>
                <a:gd name="T13" fmla="*/ 11113 h 343"/>
                <a:gd name="T14" fmla="*/ 6350 w 1564"/>
                <a:gd name="T15" fmla="*/ 15875 h 343"/>
                <a:gd name="T16" fmla="*/ 4763 w 1564"/>
                <a:gd name="T17" fmla="*/ 22225 h 343"/>
                <a:gd name="T18" fmla="*/ 3175 w 1564"/>
                <a:gd name="T19" fmla="*/ 28575 h 343"/>
                <a:gd name="T20" fmla="*/ 0 w 1564"/>
                <a:gd name="T21" fmla="*/ 36513 h 343"/>
                <a:gd name="T22" fmla="*/ 0 w 1564"/>
                <a:gd name="T23" fmla="*/ 544513 h 343"/>
                <a:gd name="T24" fmla="*/ 2482850 w 1564"/>
                <a:gd name="T25" fmla="*/ 544513 h 343"/>
                <a:gd name="T26" fmla="*/ 2482850 w 1564"/>
                <a:gd name="T27" fmla="*/ 36513 h 343"/>
                <a:gd name="T28" fmla="*/ 2482850 w 1564"/>
                <a:gd name="T29" fmla="*/ 36513 h 343"/>
                <a:gd name="T30" fmla="*/ 2479675 w 1564"/>
                <a:gd name="T31" fmla="*/ 28575 h 343"/>
                <a:gd name="T32" fmla="*/ 2478088 w 1564"/>
                <a:gd name="T33" fmla="*/ 22225 h 343"/>
                <a:gd name="T34" fmla="*/ 2476500 w 1564"/>
                <a:gd name="T35" fmla="*/ 15875 h 343"/>
                <a:gd name="T36" fmla="*/ 2470150 w 1564"/>
                <a:gd name="T37" fmla="*/ 11113 h 343"/>
                <a:gd name="T38" fmla="*/ 2466975 w 1564"/>
                <a:gd name="T39" fmla="*/ 6350 h 343"/>
                <a:gd name="T40" fmla="*/ 2460625 w 1564"/>
                <a:gd name="T41" fmla="*/ 4763 h 343"/>
                <a:gd name="T42" fmla="*/ 2454275 w 1564"/>
                <a:gd name="T43" fmla="*/ 3175 h 343"/>
                <a:gd name="T44" fmla="*/ 2446338 w 1564"/>
                <a:gd name="T45" fmla="*/ 0 h 343"/>
                <a:gd name="T46" fmla="*/ 2446338 w 1564"/>
                <a:gd name="T47" fmla="*/ 0 h 3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64" h="343">
                  <a:moveTo>
                    <a:pt x="1541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43"/>
                  </a:lnTo>
                  <a:lnTo>
                    <a:pt x="1564" y="343"/>
                  </a:lnTo>
                  <a:lnTo>
                    <a:pt x="1564" y="23"/>
                  </a:lnTo>
                  <a:lnTo>
                    <a:pt x="1562" y="18"/>
                  </a:lnTo>
                  <a:lnTo>
                    <a:pt x="1561" y="14"/>
                  </a:lnTo>
                  <a:lnTo>
                    <a:pt x="1560" y="10"/>
                  </a:lnTo>
                  <a:lnTo>
                    <a:pt x="1556" y="7"/>
                  </a:lnTo>
                  <a:lnTo>
                    <a:pt x="1554" y="4"/>
                  </a:lnTo>
                  <a:lnTo>
                    <a:pt x="1550" y="3"/>
                  </a:lnTo>
                  <a:lnTo>
                    <a:pt x="1546" y="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1" name="Freeform 189"/>
            <p:cNvSpPr>
              <a:spLocks/>
            </p:cNvSpPr>
            <p:nvPr/>
          </p:nvSpPr>
          <p:spPr bwMode="auto">
            <a:xfrm>
              <a:off x="6837363" y="4721225"/>
              <a:ext cx="438150" cy="46038"/>
            </a:xfrm>
            <a:custGeom>
              <a:avLst/>
              <a:gdLst>
                <a:gd name="T0" fmla="*/ 431800 w 276"/>
                <a:gd name="T1" fmla="*/ 0 h 29"/>
                <a:gd name="T2" fmla="*/ 6350 w 276"/>
                <a:gd name="T3" fmla="*/ 0 h 29"/>
                <a:gd name="T4" fmla="*/ 6350 w 276"/>
                <a:gd name="T5" fmla="*/ 0 h 29"/>
                <a:gd name="T6" fmla="*/ 1588 w 276"/>
                <a:gd name="T7" fmla="*/ 0 h 29"/>
                <a:gd name="T8" fmla="*/ 0 w 276"/>
                <a:gd name="T9" fmla="*/ 1588 h 29"/>
                <a:gd name="T10" fmla="*/ 0 w 276"/>
                <a:gd name="T11" fmla="*/ 46038 h 29"/>
                <a:gd name="T12" fmla="*/ 438150 w 276"/>
                <a:gd name="T13" fmla="*/ 46038 h 29"/>
                <a:gd name="T14" fmla="*/ 438150 w 276"/>
                <a:gd name="T15" fmla="*/ 1588 h 29"/>
                <a:gd name="T16" fmla="*/ 438150 w 276"/>
                <a:gd name="T17" fmla="*/ 1588 h 29"/>
                <a:gd name="T18" fmla="*/ 436563 w 276"/>
                <a:gd name="T19" fmla="*/ 0 h 29"/>
                <a:gd name="T20" fmla="*/ 431800 w 276"/>
                <a:gd name="T21" fmla="*/ 0 h 29"/>
                <a:gd name="T22" fmla="*/ 431800 w 276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29">
                  <a:moveTo>
                    <a:pt x="27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9"/>
                  </a:lnTo>
                  <a:lnTo>
                    <a:pt x="276" y="29"/>
                  </a:lnTo>
                  <a:lnTo>
                    <a:pt x="276" y="1"/>
                  </a:lnTo>
                  <a:lnTo>
                    <a:pt x="275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2" name="Freeform 190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3" name="Freeform 191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4" name="Freeform 192"/>
            <p:cNvSpPr>
              <a:spLocks/>
            </p:cNvSpPr>
            <p:nvPr/>
          </p:nvSpPr>
          <p:spPr bwMode="auto">
            <a:xfrm>
              <a:off x="5891213" y="5454650"/>
              <a:ext cx="2330450" cy="457200"/>
            </a:xfrm>
            <a:custGeom>
              <a:avLst/>
              <a:gdLst>
                <a:gd name="T0" fmla="*/ 0 w 1468"/>
                <a:gd name="T1" fmla="*/ 457200 h 288"/>
                <a:gd name="T2" fmla="*/ 247650 w 1468"/>
                <a:gd name="T3" fmla="*/ 6350 h 288"/>
                <a:gd name="T4" fmla="*/ 2082800 w 1468"/>
                <a:gd name="T5" fmla="*/ 0 h 288"/>
                <a:gd name="T6" fmla="*/ 2330450 w 1468"/>
                <a:gd name="T7" fmla="*/ 457200 h 288"/>
                <a:gd name="T8" fmla="*/ 0 w 1468"/>
                <a:gd name="T9" fmla="*/ 45720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" h="288">
                  <a:moveTo>
                    <a:pt x="0" y="288"/>
                  </a:moveTo>
                  <a:lnTo>
                    <a:pt x="156" y="4"/>
                  </a:lnTo>
                  <a:lnTo>
                    <a:pt x="1312" y="0"/>
                  </a:lnTo>
                  <a:lnTo>
                    <a:pt x="146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5" name="Freeform 193"/>
            <p:cNvSpPr>
              <a:spLocks/>
            </p:cNvSpPr>
            <p:nvPr/>
          </p:nvSpPr>
          <p:spPr bwMode="auto">
            <a:xfrm>
              <a:off x="5618163" y="5973763"/>
              <a:ext cx="2879725" cy="93663"/>
            </a:xfrm>
            <a:custGeom>
              <a:avLst/>
              <a:gdLst>
                <a:gd name="T0" fmla="*/ 0 w 1814"/>
                <a:gd name="T1" fmla="*/ 0 h 59"/>
                <a:gd name="T2" fmla="*/ 0 w 1814"/>
                <a:gd name="T3" fmla="*/ 53975 h 59"/>
                <a:gd name="T4" fmla="*/ 0 w 1814"/>
                <a:gd name="T5" fmla="*/ 53975 h 59"/>
                <a:gd name="T6" fmla="*/ 0 w 1814"/>
                <a:gd name="T7" fmla="*/ 61913 h 59"/>
                <a:gd name="T8" fmla="*/ 1588 w 1814"/>
                <a:gd name="T9" fmla="*/ 69850 h 59"/>
                <a:gd name="T10" fmla="*/ 4763 w 1814"/>
                <a:gd name="T11" fmla="*/ 77788 h 59"/>
                <a:gd name="T12" fmla="*/ 11113 w 1814"/>
                <a:gd name="T13" fmla="*/ 84138 h 59"/>
                <a:gd name="T14" fmla="*/ 17463 w 1814"/>
                <a:gd name="T15" fmla="*/ 87313 h 59"/>
                <a:gd name="T16" fmla="*/ 23813 w 1814"/>
                <a:gd name="T17" fmla="*/ 92075 h 59"/>
                <a:gd name="T18" fmla="*/ 31750 w 1814"/>
                <a:gd name="T19" fmla="*/ 93663 h 59"/>
                <a:gd name="T20" fmla="*/ 39688 w 1814"/>
                <a:gd name="T21" fmla="*/ 93663 h 59"/>
                <a:gd name="T22" fmla="*/ 2836863 w 1814"/>
                <a:gd name="T23" fmla="*/ 93663 h 59"/>
                <a:gd name="T24" fmla="*/ 2836863 w 1814"/>
                <a:gd name="T25" fmla="*/ 93663 h 59"/>
                <a:gd name="T26" fmla="*/ 2844800 w 1814"/>
                <a:gd name="T27" fmla="*/ 93663 h 59"/>
                <a:gd name="T28" fmla="*/ 2852738 w 1814"/>
                <a:gd name="T29" fmla="*/ 92075 h 59"/>
                <a:gd name="T30" fmla="*/ 2860675 w 1814"/>
                <a:gd name="T31" fmla="*/ 87313 h 59"/>
                <a:gd name="T32" fmla="*/ 2867025 w 1814"/>
                <a:gd name="T33" fmla="*/ 84138 h 59"/>
                <a:gd name="T34" fmla="*/ 2871788 w 1814"/>
                <a:gd name="T35" fmla="*/ 77788 h 59"/>
                <a:gd name="T36" fmla="*/ 2874963 w 1814"/>
                <a:gd name="T37" fmla="*/ 69850 h 59"/>
                <a:gd name="T38" fmla="*/ 2876550 w 1814"/>
                <a:gd name="T39" fmla="*/ 61913 h 59"/>
                <a:gd name="T40" fmla="*/ 2879725 w 1814"/>
                <a:gd name="T41" fmla="*/ 53975 h 59"/>
                <a:gd name="T42" fmla="*/ 2879725 w 1814"/>
                <a:gd name="T43" fmla="*/ 0 h 59"/>
                <a:gd name="T44" fmla="*/ 0 w 1814"/>
                <a:gd name="T45" fmla="*/ 0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59">
                  <a:moveTo>
                    <a:pt x="0" y="0"/>
                  </a:moveTo>
                  <a:lnTo>
                    <a:pt x="0" y="34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15" y="58"/>
                  </a:lnTo>
                  <a:lnTo>
                    <a:pt x="20" y="59"/>
                  </a:lnTo>
                  <a:lnTo>
                    <a:pt x="25" y="59"/>
                  </a:lnTo>
                  <a:lnTo>
                    <a:pt x="1787" y="59"/>
                  </a:lnTo>
                  <a:lnTo>
                    <a:pt x="1792" y="59"/>
                  </a:lnTo>
                  <a:lnTo>
                    <a:pt x="1797" y="58"/>
                  </a:lnTo>
                  <a:lnTo>
                    <a:pt x="1802" y="55"/>
                  </a:lnTo>
                  <a:lnTo>
                    <a:pt x="1806" y="53"/>
                  </a:lnTo>
                  <a:lnTo>
                    <a:pt x="1809" y="49"/>
                  </a:lnTo>
                  <a:lnTo>
                    <a:pt x="1811" y="44"/>
                  </a:lnTo>
                  <a:lnTo>
                    <a:pt x="1812" y="39"/>
                  </a:lnTo>
                  <a:lnTo>
                    <a:pt x="1814" y="34"/>
                  </a:lnTo>
                  <a:lnTo>
                    <a:pt x="18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6" name="Freeform 194"/>
            <p:cNvSpPr>
              <a:spLocks/>
            </p:cNvSpPr>
            <p:nvPr/>
          </p:nvSpPr>
          <p:spPr bwMode="auto">
            <a:xfrm>
              <a:off x="6651625" y="5884863"/>
              <a:ext cx="809625" cy="161925"/>
            </a:xfrm>
            <a:custGeom>
              <a:avLst/>
              <a:gdLst>
                <a:gd name="T0" fmla="*/ 809625 w 510"/>
                <a:gd name="T1" fmla="*/ 120650 h 102"/>
                <a:gd name="T2" fmla="*/ 809625 w 510"/>
                <a:gd name="T3" fmla="*/ 120650 h 102"/>
                <a:gd name="T4" fmla="*/ 809625 w 510"/>
                <a:gd name="T5" fmla="*/ 128588 h 102"/>
                <a:gd name="T6" fmla="*/ 808038 w 510"/>
                <a:gd name="T7" fmla="*/ 136525 h 102"/>
                <a:gd name="T8" fmla="*/ 803275 w 510"/>
                <a:gd name="T9" fmla="*/ 144463 h 102"/>
                <a:gd name="T10" fmla="*/ 800100 w 510"/>
                <a:gd name="T11" fmla="*/ 150813 h 102"/>
                <a:gd name="T12" fmla="*/ 793750 w 510"/>
                <a:gd name="T13" fmla="*/ 153988 h 102"/>
                <a:gd name="T14" fmla="*/ 785813 w 510"/>
                <a:gd name="T15" fmla="*/ 158750 h 102"/>
                <a:gd name="T16" fmla="*/ 777875 w 510"/>
                <a:gd name="T17" fmla="*/ 160338 h 102"/>
                <a:gd name="T18" fmla="*/ 769938 w 510"/>
                <a:gd name="T19" fmla="*/ 161925 h 102"/>
                <a:gd name="T20" fmla="*/ 39688 w 510"/>
                <a:gd name="T21" fmla="*/ 161925 h 102"/>
                <a:gd name="T22" fmla="*/ 39688 w 510"/>
                <a:gd name="T23" fmla="*/ 161925 h 102"/>
                <a:gd name="T24" fmla="*/ 31750 w 510"/>
                <a:gd name="T25" fmla="*/ 160338 h 102"/>
                <a:gd name="T26" fmla="*/ 23813 w 510"/>
                <a:gd name="T27" fmla="*/ 158750 h 102"/>
                <a:gd name="T28" fmla="*/ 17463 w 510"/>
                <a:gd name="T29" fmla="*/ 153988 h 102"/>
                <a:gd name="T30" fmla="*/ 11113 w 510"/>
                <a:gd name="T31" fmla="*/ 150813 h 102"/>
                <a:gd name="T32" fmla="*/ 6350 w 510"/>
                <a:gd name="T33" fmla="*/ 144463 h 102"/>
                <a:gd name="T34" fmla="*/ 1588 w 510"/>
                <a:gd name="T35" fmla="*/ 136525 h 102"/>
                <a:gd name="T36" fmla="*/ 0 w 510"/>
                <a:gd name="T37" fmla="*/ 128588 h 102"/>
                <a:gd name="T38" fmla="*/ 0 w 510"/>
                <a:gd name="T39" fmla="*/ 120650 h 102"/>
                <a:gd name="T40" fmla="*/ 0 w 510"/>
                <a:gd name="T41" fmla="*/ 41275 h 102"/>
                <a:gd name="T42" fmla="*/ 0 w 510"/>
                <a:gd name="T43" fmla="*/ 41275 h 102"/>
                <a:gd name="T44" fmla="*/ 0 w 510"/>
                <a:gd name="T45" fmla="*/ 31750 h 102"/>
                <a:gd name="T46" fmla="*/ 1588 w 510"/>
                <a:gd name="T47" fmla="*/ 23813 h 102"/>
                <a:gd name="T48" fmla="*/ 6350 w 510"/>
                <a:gd name="T49" fmla="*/ 19050 h 102"/>
                <a:gd name="T50" fmla="*/ 11113 w 510"/>
                <a:gd name="T51" fmla="*/ 12700 h 102"/>
                <a:gd name="T52" fmla="*/ 17463 w 510"/>
                <a:gd name="T53" fmla="*/ 6350 h 102"/>
                <a:gd name="T54" fmla="*/ 23813 w 510"/>
                <a:gd name="T55" fmla="*/ 4763 h 102"/>
                <a:gd name="T56" fmla="*/ 31750 w 510"/>
                <a:gd name="T57" fmla="*/ 0 h 102"/>
                <a:gd name="T58" fmla="*/ 39688 w 510"/>
                <a:gd name="T59" fmla="*/ 0 h 102"/>
                <a:gd name="T60" fmla="*/ 769938 w 510"/>
                <a:gd name="T61" fmla="*/ 0 h 102"/>
                <a:gd name="T62" fmla="*/ 769938 w 510"/>
                <a:gd name="T63" fmla="*/ 0 h 102"/>
                <a:gd name="T64" fmla="*/ 777875 w 510"/>
                <a:gd name="T65" fmla="*/ 0 h 102"/>
                <a:gd name="T66" fmla="*/ 785813 w 510"/>
                <a:gd name="T67" fmla="*/ 4763 h 102"/>
                <a:gd name="T68" fmla="*/ 793750 w 510"/>
                <a:gd name="T69" fmla="*/ 6350 h 102"/>
                <a:gd name="T70" fmla="*/ 800100 w 510"/>
                <a:gd name="T71" fmla="*/ 12700 h 102"/>
                <a:gd name="T72" fmla="*/ 803275 w 510"/>
                <a:gd name="T73" fmla="*/ 19050 h 102"/>
                <a:gd name="T74" fmla="*/ 808038 w 510"/>
                <a:gd name="T75" fmla="*/ 23813 h 102"/>
                <a:gd name="T76" fmla="*/ 809625 w 510"/>
                <a:gd name="T77" fmla="*/ 31750 h 102"/>
                <a:gd name="T78" fmla="*/ 809625 w 510"/>
                <a:gd name="T79" fmla="*/ 41275 h 102"/>
                <a:gd name="T80" fmla="*/ 809625 w 510"/>
                <a:gd name="T81" fmla="*/ 12065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0" h="102">
                  <a:moveTo>
                    <a:pt x="510" y="76"/>
                  </a:moveTo>
                  <a:lnTo>
                    <a:pt x="510" y="76"/>
                  </a:lnTo>
                  <a:lnTo>
                    <a:pt x="510" y="81"/>
                  </a:lnTo>
                  <a:lnTo>
                    <a:pt x="509" y="86"/>
                  </a:lnTo>
                  <a:lnTo>
                    <a:pt x="506" y="91"/>
                  </a:lnTo>
                  <a:lnTo>
                    <a:pt x="504" y="95"/>
                  </a:lnTo>
                  <a:lnTo>
                    <a:pt x="500" y="97"/>
                  </a:lnTo>
                  <a:lnTo>
                    <a:pt x="495" y="100"/>
                  </a:lnTo>
                  <a:lnTo>
                    <a:pt x="490" y="101"/>
                  </a:lnTo>
                  <a:lnTo>
                    <a:pt x="485" y="102"/>
                  </a:lnTo>
                  <a:lnTo>
                    <a:pt x="25" y="102"/>
                  </a:lnTo>
                  <a:lnTo>
                    <a:pt x="20" y="101"/>
                  </a:lnTo>
                  <a:lnTo>
                    <a:pt x="15" y="100"/>
                  </a:lnTo>
                  <a:lnTo>
                    <a:pt x="11" y="97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0" y="4"/>
                  </a:lnTo>
                  <a:lnTo>
                    <a:pt x="504" y="8"/>
                  </a:lnTo>
                  <a:lnTo>
                    <a:pt x="506" y="12"/>
                  </a:lnTo>
                  <a:lnTo>
                    <a:pt x="509" y="15"/>
                  </a:lnTo>
                  <a:lnTo>
                    <a:pt x="510" y="20"/>
                  </a:lnTo>
                  <a:lnTo>
                    <a:pt x="510" y="26"/>
                  </a:lnTo>
                  <a:lnTo>
                    <a:pt x="510" y="7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7" name="Freeform 196"/>
            <p:cNvSpPr>
              <a:spLocks/>
            </p:cNvSpPr>
            <p:nvPr/>
          </p:nvSpPr>
          <p:spPr bwMode="auto">
            <a:xfrm>
              <a:off x="8105775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8263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9525 w 44"/>
                <a:gd name="T29" fmla="*/ 58738 h 43"/>
                <a:gd name="T30" fmla="*/ 6350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6350 w 44"/>
                <a:gd name="T45" fmla="*/ 14288 h 43"/>
                <a:gd name="T46" fmla="*/ 9525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8263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3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8" name="Freeform 197"/>
            <p:cNvSpPr>
              <a:spLocks/>
            </p:cNvSpPr>
            <p:nvPr/>
          </p:nvSpPr>
          <p:spPr bwMode="auto">
            <a:xfrm>
              <a:off x="8228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6675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57150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19050 w 44"/>
                <a:gd name="T25" fmla="*/ 66675 h 43"/>
                <a:gd name="T26" fmla="*/ 12700 w 44"/>
                <a:gd name="T27" fmla="*/ 61913 h 43"/>
                <a:gd name="T28" fmla="*/ 9525 w 44"/>
                <a:gd name="T29" fmla="*/ 58738 h 43"/>
                <a:gd name="T30" fmla="*/ 4763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4763 w 44"/>
                <a:gd name="T45" fmla="*/ 14288 h 43"/>
                <a:gd name="T46" fmla="*/ 9525 w 44"/>
                <a:gd name="T47" fmla="*/ 9525 h 43"/>
                <a:gd name="T48" fmla="*/ 12700 w 44"/>
                <a:gd name="T49" fmla="*/ 6350 h 43"/>
                <a:gd name="T50" fmla="*/ 19050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57150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6675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2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2" y="42"/>
                  </a:lnTo>
                  <a:lnTo>
                    <a:pt x="8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9" name="Freeform 435"/>
            <p:cNvSpPr>
              <a:spLocks/>
            </p:cNvSpPr>
            <p:nvPr/>
          </p:nvSpPr>
          <p:spPr bwMode="auto">
            <a:xfrm>
              <a:off x="8583613" y="3925888"/>
              <a:ext cx="447675" cy="447675"/>
            </a:xfrm>
            <a:custGeom>
              <a:avLst/>
              <a:gdLst>
                <a:gd name="T0" fmla="*/ 223838 w 282"/>
                <a:gd name="T1" fmla="*/ 0 h 282"/>
                <a:gd name="T2" fmla="*/ 179388 w 282"/>
                <a:gd name="T3" fmla="*/ 3175 h 282"/>
                <a:gd name="T4" fmla="*/ 138113 w 282"/>
                <a:gd name="T5" fmla="*/ 17463 h 282"/>
                <a:gd name="T6" fmla="*/ 100013 w 282"/>
                <a:gd name="T7" fmla="*/ 38100 h 282"/>
                <a:gd name="T8" fmla="*/ 65088 w 282"/>
                <a:gd name="T9" fmla="*/ 65088 h 282"/>
                <a:gd name="T10" fmla="*/ 39688 w 282"/>
                <a:gd name="T11" fmla="*/ 96838 h 282"/>
                <a:gd name="T12" fmla="*/ 17463 w 282"/>
                <a:gd name="T13" fmla="*/ 134938 h 282"/>
                <a:gd name="T14" fmla="*/ 6350 w 282"/>
                <a:gd name="T15" fmla="*/ 177800 h 282"/>
                <a:gd name="T16" fmla="*/ 0 w 282"/>
                <a:gd name="T17" fmla="*/ 223838 h 282"/>
                <a:gd name="T18" fmla="*/ 1588 w 282"/>
                <a:gd name="T19" fmla="*/ 246063 h 282"/>
                <a:gd name="T20" fmla="*/ 11113 w 282"/>
                <a:gd name="T21" fmla="*/ 288925 h 282"/>
                <a:gd name="T22" fmla="*/ 26988 w 282"/>
                <a:gd name="T23" fmla="*/ 330200 h 282"/>
                <a:gd name="T24" fmla="*/ 52388 w 282"/>
                <a:gd name="T25" fmla="*/ 365125 h 282"/>
                <a:gd name="T26" fmla="*/ 80963 w 282"/>
                <a:gd name="T27" fmla="*/ 395288 h 282"/>
                <a:gd name="T28" fmla="*/ 117475 w 282"/>
                <a:gd name="T29" fmla="*/ 419100 h 282"/>
                <a:gd name="T30" fmla="*/ 157163 w 282"/>
                <a:gd name="T31" fmla="*/ 438150 h 282"/>
                <a:gd name="T32" fmla="*/ 201613 w 282"/>
                <a:gd name="T33" fmla="*/ 446088 h 282"/>
                <a:gd name="T34" fmla="*/ 223838 w 282"/>
                <a:gd name="T35" fmla="*/ 447675 h 282"/>
                <a:gd name="T36" fmla="*/ 269875 w 282"/>
                <a:gd name="T37" fmla="*/ 442913 h 282"/>
                <a:gd name="T38" fmla="*/ 311150 w 282"/>
                <a:gd name="T39" fmla="*/ 430213 h 282"/>
                <a:gd name="T40" fmla="*/ 349250 w 282"/>
                <a:gd name="T41" fmla="*/ 409575 h 282"/>
                <a:gd name="T42" fmla="*/ 384175 w 282"/>
                <a:gd name="T43" fmla="*/ 381000 h 282"/>
                <a:gd name="T44" fmla="*/ 409575 w 282"/>
                <a:gd name="T45" fmla="*/ 349250 h 282"/>
                <a:gd name="T46" fmla="*/ 430213 w 282"/>
                <a:gd name="T47" fmla="*/ 311150 h 282"/>
                <a:gd name="T48" fmla="*/ 442913 w 282"/>
                <a:gd name="T49" fmla="*/ 269875 h 282"/>
                <a:gd name="T50" fmla="*/ 447675 w 282"/>
                <a:gd name="T51" fmla="*/ 223838 h 282"/>
                <a:gd name="T52" fmla="*/ 447675 w 282"/>
                <a:gd name="T53" fmla="*/ 201613 h 282"/>
                <a:gd name="T54" fmla="*/ 438150 w 282"/>
                <a:gd name="T55" fmla="*/ 157163 h 282"/>
                <a:gd name="T56" fmla="*/ 422275 w 282"/>
                <a:gd name="T57" fmla="*/ 117475 h 282"/>
                <a:gd name="T58" fmla="*/ 398463 w 282"/>
                <a:gd name="T59" fmla="*/ 80963 h 282"/>
                <a:gd name="T60" fmla="*/ 368300 w 282"/>
                <a:gd name="T61" fmla="*/ 50800 h 282"/>
                <a:gd name="T62" fmla="*/ 331788 w 282"/>
                <a:gd name="T63" fmla="*/ 26988 h 282"/>
                <a:gd name="T64" fmla="*/ 292100 w 282"/>
                <a:gd name="T65" fmla="*/ 9525 h 282"/>
                <a:gd name="T66" fmla="*/ 247650 w 282"/>
                <a:gd name="T67" fmla="*/ 1588 h 282"/>
                <a:gd name="T68" fmla="*/ 223838 w 282"/>
                <a:gd name="T69" fmla="*/ 0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2" h="282">
                  <a:moveTo>
                    <a:pt x="141" y="0"/>
                  </a:moveTo>
                  <a:lnTo>
                    <a:pt x="141" y="0"/>
                  </a:lnTo>
                  <a:lnTo>
                    <a:pt x="127" y="1"/>
                  </a:lnTo>
                  <a:lnTo>
                    <a:pt x="113" y="2"/>
                  </a:lnTo>
                  <a:lnTo>
                    <a:pt x="99" y="6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3" y="24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33" y="51"/>
                  </a:lnTo>
                  <a:lnTo>
                    <a:pt x="25" y="61"/>
                  </a:lnTo>
                  <a:lnTo>
                    <a:pt x="17" y="74"/>
                  </a:lnTo>
                  <a:lnTo>
                    <a:pt x="11" y="85"/>
                  </a:lnTo>
                  <a:lnTo>
                    <a:pt x="7" y="99"/>
                  </a:lnTo>
                  <a:lnTo>
                    <a:pt x="4" y="112"/>
                  </a:lnTo>
                  <a:lnTo>
                    <a:pt x="1" y="127"/>
                  </a:lnTo>
                  <a:lnTo>
                    <a:pt x="0" y="141"/>
                  </a:lnTo>
                  <a:lnTo>
                    <a:pt x="1" y="155"/>
                  </a:lnTo>
                  <a:lnTo>
                    <a:pt x="4" y="170"/>
                  </a:lnTo>
                  <a:lnTo>
                    <a:pt x="7" y="182"/>
                  </a:lnTo>
                  <a:lnTo>
                    <a:pt x="11" y="196"/>
                  </a:lnTo>
                  <a:lnTo>
                    <a:pt x="17" y="208"/>
                  </a:lnTo>
                  <a:lnTo>
                    <a:pt x="25" y="220"/>
                  </a:lnTo>
                  <a:lnTo>
                    <a:pt x="33" y="230"/>
                  </a:lnTo>
                  <a:lnTo>
                    <a:pt x="41" y="240"/>
                  </a:lnTo>
                  <a:lnTo>
                    <a:pt x="51" y="249"/>
                  </a:lnTo>
                  <a:lnTo>
                    <a:pt x="63" y="258"/>
                  </a:lnTo>
                  <a:lnTo>
                    <a:pt x="74" y="264"/>
                  </a:lnTo>
                  <a:lnTo>
                    <a:pt x="87" y="271"/>
                  </a:lnTo>
                  <a:lnTo>
                    <a:pt x="99" y="276"/>
                  </a:lnTo>
                  <a:lnTo>
                    <a:pt x="113" y="279"/>
                  </a:lnTo>
                  <a:lnTo>
                    <a:pt x="127" y="281"/>
                  </a:lnTo>
                  <a:lnTo>
                    <a:pt x="141" y="282"/>
                  </a:lnTo>
                  <a:lnTo>
                    <a:pt x="156" y="281"/>
                  </a:lnTo>
                  <a:lnTo>
                    <a:pt x="170" y="279"/>
                  </a:lnTo>
                  <a:lnTo>
                    <a:pt x="184" y="276"/>
                  </a:lnTo>
                  <a:lnTo>
                    <a:pt x="196" y="271"/>
                  </a:lnTo>
                  <a:lnTo>
                    <a:pt x="209" y="264"/>
                  </a:lnTo>
                  <a:lnTo>
                    <a:pt x="220" y="258"/>
                  </a:lnTo>
                  <a:lnTo>
                    <a:pt x="232" y="249"/>
                  </a:lnTo>
                  <a:lnTo>
                    <a:pt x="242" y="240"/>
                  </a:lnTo>
                  <a:lnTo>
                    <a:pt x="251" y="230"/>
                  </a:lnTo>
                  <a:lnTo>
                    <a:pt x="258" y="220"/>
                  </a:lnTo>
                  <a:lnTo>
                    <a:pt x="266" y="208"/>
                  </a:lnTo>
                  <a:lnTo>
                    <a:pt x="271" y="196"/>
                  </a:lnTo>
                  <a:lnTo>
                    <a:pt x="276" y="182"/>
                  </a:lnTo>
                  <a:lnTo>
                    <a:pt x="279" y="170"/>
                  </a:lnTo>
                  <a:lnTo>
                    <a:pt x="282" y="155"/>
                  </a:lnTo>
                  <a:lnTo>
                    <a:pt x="282" y="141"/>
                  </a:lnTo>
                  <a:lnTo>
                    <a:pt x="282" y="127"/>
                  </a:lnTo>
                  <a:lnTo>
                    <a:pt x="279" y="112"/>
                  </a:lnTo>
                  <a:lnTo>
                    <a:pt x="276" y="99"/>
                  </a:lnTo>
                  <a:lnTo>
                    <a:pt x="271" y="85"/>
                  </a:lnTo>
                  <a:lnTo>
                    <a:pt x="266" y="74"/>
                  </a:lnTo>
                  <a:lnTo>
                    <a:pt x="258" y="61"/>
                  </a:lnTo>
                  <a:lnTo>
                    <a:pt x="251" y="51"/>
                  </a:lnTo>
                  <a:lnTo>
                    <a:pt x="242" y="41"/>
                  </a:lnTo>
                  <a:lnTo>
                    <a:pt x="232" y="32"/>
                  </a:lnTo>
                  <a:lnTo>
                    <a:pt x="220" y="24"/>
                  </a:lnTo>
                  <a:lnTo>
                    <a:pt x="209" y="17"/>
                  </a:lnTo>
                  <a:lnTo>
                    <a:pt x="196" y="11"/>
                  </a:lnTo>
                  <a:lnTo>
                    <a:pt x="184" y="6"/>
                  </a:lnTo>
                  <a:lnTo>
                    <a:pt x="170" y="2"/>
                  </a:lnTo>
                  <a:lnTo>
                    <a:pt x="156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0" name="Freeform 436"/>
            <p:cNvSpPr>
              <a:spLocks/>
            </p:cNvSpPr>
            <p:nvPr/>
          </p:nvSpPr>
          <p:spPr bwMode="auto">
            <a:xfrm>
              <a:off x="8694738" y="4022725"/>
              <a:ext cx="207963" cy="207963"/>
            </a:xfrm>
            <a:custGeom>
              <a:avLst/>
              <a:gdLst>
                <a:gd name="T0" fmla="*/ 115888 w 131"/>
                <a:gd name="T1" fmla="*/ 161925 h 131"/>
                <a:gd name="T2" fmla="*/ 107950 w 131"/>
                <a:gd name="T3" fmla="*/ 165100 h 131"/>
                <a:gd name="T4" fmla="*/ 84138 w 131"/>
                <a:gd name="T5" fmla="*/ 160338 h 131"/>
                <a:gd name="T6" fmla="*/ 65088 w 131"/>
                <a:gd name="T7" fmla="*/ 149225 h 131"/>
                <a:gd name="T8" fmla="*/ 52388 w 131"/>
                <a:gd name="T9" fmla="*/ 130175 h 131"/>
                <a:gd name="T10" fmla="*/ 46038 w 131"/>
                <a:gd name="T11" fmla="*/ 106363 h 131"/>
                <a:gd name="T12" fmla="*/ 46038 w 131"/>
                <a:gd name="T13" fmla="*/ 95250 h 131"/>
                <a:gd name="T14" fmla="*/ 53975 w 131"/>
                <a:gd name="T15" fmla="*/ 73025 h 131"/>
                <a:gd name="T16" fmla="*/ 60325 w 131"/>
                <a:gd name="T17" fmla="*/ 65088 h 131"/>
                <a:gd name="T18" fmla="*/ 77788 w 131"/>
                <a:gd name="T19" fmla="*/ 50800 h 131"/>
                <a:gd name="T20" fmla="*/ 103188 w 131"/>
                <a:gd name="T21" fmla="*/ 44450 h 131"/>
                <a:gd name="T22" fmla="*/ 104775 w 131"/>
                <a:gd name="T23" fmla="*/ 44450 h 131"/>
                <a:gd name="T24" fmla="*/ 115888 w 131"/>
                <a:gd name="T25" fmla="*/ 44450 h 131"/>
                <a:gd name="T26" fmla="*/ 136525 w 131"/>
                <a:gd name="T27" fmla="*/ 52388 h 131"/>
                <a:gd name="T28" fmla="*/ 152400 w 131"/>
                <a:gd name="T29" fmla="*/ 68263 h 131"/>
                <a:gd name="T30" fmla="*/ 161925 w 131"/>
                <a:gd name="T31" fmla="*/ 88900 h 131"/>
                <a:gd name="T32" fmla="*/ 165100 w 131"/>
                <a:gd name="T33" fmla="*/ 100013 h 131"/>
                <a:gd name="T34" fmla="*/ 184150 w 131"/>
                <a:gd name="T35" fmla="*/ 134938 h 131"/>
                <a:gd name="T36" fmla="*/ 188913 w 131"/>
                <a:gd name="T37" fmla="*/ 120650 h 131"/>
                <a:gd name="T38" fmla="*/ 207963 w 131"/>
                <a:gd name="T39" fmla="*/ 111125 h 131"/>
                <a:gd name="T40" fmla="*/ 206375 w 131"/>
                <a:gd name="T41" fmla="*/ 90488 h 131"/>
                <a:gd name="T42" fmla="*/ 188913 w 131"/>
                <a:gd name="T43" fmla="*/ 88900 h 131"/>
                <a:gd name="T44" fmla="*/ 200025 w 131"/>
                <a:gd name="T45" fmla="*/ 61913 h 131"/>
                <a:gd name="T46" fmla="*/ 190500 w 131"/>
                <a:gd name="T47" fmla="*/ 44450 h 131"/>
                <a:gd name="T48" fmla="*/ 169863 w 131"/>
                <a:gd name="T49" fmla="*/ 49213 h 131"/>
                <a:gd name="T50" fmla="*/ 160338 w 131"/>
                <a:gd name="T51" fmla="*/ 38100 h 131"/>
                <a:gd name="T52" fmla="*/ 161925 w 131"/>
                <a:gd name="T53" fmla="*/ 17463 h 131"/>
                <a:gd name="T54" fmla="*/ 144463 w 131"/>
                <a:gd name="T55" fmla="*/ 7938 h 131"/>
                <a:gd name="T56" fmla="*/ 134938 w 131"/>
                <a:gd name="T57" fmla="*/ 22225 h 131"/>
                <a:gd name="T58" fmla="*/ 115888 w 131"/>
                <a:gd name="T59" fmla="*/ 0 h 131"/>
                <a:gd name="T60" fmla="*/ 96838 w 131"/>
                <a:gd name="T61" fmla="*/ 0 h 131"/>
                <a:gd name="T62" fmla="*/ 88900 w 131"/>
                <a:gd name="T63" fmla="*/ 20638 h 131"/>
                <a:gd name="T64" fmla="*/ 76200 w 131"/>
                <a:gd name="T65" fmla="*/ 22225 h 131"/>
                <a:gd name="T66" fmla="*/ 58738 w 131"/>
                <a:gd name="T67" fmla="*/ 12700 h 131"/>
                <a:gd name="T68" fmla="*/ 42863 w 131"/>
                <a:gd name="T69" fmla="*/ 22225 h 131"/>
                <a:gd name="T70" fmla="*/ 49213 w 131"/>
                <a:gd name="T71" fmla="*/ 38100 h 131"/>
                <a:gd name="T72" fmla="*/ 42863 w 131"/>
                <a:gd name="T73" fmla="*/ 46038 h 131"/>
                <a:gd name="T74" fmla="*/ 20638 w 131"/>
                <a:gd name="T75" fmla="*/ 42863 h 131"/>
                <a:gd name="T76" fmla="*/ 12700 w 131"/>
                <a:gd name="T77" fmla="*/ 60325 h 131"/>
                <a:gd name="T78" fmla="*/ 23813 w 131"/>
                <a:gd name="T79" fmla="*/ 76200 h 131"/>
                <a:gd name="T80" fmla="*/ 20638 w 131"/>
                <a:gd name="T81" fmla="*/ 88900 h 131"/>
                <a:gd name="T82" fmla="*/ 3175 w 131"/>
                <a:gd name="T83" fmla="*/ 98425 h 131"/>
                <a:gd name="T84" fmla="*/ 3175 w 131"/>
                <a:gd name="T85" fmla="*/ 119063 h 131"/>
                <a:gd name="T86" fmla="*/ 20638 w 131"/>
                <a:gd name="T87" fmla="*/ 120650 h 131"/>
                <a:gd name="T88" fmla="*/ 11113 w 131"/>
                <a:gd name="T89" fmla="*/ 146050 h 131"/>
                <a:gd name="T90" fmla="*/ 20638 w 131"/>
                <a:gd name="T91" fmla="*/ 161925 h 131"/>
                <a:gd name="T92" fmla="*/ 41275 w 131"/>
                <a:gd name="T93" fmla="*/ 160338 h 131"/>
                <a:gd name="T94" fmla="*/ 50800 w 131"/>
                <a:gd name="T95" fmla="*/ 168275 h 131"/>
                <a:gd name="T96" fmla="*/ 49213 w 131"/>
                <a:gd name="T97" fmla="*/ 190500 h 131"/>
                <a:gd name="T98" fmla="*/ 66675 w 131"/>
                <a:gd name="T99" fmla="*/ 200025 h 131"/>
                <a:gd name="T100" fmla="*/ 76200 w 131"/>
                <a:gd name="T101" fmla="*/ 184150 h 131"/>
                <a:gd name="T102" fmla="*/ 95250 w 131"/>
                <a:gd name="T103" fmla="*/ 207963 h 131"/>
                <a:gd name="T104" fmla="*/ 114300 w 131"/>
                <a:gd name="T105" fmla="*/ 206375 h 131"/>
                <a:gd name="T106" fmla="*/ 120650 w 131"/>
                <a:gd name="T107" fmla="*/ 188913 h 131"/>
                <a:gd name="T108" fmla="*/ 136525 w 131"/>
                <a:gd name="T109" fmla="*/ 184150 h 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" h="131">
                  <a:moveTo>
                    <a:pt x="73" y="102"/>
                  </a:moveTo>
                  <a:lnTo>
                    <a:pt x="73" y="102"/>
                  </a:lnTo>
                  <a:lnTo>
                    <a:pt x="68" y="104"/>
                  </a:lnTo>
                  <a:lnTo>
                    <a:pt x="61" y="104"/>
                  </a:lnTo>
                  <a:lnTo>
                    <a:pt x="53" y="101"/>
                  </a:lnTo>
                  <a:lnTo>
                    <a:pt x="47" y="99"/>
                  </a:lnTo>
                  <a:lnTo>
                    <a:pt x="41" y="94"/>
                  </a:lnTo>
                  <a:lnTo>
                    <a:pt x="37" y="89"/>
                  </a:lnTo>
                  <a:lnTo>
                    <a:pt x="33" y="82"/>
                  </a:lnTo>
                  <a:lnTo>
                    <a:pt x="31" y="75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8" y="41"/>
                  </a:lnTo>
                  <a:lnTo>
                    <a:pt x="44" y="36"/>
                  </a:lnTo>
                  <a:lnTo>
                    <a:pt x="49" y="32"/>
                  </a:lnTo>
                  <a:lnTo>
                    <a:pt x="57" y="29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3" y="28"/>
                  </a:lnTo>
                  <a:lnTo>
                    <a:pt x="80" y="31"/>
                  </a:lnTo>
                  <a:lnTo>
                    <a:pt x="86" y="33"/>
                  </a:lnTo>
                  <a:lnTo>
                    <a:pt x="92" y="38"/>
                  </a:lnTo>
                  <a:lnTo>
                    <a:pt x="96" y="43"/>
                  </a:lnTo>
                  <a:lnTo>
                    <a:pt x="100" y="50"/>
                  </a:lnTo>
                  <a:lnTo>
                    <a:pt x="102" y="56"/>
                  </a:lnTo>
                  <a:lnTo>
                    <a:pt x="104" y="63"/>
                  </a:lnTo>
                  <a:lnTo>
                    <a:pt x="104" y="71"/>
                  </a:lnTo>
                  <a:lnTo>
                    <a:pt x="116" y="85"/>
                  </a:lnTo>
                  <a:lnTo>
                    <a:pt x="119" y="76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61"/>
                  </a:lnTo>
                  <a:lnTo>
                    <a:pt x="130" y="57"/>
                  </a:lnTo>
                  <a:lnTo>
                    <a:pt x="119" y="56"/>
                  </a:lnTo>
                  <a:lnTo>
                    <a:pt x="116" y="48"/>
                  </a:lnTo>
                  <a:lnTo>
                    <a:pt x="126" y="39"/>
                  </a:lnTo>
                  <a:lnTo>
                    <a:pt x="124" y="36"/>
                  </a:lnTo>
                  <a:lnTo>
                    <a:pt x="120" y="28"/>
                  </a:lnTo>
                  <a:lnTo>
                    <a:pt x="118" y="26"/>
                  </a:lnTo>
                  <a:lnTo>
                    <a:pt x="107" y="31"/>
                  </a:lnTo>
                  <a:lnTo>
                    <a:pt x="101" y="24"/>
                  </a:lnTo>
                  <a:lnTo>
                    <a:pt x="105" y="13"/>
                  </a:lnTo>
                  <a:lnTo>
                    <a:pt x="102" y="11"/>
                  </a:lnTo>
                  <a:lnTo>
                    <a:pt x="94" y="7"/>
                  </a:lnTo>
                  <a:lnTo>
                    <a:pt x="91" y="5"/>
                  </a:lnTo>
                  <a:lnTo>
                    <a:pt x="85" y="14"/>
                  </a:lnTo>
                  <a:lnTo>
                    <a:pt x="76" y="13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6" y="13"/>
                  </a:lnTo>
                  <a:lnTo>
                    <a:pt x="48" y="14"/>
                  </a:lnTo>
                  <a:lnTo>
                    <a:pt x="39" y="5"/>
                  </a:lnTo>
                  <a:lnTo>
                    <a:pt x="37" y="8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31" y="24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8" y="38"/>
                  </a:lnTo>
                  <a:lnTo>
                    <a:pt x="5" y="41"/>
                  </a:lnTo>
                  <a:lnTo>
                    <a:pt x="15" y="48"/>
                  </a:lnTo>
                  <a:lnTo>
                    <a:pt x="13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13" y="76"/>
                  </a:lnTo>
                  <a:lnTo>
                    <a:pt x="15" y="84"/>
                  </a:lnTo>
                  <a:lnTo>
                    <a:pt x="7" y="92"/>
                  </a:lnTo>
                  <a:lnTo>
                    <a:pt x="8" y="95"/>
                  </a:lnTo>
                  <a:lnTo>
                    <a:pt x="13" y="102"/>
                  </a:lnTo>
                  <a:lnTo>
                    <a:pt x="14" y="105"/>
                  </a:lnTo>
                  <a:lnTo>
                    <a:pt x="26" y="101"/>
                  </a:lnTo>
                  <a:lnTo>
                    <a:pt x="32" y="106"/>
                  </a:lnTo>
                  <a:lnTo>
                    <a:pt x="27" y="119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2" y="126"/>
                  </a:lnTo>
                  <a:lnTo>
                    <a:pt x="48" y="116"/>
                  </a:lnTo>
                  <a:lnTo>
                    <a:pt x="57" y="119"/>
                  </a:lnTo>
                  <a:lnTo>
                    <a:pt x="60" y="131"/>
                  </a:lnTo>
                  <a:lnTo>
                    <a:pt x="62" y="130"/>
                  </a:lnTo>
                  <a:lnTo>
                    <a:pt x="72" y="130"/>
                  </a:lnTo>
                  <a:lnTo>
                    <a:pt x="75" y="130"/>
                  </a:lnTo>
                  <a:lnTo>
                    <a:pt x="76" y="119"/>
                  </a:lnTo>
                  <a:lnTo>
                    <a:pt x="86" y="116"/>
                  </a:lnTo>
                  <a:lnTo>
                    <a:pt x="73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1" name="Freeform 437"/>
            <p:cNvSpPr>
              <a:spLocks/>
            </p:cNvSpPr>
            <p:nvPr/>
          </p:nvSpPr>
          <p:spPr bwMode="auto">
            <a:xfrm>
              <a:off x="8759825" y="4083050"/>
              <a:ext cx="149225" cy="152400"/>
            </a:xfrm>
            <a:custGeom>
              <a:avLst/>
              <a:gdLst>
                <a:gd name="T0" fmla="*/ 149225 w 94"/>
                <a:gd name="T1" fmla="*/ 127000 h 96"/>
                <a:gd name="T2" fmla="*/ 149225 w 94"/>
                <a:gd name="T3" fmla="*/ 127000 h 96"/>
                <a:gd name="T4" fmla="*/ 149225 w 94"/>
                <a:gd name="T5" fmla="*/ 120650 h 96"/>
                <a:gd name="T6" fmla="*/ 147638 w 94"/>
                <a:gd name="T7" fmla="*/ 115888 h 96"/>
                <a:gd name="T8" fmla="*/ 147638 w 94"/>
                <a:gd name="T9" fmla="*/ 115888 h 96"/>
                <a:gd name="T10" fmla="*/ 79375 w 94"/>
                <a:gd name="T11" fmla="*/ 52388 h 96"/>
                <a:gd name="T12" fmla="*/ 79375 w 94"/>
                <a:gd name="T13" fmla="*/ 52388 h 96"/>
                <a:gd name="T14" fmla="*/ 80963 w 94"/>
                <a:gd name="T15" fmla="*/ 42863 h 96"/>
                <a:gd name="T16" fmla="*/ 79375 w 94"/>
                <a:gd name="T17" fmla="*/ 31750 h 96"/>
                <a:gd name="T18" fmla="*/ 76200 w 94"/>
                <a:gd name="T19" fmla="*/ 22225 h 96"/>
                <a:gd name="T20" fmla="*/ 69850 w 94"/>
                <a:gd name="T21" fmla="*/ 12700 h 96"/>
                <a:gd name="T22" fmla="*/ 69850 w 94"/>
                <a:gd name="T23" fmla="*/ 12700 h 96"/>
                <a:gd name="T24" fmla="*/ 58738 w 94"/>
                <a:gd name="T25" fmla="*/ 6350 h 96"/>
                <a:gd name="T26" fmla="*/ 47625 w 94"/>
                <a:gd name="T27" fmla="*/ 1588 h 96"/>
                <a:gd name="T28" fmla="*/ 34925 w 94"/>
                <a:gd name="T29" fmla="*/ 0 h 96"/>
                <a:gd name="T30" fmla="*/ 25400 w 94"/>
                <a:gd name="T31" fmla="*/ 4763 h 96"/>
                <a:gd name="T32" fmla="*/ 47625 w 94"/>
                <a:gd name="T33" fmla="*/ 26988 h 96"/>
                <a:gd name="T34" fmla="*/ 47625 w 94"/>
                <a:gd name="T35" fmla="*/ 26988 h 96"/>
                <a:gd name="T36" fmla="*/ 49213 w 94"/>
                <a:gd name="T37" fmla="*/ 30163 h 96"/>
                <a:gd name="T38" fmla="*/ 47625 w 94"/>
                <a:gd name="T39" fmla="*/ 34925 h 96"/>
                <a:gd name="T40" fmla="*/ 31750 w 94"/>
                <a:gd name="T41" fmla="*/ 50800 h 96"/>
                <a:gd name="T42" fmla="*/ 31750 w 94"/>
                <a:gd name="T43" fmla="*/ 50800 h 96"/>
                <a:gd name="T44" fmla="*/ 26988 w 94"/>
                <a:gd name="T45" fmla="*/ 50800 h 96"/>
                <a:gd name="T46" fmla="*/ 25400 w 94"/>
                <a:gd name="T47" fmla="*/ 50800 h 96"/>
                <a:gd name="T48" fmla="*/ 1588 w 94"/>
                <a:gd name="T49" fmla="*/ 26988 h 96"/>
                <a:gd name="T50" fmla="*/ 1588 w 94"/>
                <a:gd name="T51" fmla="*/ 26988 h 96"/>
                <a:gd name="T52" fmla="*/ 0 w 94"/>
                <a:gd name="T53" fmla="*/ 38100 h 96"/>
                <a:gd name="T54" fmla="*/ 0 w 94"/>
                <a:gd name="T55" fmla="*/ 50800 h 96"/>
                <a:gd name="T56" fmla="*/ 3175 w 94"/>
                <a:gd name="T57" fmla="*/ 61913 h 96"/>
                <a:gd name="T58" fmla="*/ 11113 w 94"/>
                <a:gd name="T59" fmla="*/ 73025 h 96"/>
                <a:gd name="T60" fmla="*/ 11113 w 94"/>
                <a:gd name="T61" fmla="*/ 73025 h 96"/>
                <a:gd name="T62" fmla="*/ 19050 w 94"/>
                <a:gd name="T63" fmla="*/ 77788 h 96"/>
                <a:gd name="T64" fmla="*/ 30163 w 94"/>
                <a:gd name="T65" fmla="*/ 82550 h 96"/>
                <a:gd name="T66" fmla="*/ 39688 w 94"/>
                <a:gd name="T67" fmla="*/ 84138 h 96"/>
                <a:gd name="T68" fmla="*/ 49213 w 94"/>
                <a:gd name="T69" fmla="*/ 82550 h 96"/>
                <a:gd name="T70" fmla="*/ 49213 w 94"/>
                <a:gd name="T71" fmla="*/ 82550 h 96"/>
                <a:gd name="T72" fmla="*/ 112713 w 94"/>
                <a:gd name="T73" fmla="*/ 147638 h 96"/>
                <a:gd name="T74" fmla="*/ 112713 w 94"/>
                <a:gd name="T75" fmla="*/ 147638 h 96"/>
                <a:gd name="T76" fmla="*/ 119063 w 94"/>
                <a:gd name="T77" fmla="*/ 152400 h 96"/>
                <a:gd name="T78" fmla="*/ 123825 w 94"/>
                <a:gd name="T79" fmla="*/ 152400 h 96"/>
                <a:gd name="T80" fmla="*/ 123825 w 94"/>
                <a:gd name="T81" fmla="*/ 152400 h 96"/>
                <a:gd name="T82" fmla="*/ 133350 w 94"/>
                <a:gd name="T83" fmla="*/ 150813 h 96"/>
                <a:gd name="T84" fmla="*/ 141288 w 94"/>
                <a:gd name="T85" fmla="*/ 144463 h 96"/>
                <a:gd name="T86" fmla="*/ 147638 w 94"/>
                <a:gd name="T87" fmla="*/ 136525 h 96"/>
                <a:gd name="T88" fmla="*/ 149225 w 94"/>
                <a:gd name="T89" fmla="*/ 127000 h 96"/>
                <a:gd name="T90" fmla="*/ 149225 w 94"/>
                <a:gd name="T91" fmla="*/ 127000 h 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96">
                  <a:moveTo>
                    <a:pt x="94" y="80"/>
                  </a:moveTo>
                  <a:lnTo>
                    <a:pt x="94" y="80"/>
                  </a:lnTo>
                  <a:lnTo>
                    <a:pt x="94" y="76"/>
                  </a:lnTo>
                  <a:lnTo>
                    <a:pt x="93" y="73"/>
                  </a:lnTo>
                  <a:lnTo>
                    <a:pt x="50" y="33"/>
                  </a:lnTo>
                  <a:lnTo>
                    <a:pt x="51" y="27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4" y="8"/>
                  </a:lnTo>
                  <a:lnTo>
                    <a:pt x="37" y="4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31" y="52"/>
                  </a:lnTo>
                  <a:lnTo>
                    <a:pt x="71" y="93"/>
                  </a:lnTo>
                  <a:lnTo>
                    <a:pt x="75" y="96"/>
                  </a:lnTo>
                  <a:lnTo>
                    <a:pt x="78" y="96"/>
                  </a:lnTo>
                  <a:lnTo>
                    <a:pt x="84" y="95"/>
                  </a:lnTo>
                  <a:lnTo>
                    <a:pt x="89" y="91"/>
                  </a:lnTo>
                  <a:lnTo>
                    <a:pt x="93" y="86"/>
                  </a:lnTo>
                  <a:lnTo>
                    <a:pt x="94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2" name="Freeform 438"/>
            <p:cNvSpPr>
              <a:spLocks/>
            </p:cNvSpPr>
            <p:nvPr/>
          </p:nvSpPr>
          <p:spPr bwMode="auto">
            <a:xfrm>
              <a:off x="7943850" y="3079750"/>
              <a:ext cx="473075" cy="471488"/>
            </a:xfrm>
            <a:custGeom>
              <a:avLst/>
              <a:gdLst>
                <a:gd name="T0" fmla="*/ 238125 w 298"/>
                <a:gd name="T1" fmla="*/ 0 h 297"/>
                <a:gd name="T2" fmla="*/ 188913 w 298"/>
                <a:gd name="T3" fmla="*/ 6350 h 297"/>
                <a:gd name="T4" fmla="*/ 146050 w 298"/>
                <a:gd name="T5" fmla="*/ 19050 h 297"/>
                <a:gd name="T6" fmla="*/ 103188 w 298"/>
                <a:gd name="T7" fmla="*/ 39688 h 297"/>
                <a:gd name="T8" fmla="*/ 69850 w 298"/>
                <a:gd name="T9" fmla="*/ 69850 h 297"/>
                <a:gd name="T10" fmla="*/ 41275 w 298"/>
                <a:gd name="T11" fmla="*/ 103188 h 297"/>
                <a:gd name="T12" fmla="*/ 19050 w 298"/>
                <a:gd name="T13" fmla="*/ 144463 h 297"/>
                <a:gd name="T14" fmla="*/ 4763 w 298"/>
                <a:gd name="T15" fmla="*/ 188913 h 297"/>
                <a:gd name="T16" fmla="*/ 0 w 298"/>
                <a:gd name="T17" fmla="*/ 234950 h 297"/>
                <a:gd name="T18" fmla="*/ 1588 w 298"/>
                <a:gd name="T19" fmla="*/ 260350 h 297"/>
                <a:gd name="T20" fmla="*/ 11113 w 298"/>
                <a:gd name="T21" fmla="*/ 306388 h 297"/>
                <a:gd name="T22" fmla="*/ 30163 w 298"/>
                <a:gd name="T23" fmla="*/ 349250 h 297"/>
                <a:gd name="T24" fmla="*/ 53975 w 298"/>
                <a:gd name="T25" fmla="*/ 385763 h 297"/>
                <a:gd name="T26" fmla="*/ 85725 w 298"/>
                <a:gd name="T27" fmla="*/ 419100 h 297"/>
                <a:gd name="T28" fmla="*/ 123825 w 298"/>
                <a:gd name="T29" fmla="*/ 442913 h 297"/>
                <a:gd name="T30" fmla="*/ 165100 w 298"/>
                <a:gd name="T31" fmla="*/ 461963 h 297"/>
                <a:gd name="T32" fmla="*/ 211138 w 298"/>
                <a:gd name="T33" fmla="*/ 471488 h 297"/>
                <a:gd name="T34" fmla="*/ 238125 w 298"/>
                <a:gd name="T35" fmla="*/ 471488 h 297"/>
                <a:gd name="T36" fmla="*/ 284163 w 298"/>
                <a:gd name="T37" fmla="*/ 468313 h 297"/>
                <a:gd name="T38" fmla="*/ 330200 w 298"/>
                <a:gd name="T39" fmla="*/ 454025 h 297"/>
                <a:gd name="T40" fmla="*/ 369888 w 298"/>
                <a:gd name="T41" fmla="*/ 431800 h 297"/>
                <a:gd name="T42" fmla="*/ 403225 w 298"/>
                <a:gd name="T43" fmla="*/ 403225 h 297"/>
                <a:gd name="T44" fmla="*/ 433388 w 298"/>
                <a:gd name="T45" fmla="*/ 368300 h 297"/>
                <a:gd name="T46" fmla="*/ 454025 w 298"/>
                <a:gd name="T47" fmla="*/ 327025 h 297"/>
                <a:gd name="T48" fmla="*/ 466725 w 298"/>
                <a:gd name="T49" fmla="*/ 284163 h 297"/>
                <a:gd name="T50" fmla="*/ 473075 w 298"/>
                <a:gd name="T51" fmla="*/ 234950 h 297"/>
                <a:gd name="T52" fmla="*/ 471488 w 298"/>
                <a:gd name="T53" fmla="*/ 211138 h 297"/>
                <a:gd name="T54" fmla="*/ 461963 w 298"/>
                <a:gd name="T55" fmla="*/ 165100 h 297"/>
                <a:gd name="T56" fmla="*/ 442913 w 298"/>
                <a:gd name="T57" fmla="*/ 123825 h 297"/>
                <a:gd name="T58" fmla="*/ 419100 w 298"/>
                <a:gd name="T59" fmla="*/ 85725 h 297"/>
                <a:gd name="T60" fmla="*/ 387350 w 298"/>
                <a:gd name="T61" fmla="*/ 53975 h 297"/>
                <a:gd name="T62" fmla="*/ 349250 w 298"/>
                <a:gd name="T63" fmla="*/ 26988 h 297"/>
                <a:gd name="T64" fmla="*/ 307975 w 298"/>
                <a:gd name="T65" fmla="*/ 11113 h 297"/>
                <a:gd name="T66" fmla="*/ 261938 w 298"/>
                <a:gd name="T67" fmla="*/ 1588 h 297"/>
                <a:gd name="T68" fmla="*/ 238125 w 298"/>
                <a:gd name="T69" fmla="*/ 0 h 2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8" h="297">
                  <a:moveTo>
                    <a:pt x="150" y="0"/>
                  </a:moveTo>
                  <a:lnTo>
                    <a:pt x="150" y="0"/>
                  </a:lnTo>
                  <a:lnTo>
                    <a:pt x="133" y="1"/>
                  </a:lnTo>
                  <a:lnTo>
                    <a:pt x="119" y="4"/>
                  </a:lnTo>
                  <a:lnTo>
                    <a:pt x="104" y="7"/>
                  </a:lnTo>
                  <a:lnTo>
                    <a:pt x="92" y="12"/>
                  </a:lnTo>
                  <a:lnTo>
                    <a:pt x="78" y="17"/>
                  </a:lnTo>
                  <a:lnTo>
                    <a:pt x="65" y="25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9" y="78"/>
                  </a:lnTo>
                  <a:lnTo>
                    <a:pt x="12" y="91"/>
                  </a:lnTo>
                  <a:lnTo>
                    <a:pt x="7" y="104"/>
                  </a:lnTo>
                  <a:lnTo>
                    <a:pt x="3" y="119"/>
                  </a:lnTo>
                  <a:lnTo>
                    <a:pt x="1" y="133"/>
                  </a:lnTo>
                  <a:lnTo>
                    <a:pt x="0" y="148"/>
                  </a:lnTo>
                  <a:lnTo>
                    <a:pt x="1" y="164"/>
                  </a:lnTo>
                  <a:lnTo>
                    <a:pt x="3" y="179"/>
                  </a:lnTo>
                  <a:lnTo>
                    <a:pt x="7" y="193"/>
                  </a:lnTo>
                  <a:lnTo>
                    <a:pt x="12" y="206"/>
                  </a:lnTo>
                  <a:lnTo>
                    <a:pt x="19" y="220"/>
                  </a:lnTo>
                  <a:lnTo>
                    <a:pt x="26" y="232"/>
                  </a:lnTo>
                  <a:lnTo>
                    <a:pt x="34" y="243"/>
                  </a:lnTo>
                  <a:lnTo>
                    <a:pt x="44" y="254"/>
                  </a:lnTo>
                  <a:lnTo>
                    <a:pt x="54" y="264"/>
                  </a:lnTo>
                  <a:lnTo>
                    <a:pt x="65" y="272"/>
                  </a:lnTo>
                  <a:lnTo>
                    <a:pt x="78" y="279"/>
                  </a:lnTo>
                  <a:lnTo>
                    <a:pt x="92" y="286"/>
                  </a:lnTo>
                  <a:lnTo>
                    <a:pt x="104" y="291"/>
                  </a:lnTo>
                  <a:lnTo>
                    <a:pt x="119" y="295"/>
                  </a:lnTo>
                  <a:lnTo>
                    <a:pt x="133" y="297"/>
                  </a:lnTo>
                  <a:lnTo>
                    <a:pt x="150" y="297"/>
                  </a:lnTo>
                  <a:lnTo>
                    <a:pt x="165" y="297"/>
                  </a:lnTo>
                  <a:lnTo>
                    <a:pt x="179" y="295"/>
                  </a:lnTo>
                  <a:lnTo>
                    <a:pt x="194" y="291"/>
                  </a:lnTo>
                  <a:lnTo>
                    <a:pt x="208" y="286"/>
                  </a:lnTo>
                  <a:lnTo>
                    <a:pt x="220" y="279"/>
                  </a:lnTo>
                  <a:lnTo>
                    <a:pt x="233" y="272"/>
                  </a:lnTo>
                  <a:lnTo>
                    <a:pt x="244" y="264"/>
                  </a:lnTo>
                  <a:lnTo>
                    <a:pt x="254" y="254"/>
                  </a:lnTo>
                  <a:lnTo>
                    <a:pt x="264" y="243"/>
                  </a:lnTo>
                  <a:lnTo>
                    <a:pt x="273" y="232"/>
                  </a:lnTo>
                  <a:lnTo>
                    <a:pt x="279" y="220"/>
                  </a:lnTo>
                  <a:lnTo>
                    <a:pt x="286" y="206"/>
                  </a:lnTo>
                  <a:lnTo>
                    <a:pt x="291" y="193"/>
                  </a:lnTo>
                  <a:lnTo>
                    <a:pt x="294" y="179"/>
                  </a:lnTo>
                  <a:lnTo>
                    <a:pt x="297" y="164"/>
                  </a:lnTo>
                  <a:lnTo>
                    <a:pt x="298" y="148"/>
                  </a:lnTo>
                  <a:lnTo>
                    <a:pt x="297" y="133"/>
                  </a:lnTo>
                  <a:lnTo>
                    <a:pt x="294" y="119"/>
                  </a:lnTo>
                  <a:lnTo>
                    <a:pt x="291" y="104"/>
                  </a:lnTo>
                  <a:lnTo>
                    <a:pt x="286" y="91"/>
                  </a:lnTo>
                  <a:lnTo>
                    <a:pt x="279" y="78"/>
                  </a:lnTo>
                  <a:lnTo>
                    <a:pt x="273" y="65"/>
                  </a:lnTo>
                  <a:lnTo>
                    <a:pt x="264" y="54"/>
                  </a:lnTo>
                  <a:lnTo>
                    <a:pt x="254" y="44"/>
                  </a:lnTo>
                  <a:lnTo>
                    <a:pt x="244" y="34"/>
                  </a:lnTo>
                  <a:lnTo>
                    <a:pt x="233" y="25"/>
                  </a:lnTo>
                  <a:lnTo>
                    <a:pt x="220" y="17"/>
                  </a:lnTo>
                  <a:lnTo>
                    <a:pt x="208" y="12"/>
                  </a:lnTo>
                  <a:lnTo>
                    <a:pt x="194" y="7"/>
                  </a:lnTo>
                  <a:lnTo>
                    <a:pt x="179" y="4"/>
                  </a:lnTo>
                  <a:lnTo>
                    <a:pt x="165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3" name="Freeform 439"/>
            <p:cNvSpPr>
              <a:spLocks noEditPoints="1"/>
            </p:cNvSpPr>
            <p:nvPr/>
          </p:nvSpPr>
          <p:spPr bwMode="auto">
            <a:xfrm>
              <a:off x="8108950" y="3179763"/>
              <a:ext cx="111125" cy="246063"/>
            </a:xfrm>
            <a:custGeom>
              <a:avLst/>
              <a:gdLst>
                <a:gd name="T0" fmla="*/ 103188 w 70"/>
                <a:gd name="T1" fmla="*/ 233363 h 155"/>
                <a:gd name="T2" fmla="*/ 77788 w 70"/>
                <a:gd name="T3" fmla="*/ 242888 h 155"/>
                <a:gd name="T4" fmla="*/ 68263 w 70"/>
                <a:gd name="T5" fmla="*/ 246063 h 155"/>
                <a:gd name="T6" fmla="*/ 57150 w 70"/>
                <a:gd name="T7" fmla="*/ 246063 h 155"/>
                <a:gd name="T8" fmla="*/ 39688 w 70"/>
                <a:gd name="T9" fmla="*/ 242888 h 155"/>
                <a:gd name="T10" fmla="*/ 28575 w 70"/>
                <a:gd name="T11" fmla="*/ 238125 h 155"/>
                <a:gd name="T12" fmla="*/ 22225 w 70"/>
                <a:gd name="T13" fmla="*/ 231775 h 155"/>
                <a:gd name="T14" fmla="*/ 19050 w 70"/>
                <a:gd name="T15" fmla="*/ 219075 h 155"/>
                <a:gd name="T16" fmla="*/ 15875 w 70"/>
                <a:gd name="T17" fmla="*/ 214313 h 155"/>
                <a:gd name="T18" fmla="*/ 19050 w 70"/>
                <a:gd name="T19" fmla="*/ 201613 h 155"/>
                <a:gd name="T20" fmla="*/ 31750 w 70"/>
                <a:gd name="T21" fmla="*/ 144463 h 155"/>
                <a:gd name="T22" fmla="*/ 36513 w 70"/>
                <a:gd name="T23" fmla="*/ 131763 h 155"/>
                <a:gd name="T24" fmla="*/ 38100 w 70"/>
                <a:gd name="T25" fmla="*/ 119063 h 155"/>
                <a:gd name="T26" fmla="*/ 36513 w 70"/>
                <a:gd name="T27" fmla="*/ 114300 h 155"/>
                <a:gd name="T28" fmla="*/ 34925 w 70"/>
                <a:gd name="T29" fmla="*/ 107950 h 155"/>
                <a:gd name="T30" fmla="*/ 20638 w 70"/>
                <a:gd name="T31" fmla="*/ 106363 h 155"/>
                <a:gd name="T32" fmla="*/ 11113 w 70"/>
                <a:gd name="T33" fmla="*/ 106363 h 155"/>
                <a:gd name="T34" fmla="*/ 0 w 70"/>
                <a:gd name="T35" fmla="*/ 109538 h 155"/>
                <a:gd name="T36" fmla="*/ 4763 w 70"/>
                <a:gd name="T37" fmla="*/ 95250 h 155"/>
                <a:gd name="T38" fmla="*/ 28575 w 70"/>
                <a:gd name="T39" fmla="*/ 85725 h 155"/>
                <a:gd name="T40" fmla="*/ 50800 w 70"/>
                <a:gd name="T41" fmla="*/ 84138 h 155"/>
                <a:gd name="T42" fmla="*/ 58738 w 70"/>
                <a:gd name="T43" fmla="*/ 84138 h 155"/>
                <a:gd name="T44" fmla="*/ 74613 w 70"/>
                <a:gd name="T45" fmla="*/ 87313 h 155"/>
                <a:gd name="T46" fmla="*/ 77788 w 70"/>
                <a:gd name="T47" fmla="*/ 92075 h 155"/>
                <a:gd name="T48" fmla="*/ 85725 w 70"/>
                <a:gd name="T49" fmla="*/ 101600 h 155"/>
                <a:gd name="T50" fmla="*/ 90488 w 70"/>
                <a:gd name="T51" fmla="*/ 115888 h 155"/>
                <a:gd name="T52" fmla="*/ 88900 w 70"/>
                <a:gd name="T53" fmla="*/ 125413 h 155"/>
                <a:gd name="T54" fmla="*/ 85725 w 70"/>
                <a:gd name="T55" fmla="*/ 139700 h 155"/>
                <a:gd name="T56" fmla="*/ 73025 w 70"/>
                <a:gd name="T57" fmla="*/ 185738 h 155"/>
                <a:gd name="T58" fmla="*/ 69850 w 70"/>
                <a:gd name="T59" fmla="*/ 198438 h 155"/>
                <a:gd name="T60" fmla="*/ 68263 w 70"/>
                <a:gd name="T61" fmla="*/ 207963 h 155"/>
                <a:gd name="T62" fmla="*/ 73025 w 70"/>
                <a:gd name="T63" fmla="*/ 222250 h 155"/>
                <a:gd name="T64" fmla="*/ 77788 w 70"/>
                <a:gd name="T65" fmla="*/ 223838 h 155"/>
                <a:gd name="T66" fmla="*/ 85725 w 70"/>
                <a:gd name="T67" fmla="*/ 223838 h 155"/>
                <a:gd name="T68" fmla="*/ 98425 w 70"/>
                <a:gd name="T69" fmla="*/ 222250 h 155"/>
                <a:gd name="T70" fmla="*/ 106363 w 70"/>
                <a:gd name="T71" fmla="*/ 219075 h 155"/>
                <a:gd name="T72" fmla="*/ 111125 w 70"/>
                <a:gd name="T73" fmla="*/ 26988 h 155"/>
                <a:gd name="T74" fmla="*/ 100013 w 70"/>
                <a:gd name="T75" fmla="*/ 47625 h 155"/>
                <a:gd name="T76" fmla="*/ 90488 w 70"/>
                <a:gd name="T77" fmla="*/ 53975 h 155"/>
                <a:gd name="T78" fmla="*/ 77788 w 70"/>
                <a:gd name="T79" fmla="*/ 55563 h 155"/>
                <a:gd name="T80" fmla="*/ 57150 w 70"/>
                <a:gd name="T81" fmla="*/ 47625 h 155"/>
                <a:gd name="T82" fmla="*/ 50800 w 70"/>
                <a:gd name="T83" fmla="*/ 39688 h 155"/>
                <a:gd name="T84" fmla="*/ 47625 w 70"/>
                <a:gd name="T85" fmla="*/ 26988 h 155"/>
                <a:gd name="T86" fmla="*/ 47625 w 70"/>
                <a:gd name="T87" fmla="*/ 22225 h 155"/>
                <a:gd name="T88" fmla="*/ 57150 w 70"/>
                <a:gd name="T89" fmla="*/ 7938 h 155"/>
                <a:gd name="T90" fmla="*/ 66675 w 70"/>
                <a:gd name="T91" fmla="*/ 1588 h 155"/>
                <a:gd name="T92" fmla="*/ 77788 w 70"/>
                <a:gd name="T93" fmla="*/ 0 h 155"/>
                <a:gd name="T94" fmla="*/ 100013 w 70"/>
                <a:gd name="T95" fmla="*/ 7938 h 155"/>
                <a:gd name="T96" fmla="*/ 107950 w 70"/>
                <a:gd name="T97" fmla="*/ 17463 h 155"/>
                <a:gd name="T98" fmla="*/ 111125 w 70"/>
                <a:gd name="T99" fmla="*/ 26988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0" h="155">
                  <a:moveTo>
                    <a:pt x="67" y="138"/>
                  </a:moveTo>
                  <a:lnTo>
                    <a:pt x="65" y="147"/>
                  </a:lnTo>
                  <a:lnTo>
                    <a:pt x="49" y="153"/>
                  </a:lnTo>
                  <a:lnTo>
                    <a:pt x="43" y="155"/>
                  </a:lnTo>
                  <a:lnTo>
                    <a:pt x="36" y="155"/>
                  </a:lnTo>
                  <a:lnTo>
                    <a:pt x="30" y="155"/>
                  </a:lnTo>
                  <a:lnTo>
                    <a:pt x="25" y="153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3" y="143"/>
                  </a:lnTo>
                  <a:lnTo>
                    <a:pt x="12" y="138"/>
                  </a:lnTo>
                  <a:lnTo>
                    <a:pt x="10" y="135"/>
                  </a:lnTo>
                  <a:lnTo>
                    <a:pt x="12" y="127"/>
                  </a:lnTo>
                  <a:lnTo>
                    <a:pt x="13" y="119"/>
                  </a:lnTo>
                  <a:lnTo>
                    <a:pt x="20" y="91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3" y="72"/>
                  </a:lnTo>
                  <a:lnTo>
                    <a:pt x="22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7"/>
                  </a:lnTo>
                  <a:lnTo>
                    <a:pt x="0" y="69"/>
                  </a:lnTo>
                  <a:lnTo>
                    <a:pt x="3" y="60"/>
                  </a:lnTo>
                  <a:lnTo>
                    <a:pt x="18" y="54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7" y="53"/>
                  </a:lnTo>
                  <a:lnTo>
                    <a:pt x="42" y="54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3" y="60"/>
                  </a:lnTo>
                  <a:lnTo>
                    <a:pt x="54" y="64"/>
                  </a:lnTo>
                  <a:lnTo>
                    <a:pt x="56" y="68"/>
                  </a:lnTo>
                  <a:lnTo>
                    <a:pt x="57" y="73"/>
                  </a:lnTo>
                  <a:lnTo>
                    <a:pt x="56" y="79"/>
                  </a:lnTo>
                  <a:lnTo>
                    <a:pt x="54" y="88"/>
                  </a:lnTo>
                  <a:lnTo>
                    <a:pt x="46" y="117"/>
                  </a:lnTo>
                  <a:lnTo>
                    <a:pt x="44" y="125"/>
                  </a:lnTo>
                  <a:lnTo>
                    <a:pt x="43" y="131"/>
                  </a:lnTo>
                  <a:lnTo>
                    <a:pt x="44" y="136"/>
                  </a:lnTo>
                  <a:lnTo>
                    <a:pt x="46" y="140"/>
                  </a:lnTo>
                  <a:lnTo>
                    <a:pt x="49" y="141"/>
                  </a:lnTo>
                  <a:lnTo>
                    <a:pt x="54" y="141"/>
                  </a:lnTo>
                  <a:lnTo>
                    <a:pt x="62" y="140"/>
                  </a:lnTo>
                  <a:lnTo>
                    <a:pt x="67" y="138"/>
                  </a:lnTo>
                  <a:close/>
                  <a:moveTo>
                    <a:pt x="70" y="17"/>
                  </a:moveTo>
                  <a:lnTo>
                    <a:pt x="70" y="17"/>
                  </a:lnTo>
                  <a:lnTo>
                    <a:pt x="68" y="25"/>
                  </a:lnTo>
                  <a:lnTo>
                    <a:pt x="63" y="30"/>
                  </a:lnTo>
                  <a:lnTo>
                    <a:pt x="57" y="34"/>
                  </a:lnTo>
                  <a:lnTo>
                    <a:pt x="49" y="35"/>
                  </a:lnTo>
                  <a:lnTo>
                    <a:pt x="42" y="34"/>
                  </a:lnTo>
                  <a:lnTo>
                    <a:pt x="36" y="30"/>
                  </a:lnTo>
                  <a:lnTo>
                    <a:pt x="32" y="25"/>
                  </a:lnTo>
                  <a:lnTo>
                    <a:pt x="30" y="21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63" y="5"/>
                  </a:lnTo>
                  <a:lnTo>
                    <a:pt x="68" y="11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21" name="Group 420"/>
          <p:cNvGrpSpPr>
            <a:grpSpLocks/>
          </p:cNvGrpSpPr>
          <p:nvPr/>
        </p:nvGrpSpPr>
        <p:grpSpPr bwMode="auto">
          <a:xfrm>
            <a:off x="0" y="3725863"/>
            <a:ext cx="4260850" cy="4918075"/>
            <a:chOff x="0" y="2794000"/>
            <a:chExt cx="3195638" cy="3689350"/>
          </a:xfrm>
        </p:grpSpPr>
        <p:sp>
          <p:nvSpPr>
            <p:cNvPr id="52270" name="Freeform 122"/>
            <p:cNvSpPr>
              <a:spLocks/>
            </p:cNvSpPr>
            <p:nvPr/>
          </p:nvSpPr>
          <p:spPr bwMode="auto">
            <a:xfrm>
              <a:off x="17463" y="3536950"/>
              <a:ext cx="2338388" cy="2336800"/>
            </a:xfrm>
            <a:custGeom>
              <a:avLst/>
              <a:gdLst>
                <a:gd name="T0" fmla="*/ 1109663 w 1473"/>
                <a:gd name="T1" fmla="*/ 3175 h 1472"/>
                <a:gd name="T2" fmla="*/ 935038 w 1473"/>
                <a:gd name="T3" fmla="*/ 23813 h 1472"/>
                <a:gd name="T4" fmla="*/ 768350 w 1473"/>
                <a:gd name="T5" fmla="*/ 73025 h 1472"/>
                <a:gd name="T6" fmla="*/ 612775 w 1473"/>
                <a:gd name="T7" fmla="*/ 142875 h 1472"/>
                <a:gd name="T8" fmla="*/ 469900 w 1473"/>
                <a:gd name="T9" fmla="*/ 231775 h 1472"/>
                <a:gd name="T10" fmla="*/ 344488 w 1473"/>
                <a:gd name="T11" fmla="*/ 344488 h 1472"/>
                <a:gd name="T12" fmla="*/ 234950 w 1473"/>
                <a:gd name="T13" fmla="*/ 469900 h 1472"/>
                <a:gd name="T14" fmla="*/ 142875 w 1473"/>
                <a:gd name="T15" fmla="*/ 612775 h 1472"/>
                <a:gd name="T16" fmla="*/ 73025 w 1473"/>
                <a:gd name="T17" fmla="*/ 768350 h 1472"/>
                <a:gd name="T18" fmla="*/ 23813 w 1473"/>
                <a:gd name="T19" fmla="*/ 935038 h 1472"/>
                <a:gd name="T20" fmla="*/ 3175 w 1473"/>
                <a:gd name="T21" fmla="*/ 1108075 h 1472"/>
                <a:gd name="T22" fmla="*/ 3175 w 1473"/>
                <a:gd name="T23" fmla="*/ 1228725 h 1472"/>
                <a:gd name="T24" fmla="*/ 23813 w 1473"/>
                <a:gd name="T25" fmla="*/ 1404938 h 1472"/>
                <a:gd name="T26" fmla="*/ 73025 w 1473"/>
                <a:gd name="T27" fmla="*/ 1570038 h 1472"/>
                <a:gd name="T28" fmla="*/ 142875 w 1473"/>
                <a:gd name="T29" fmla="*/ 1727200 h 1472"/>
                <a:gd name="T30" fmla="*/ 234950 w 1473"/>
                <a:gd name="T31" fmla="*/ 1868488 h 1472"/>
                <a:gd name="T32" fmla="*/ 344488 w 1473"/>
                <a:gd name="T33" fmla="*/ 1993900 h 1472"/>
                <a:gd name="T34" fmla="*/ 469900 w 1473"/>
                <a:gd name="T35" fmla="*/ 2105025 h 1472"/>
                <a:gd name="T36" fmla="*/ 612775 w 1473"/>
                <a:gd name="T37" fmla="*/ 2197100 h 1472"/>
                <a:gd name="T38" fmla="*/ 768350 w 1473"/>
                <a:gd name="T39" fmla="*/ 2266950 h 1472"/>
                <a:gd name="T40" fmla="*/ 935038 w 1473"/>
                <a:gd name="T41" fmla="*/ 2314575 h 1472"/>
                <a:gd name="T42" fmla="*/ 1109663 w 1473"/>
                <a:gd name="T43" fmla="*/ 2336800 h 1472"/>
                <a:gd name="T44" fmla="*/ 1230313 w 1473"/>
                <a:gd name="T45" fmla="*/ 2336800 h 1472"/>
                <a:gd name="T46" fmla="*/ 1404938 w 1473"/>
                <a:gd name="T47" fmla="*/ 2314575 h 1472"/>
                <a:gd name="T48" fmla="*/ 1570038 w 1473"/>
                <a:gd name="T49" fmla="*/ 2266950 h 1472"/>
                <a:gd name="T50" fmla="*/ 1725613 w 1473"/>
                <a:gd name="T51" fmla="*/ 2197100 h 1472"/>
                <a:gd name="T52" fmla="*/ 1868488 w 1473"/>
                <a:gd name="T53" fmla="*/ 2105025 h 1472"/>
                <a:gd name="T54" fmla="*/ 1993900 w 1473"/>
                <a:gd name="T55" fmla="*/ 1993900 h 1472"/>
                <a:gd name="T56" fmla="*/ 2105025 w 1473"/>
                <a:gd name="T57" fmla="*/ 1868488 h 1472"/>
                <a:gd name="T58" fmla="*/ 2197100 w 1473"/>
                <a:gd name="T59" fmla="*/ 1727200 h 1472"/>
                <a:gd name="T60" fmla="*/ 2266950 w 1473"/>
                <a:gd name="T61" fmla="*/ 1570038 h 1472"/>
                <a:gd name="T62" fmla="*/ 2314575 w 1473"/>
                <a:gd name="T63" fmla="*/ 1404938 h 1472"/>
                <a:gd name="T64" fmla="*/ 2336800 w 1473"/>
                <a:gd name="T65" fmla="*/ 1228725 h 1472"/>
                <a:gd name="T66" fmla="*/ 2336800 w 1473"/>
                <a:gd name="T67" fmla="*/ 1108075 h 1472"/>
                <a:gd name="T68" fmla="*/ 2314575 w 1473"/>
                <a:gd name="T69" fmla="*/ 935038 h 1472"/>
                <a:gd name="T70" fmla="*/ 2266950 w 1473"/>
                <a:gd name="T71" fmla="*/ 768350 h 1472"/>
                <a:gd name="T72" fmla="*/ 2197100 w 1473"/>
                <a:gd name="T73" fmla="*/ 612775 h 1472"/>
                <a:gd name="T74" fmla="*/ 2105025 w 1473"/>
                <a:gd name="T75" fmla="*/ 469900 h 1472"/>
                <a:gd name="T76" fmla="*/ 1993900 w 1473"/>
                <a:gd name="T77" fmla="*/ 344488 h 1472"/>
                <a:gd name="T78" fmla="*/ 1868488 w 1473"/>
                <a:gd name="T79" fmla="*/ 231775 h 1472"/>
                <a:gd name="T80" fmla="*/ 1725613 w 1473"/>
                <a:gd name="T81" fmla="*/ 142875 h 1472"/>
                <a:gd name="T82" fmla="*/ 1570038 w 1473"/>
                <a:gd name="T83" fmla="*/ 73025 h 1472"/>
                <a:gd name="T84" fmla="*/ 1404938 w 1473"/>
                <a:gd name="T85" fmla="*/ 23813 h 1472"/>
                <a:gd name="T86" fmla="*/ 1230313 w 1473"/>
                <a:gd name="T87" fmla="*/ 3175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3" h="1472">
                  <a:moveTo>
                    <a:pt x="737" y="0"/>
                  </a:moveTo>
                  <a:lnTo>
                    <a:pt x="737" y="0"/>
                  </a:lnTo>
                  <a:lnTo>
                    <a:pt x="699" y="2"/>
                  </a:lnTo>
                  <a:lnTo>
                    <a:pt x="662" y="4"/>
                  </a:lnTo>
                  <a:lnTo>
                    <a:pt x="625" y="9"/>
                  </a:lnTo>
                  <a:lnTo>
                    <a:pt x="589" y="15"/>
                  </a:lnTo>
                  <a:lnTo>
                    <a:pt x="553" y="24"/>
                  </a:lnTo>
                  <a:lnTo>
                    <a:pt x="518" y="34"/>
                  </a:lnTo>
                  <a:lnTo>
                    <a:pt x="484" y="46"/>
                  </a:lnTo>
                  <a:lnTo>
                    <a:pt x="450" y="58"/>
                  </a:lnTo>
                  <a:lnTo>
                    <a:pt x="419" y="73"/>
                  </a:lnTo>
                  <a:lnTo>
                    <a:pt x="386" y="90"/>
                  </a:lnTo>
                  <a:lnTo>
                    <a:pt x="356" y="107"/>
                  </a:lnTo>
                  <a:lnTo>
                    <a:pt x="325" y="126"/>
                  </a:lnTo>
                  <a:lnTo>
                    <a:pt x="296" y="146"/>
                  </a:lnTo>
                  <a:lnTo>
                    <a:pt x="269" y="169"/>
                  </a:lnTo>
                  <a:lnTo>
                    <a:pt x="242" y="192"/>
                  </a:lnTo>
                  <a:lnTo>
                    <a:pt x="217" y="217"/>
                  </a:lnTo>
                  <a:lnTo>
                    <a:pt x="192" y="242"/>
                  </a:lnTo>
                  <a:lnTo>
                    <a:pt x="169" y="269"/>
                  </a:lnTo>
                  <a:lnTo>
                    <a:pt x="148" y="296"/>
                  </a:lnTo>
                  <a:lnTo>
                    <a:pt x="126" y="325"/>
                  </a:lnTo>
                  <a:lnTo>
                    <a:pt x="107" y="356"/>
                  </a:lnTo>
                  <a:lnTo>
                    <a:pt x="90" y="386"/>
                  </a:lnTo>
                  <a:lnTo>
                    <a:pt x="73" y="417"/>
                  </a:lnTo>
                  <a:lnTo>
                    <a:pt x="58" y="450"/>
                  </a:lnTo>
                  <a:lnTo>
                    <a:pt x="46" y="484"/>
                  </a:lnTo>
                  <a:lnTo>
                    <a:pt x="34" y="518"/>
                  </a:lnTo>
                  <a:lnTo>
                    <a:pt x="24" y="553"/>
                  </a:lnTo>
                  <a:lnTo>
                    <a:pt x="15" y="589"/>
                  </a:lnTo>
                  <a:lnTo>
                    <a:pt x="9" y="625"/>
                  </a:lnTo>
                  <a:lnTo>
                    <a:pt x="4" y="662"/>
                  </a:lnTo>
                  <a:lnTo>
                    <a:pt x="2" y="698"/>
                  </a:lnTo>
                  <a:lnTo>
                    <a:pt x="0" y="736"/>
                  </a:lnTo>
                  <a:lnTo>
                    <a:pt x="2" y="774"/>
                  </a:lnTo>
                  <a:lnTo>
                    <a:pt x="4" y="812"/>
                  </a:lnTo>
                  <a:lnTo>
                    <a:pt x="9" y="848"/>
                  </a:lnTo>
                  <a:lnTo>
                    <a:pt x="15" y="885"/>
                  </a:lnTo>
                  <a:lnTo>
                    <a:pt x="24" y="920"/>
                  </a:lnTo>
                  <a:lnTo>
                    <a:pt x="34" y="955"/>
                  </a:lnTo>
                  <a:lnTo>
                    <a:pt x="46" y="989"/>
                  </a:lnTo>
                  <a:lnTo>
                    <a:pt x="58" y="1022"/>
                  </a:lnTo>
                  <a:lnTo>
                    <a:pt x="73" y="1055"/>
                  </a:lnTo>
                  <a:lnTo>
                    <a:pt x="90" y="1088"/>
                  </a:lnTo>
                  <a:lnTo>
                    <a:pt x="107" y="1118"/>
                  </a:lnTo>
                  <a:lnTo>
                    <a:pt x="126" y="1148"/>
                  </a:lnTo>
                  <a:lnTo>
                    <a:pt x="148" y="1177"/>
                  </a:lnTo>
                  <a:lnTo>
                    <a:pt x="169" y="1205"/>
                  </a:lnTo>
                  <a:lnTo>
                    <a:pt x="192" y="1231"/>
                  </a:lnTo>
                  <a:lnTo>
                    <a:pt x="217" y="1256"/>
                  </a:lnTo>
                  <a:lnTo>
                    <a:pt x="242" y="1282"/>
                  </a:lnTo>
                  <a:lnTo>
                    <a:pt x="269" y="1304"/>
                  </a:lnTo>
                  <a:lnTo>
                    <a:pt x="296" y="1326"/>
                  </a:lnTo>
                  <a:lnTo>
                    <a:pt x="325" y="1347"/>
                  </a:lnTo>
                  <a:lnTo>
                    <a:pt x="356" y="1366"/>
                  </a:lnTo>
                  <a:lnTo>
                    <a:pt x="386" y="1384"/>
                  </a:lnTo>
                  <a:lnTo>
                    <a:pt x="419" y="1400"/>
                  </a:lnTo>
                  <a:lnTo>
                    <a:pt x="450" y="1414"/>
                  </a:lnTo>
                  <a:lnTo>
                    <a:pt x="484" y="1428"/>
                  </a:lnTo>
                  <a:lnTo>
                    <a:pt x="518" y="1439"/>
                  </a:lnTo>
                  <a:lnTo>
                    <a:pt x="553" y="1449"/>
                  </a:lnTo>
                  <a:lnTo>
                    <a:pt x="589" y="1458"/>
                  </a:lnTo>
                  <a:lnTo>
                    <a:pt x="625" y="1464"/>
                  </a:lnTo>
                  <a:lnTo>
                    <a:pt x="662" y="1468"/>
                  </a:lnTo>
                  <a:lnTo>
                    <a:pt x="699" y="1472"/>
                  </a:lnTo>
                  <a:lnTo>
                    <a:pt x="737" y="1472"/>
                  </a:lnTo>
                  <a:lnTo>
                    <a:pt x="775" y="1472"/>
                  </a:lnTo>
                  <a:lnTo>
                    <a:pt x="812" y="1468"/>
                  </a:lnTo>
                  <a:lnTo>
                    <a:pt x="848" y="1464"/>
                  </a:lnTo>
                  <a:lnTo>
                    <a:pt x="885" y="1458"/>
                  </a:lnTo>
                  <a:lnTo>
                    <a:pt x="920" y="1449"/>
                  </a:lnTo>
                  <a:lnTo>
                    <a:pt x="955" y="1439"/>
                  </a:lnTo>
                  <a:lnTo>
                    <a:pt x="989" y="1428"/>
                  </a:lnTo>
                  <a:lnTo>
                    <a:pt x="1023" y="1414"/>
                  </a:lnTo>
                  <a:lnTo>
                    <a:pt x="1056" y="1400"/>
                  </a:lnTo>
                  <a:lnTo>
                    <a:pt x="1087" y="1384"/>
                  </a:lnTo>
                  <a:lnTo>
                    <a:pt x="1118" y="1366"/>
                  </a:lnTo>
                  <a:lnTo>
                    <a:pt x="1148" y="1347"/>
                  </a:lnTo>
                  <a:lnTo>
                    <a:pt x="1177" y="1326"/>
                  </a:lnTo>
                  <a:lnTo>
                    <a:pt x="1205" y="1304"/>
                  </a:lnTo>
                  <a:lnTo>
                    <a:pt x="1231" y="1282"/>
                  </a:lnTo>
                  <a:lnTo>
                    <a:pt x="1256" y="1256"/>
                  </a:lnTo>
                  <a:lnTo>
                    <a:pt x="1281" y="1231"/>
                  </a:lnTo>
                  <a:lnTo>
                    <a:pt x="1304" y="1205"/>
                  </a:lnTo>
                  <a:lnTo>
                    <a:pt x="1326" y="1177"/>
                  </a:lnTo>
                  <a:lnTo>
                    <a:pt x="1347" y="1148"/>
                  </a:lnTo>
                  <a:lnTo>
                    <a:pt x="1366" y="1118"/>
                  </a:lnTo>
                  <a:lnTo>
                    <a:pt x="1384" y="1088"/>
                  </a:lnTo>
                  <a:lnTo>
                    <a:pt x="1400" y="1055"/>
                  </a:lnTo>
                  <a:lnTo>
                    <a:pt x="1415" y="1022"/>
                  </a:lnTo>
                  <a:lnTo>
                    <a:pt x="1428" y="989"/>
                  </a:lnTo>
                  <a:lnTo>
                    <a:pt x="1439" y="955"/>
                  </a:lnTo>
                  <a:lnTo>
                    <a:pt x="1449" y="920"/>
                  </a:lnTo>
                  <a:lnTo>
                    <a:pt x="1458" y="885"/>
                  </a:lnTo>
                  <a:lnTo>
                    <a:pt x="1464" y="848"/>
                  </a:lnTo>
                  <a:lnTo>
                    <a:pt x="1469" y="812"/>
                  </a:lnTo>
                  <a:lnTo>
                    <a:pt x="1472" y="774"/>
                  </a:lnTo>
                  <a:lnTo>
                    <a:pt x="1473" y="736"/>
                  </a:lnTo>
                  <a:lnTo>
                    <a:pt x="1472" y="698"/>
                  </a:lnTo>
                  <a:lnTo>
                    <a:pt x="1469" y="662"/>
                  </a:lnTo>
                  <a:lnTo>
                    <a:pt x="1464" y="625"/>
                  </a:lnTo>
                  <a:lnTo>
                    <a:pt x="1458" y="589"/>
                  </a:lnTo>
                  <a:lnTo>
                    <a:pt x="1449" y="553"/>
                  </a:lnTo>
                  <a:lnTo>
                    <a:pt x="1439" y="518"/>
                  </a:lnTo>
                  <a:lnTo>
                    <a:pt x="1428" y="484"/>
                  </a:lnTo>
                  <a:lnTo>
                    <a:pt x="1415" y="450"/>
                  </a:lnTo>
                  <a:lnTo>
                    <a:pt x="1400" y="417"/>
                  </a:lnTo>
                  <a:lnTo>
                    <a:pt x="1384" y="386"/>
                  </a:lnTo>
                  <a:lnTo>
                    <a:pt x="1366" y="356"/>
                  </a:lnTo>
                  <a:lnTo>
                    <a:pt x="1347" y="325"/>
                  </a:lnTo>
                  <a:lnTo>
                    <a:pt x="1326" y="296"/>
                  </a:lnTo>
                  <a:lnTo>
                    <a:pt x="1304" y="269"/>
                  </a:lnTo>
                  <a:lnTo>
                    <a:pt x="1281" y="242"/>
                  </a:lnTo>
                  <a:lnTo>
                    <a:pt x="1256" y="217"/>
                  </a:lnTo>
                  <a:lnTo>
                    <a:pt x="1231" y="192"/>
                  </a:lnTo>
                  <a:lnTo>
                    <a:pt x="1205" y="169"/>
                  </a:lnTo>
                  <a:lnTo>
                    <a:pt x="1177" y="146"/>
                  </a:lnTo>
                  <a:lnTo>
                    <a:pt x="1148" y="126"/>
                  </a:lnTo>
                  <a:lnTo>
                    <a:pt x="1118" y="107"/>
                  </a:lnTo>
                  <a:lnTo>
                    <a:pt x="1087" y="90"/>
                  </a:lnTo>
                  <a:lnTo>
                    <a:pt x="1056" y="73"/>
                  </a:lnTo>
                  <a:lnTo>
                    <a:pt x="1023" y="58"/>
                  </a:lnTo>
                  <a:lnTo>
                    <a:pt x="989" y="46"/>
                  </a:lnTo>
                  <a:lnTo>
                    <a:pt x="955" y="34"/>
                  </a:lnTo>
                  <a:lnTo>
                    <a:pt x="920" y="24"/>
                  </a:lnTo>
                  <a:lnTo>
                    <a:pt x="885" y="15"/>
                  </a:lnTo>
                  <a:lnTo>
                    <a:pt x="848" y="9"/>
                  </a:lnTo>
                  <a:lnTo>
                    <a:pt x="812" y="4"/>
                  </a:lnTo>
                  <a:lnTo>
                    <a:pt x="775" y="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1" name="Freeform 123"/>
            <p:cNvSpPr>
              <a:spLocks/>
            </p:cNvSpPr>
            <p:nvPr/>
          </p:nvSpPr>
          <p:spPr bwMode="auto">
            <a:xfrm>
              <a:off x="684213" y="3540125"/>
              <a:ext cx="1671638" cy="2333625"/>
            </a:xfrm>
            <a:custGeom>
              <a:avLst/>
              <a:gdLst>
                <a:gd name="T0" fmla="*/ 588963 w 1053"/>
                <a:gd name="T1" fmla="*/ 17463 h 1470"/>
                <a:gd name="T2" fmla="*/ 695325 w 1053"/>
                <a:gd name="T3" fmla="*/ 79375 h 1470"/>
                <a:gd name="T4" fmla="*/ 793750 w 1053"/>
                <a:gd name="T5" fmla="*/ 150813 h 1470"/>
                <a:gd name="T6" fmla="*/ 881063 w 1053"/>
                <a:gd name="T7" fmla="*/ 233363 h 1470"/>
                <a:gd name="T8" fmla="*/ 963613 w 1053"/>
                <a:gd name="T9" fmla="*/ 323850 h 1470"/>
                <a:gd name="T10" fmla="*/ 1033463 w 1053"/>
                <a:gd name="T11" fmla="*/ 423863 h 1470"/>
                <a:gd name="T12" fmla="*/ 1093788 w 1053"/>
                <a:gd name="T13" fmla="*/ 528638 h 1470"/>
                <a:gd name="T14" fmla="*/ 1143000 w 1053"/>
                <a:gd name="T15" fmla="*/ 641350 h 1470"/>
                <a:gd name="T16" fmla="*/ 1181100 w 1053"/>
                <a:gd name="T17" fmla="*/ 758825 h 1470"/>
                <a:gd name="T18" fmla="*/ 1204913 w 1053"/>
                <a:gd name="T19" fmla="*/ 881063 h 1470"/>
                <a:gd name="T20" fmla="*/ 1217613 w 1053"/>
                <a:gd name="T21" fmla="*/ 1009650 h 1470"/>
                <a:gd name="T22" fmla="*/ 1217613 w 1053"/>
                <a:gd name="T23" fmla="*/ 1112838 h 1470"/>
                <a:gd name="T24" fmla="*/ 1195388 w 1053"/>
                <a:gd name="T25" fmla="*/ 1287463 h 1470"/>
                <a:gd name="T26" fmla="*/ 1147763 w 1053"/>
                <a:gd name="T27" fmla="*/ 1452563 h 1470"/>
                <a:gd name="T28" fmla="*/ 1077913 w 1053"/>
                <a:gd name="T29" fmla="*/ 1609725 h 1470"/>
                <a:gd name="T30" fmla="*/ 985838 w 1053"/>
                <a:gd name="T31" fmla="*/ 1751013 h 1470"/>
                <a:gd name="T32" fmla="*/ 876300 w 1053"/>
                <a:gd name="T33" fmla="*/ 1879600 h 1470"/>
                <a:gd name="T34" fmla="*/ 749300 w 1053"/>
                <a:gd name="T35" fmla="*/ 1989138 h 1470"/>
                <a:gd name="T36" fmla="*/ 606425 w 1053"/>
                <a:gd name="T37" fmla="*/ 2079625 h 1470"/>
                <a:gd name="T38" fmla="*/ 452438 w 1053"/>
                <a:gd name="T39" fmla="*/ 2149475 h 1470"/>
                <a:gd name="T40" fmla="*/ 285750 w 1053"/>
                <a:gd name="T41" fmla="*/ 2197100 h 1470"/>
                <a:gd name="T42" fmla="*/ 109538 w 1053"/>
                <a:gd name="T43" fmla="*/ 2219325 h 1470"/>
                <a:gd name="T44" fmla="*/ 0 w 1053"/>
                <a:gd name="T45" fmla="*/ 2219325 h 1470"/>
                <a:gd name="T46" fmla="*/ 115888 w 1053"/>
                <a:gd name="T47" fmla="*/ 2268538 h 1470"/>
                <a:gd name="T48" fmla="*/ 303213 w 1053"/>
                <a:gd name="T49" fmla="*/ 2317750 h 1470"/>
                <a:gd name="T50" fmla="*/ 503238 w 1053"/>
                <a:gd name="T51" fmla="*/ 2333625 h 1470"/>
                <a:gd name="T52" fmla="*/ 622300 w 1053"/>
                <a:gd name="T53" fmla="*/ 2327275 h 1470"/>
                <a:gd name="T54" fmla="*/ 793750 w 1053"/>
                <a:gd name="T55" fmla="*/ 2297113 h 1470"/>
                <a:gd name="T56" fmla="*/ 957263 w 1053"/>
                <a:gd name="T57" fmla="*/ 2241550 h 1470"/>
                <a:gd name="T58" fmla="*/ 1108075 w 1053"/>
                <a:gd name="T59" fmla="*/ 2165350 h 1470"/>
                <a:gd name="T60" fmla="*/ 1246188 w 1053"/>
                <a:gd name="T61" fmla="*/ 2066925 h 1470"/>
                <a:gd name="T62" fmla="*/ 1366838 w 1053"/>
                <a:gd name="T63" fmla="*/ 1951038 h 1470"/>
                <a:gd name="T64" fmla="*/ 1471613 w 1053"/>
                <a:gd name="T65" fmla="*/ 1819275 h 1470"/>
                <a:gd name="T66" fmla="*/ 1555750 w 1053"/>
                <a:gd name="T67" fmla="*/ 1671638 h 1470"/>
                <a:gd name="T68" fmla="*/ 1617663 w 1053"/>
                <a:gd name="T69" fmla="*/ 1512888 h 1470"/>
                <a:gd name="T70" fmla="*/ 1657350 w 1053"/>
                <a:gd name="T71" fmla="*/ 1343025 h 1470"/>
                <a:gd name="T72" fmla="*/ 1671638 w 1053"/>
                <a:gd name="T73" fmla="*/ 1165225 h 1470"/>
                <a:gd name="T74" fmla="*/ 1665288 w 1053"/>
                <a:gd name="T75" fmla="*/ 1049338 h 1470"/>
                <a:gd name="T76" fmla="*/ 1635125 w 1053"/>
                <a:gd name="T77" fmla="*/ 881063 h 1470"/>
                <a:gd name="T78" fmla="*/ 1584325 w 1053"/>
                <a:gd name="T79" fmla="*/ 723900 h 1470"/>
                <a:gd name="T80" fmla="*/ 1509713 w 1053"/>
                <a:gd name="T81" fmla="*/ 574675 h 1470"/>
                <a:gd name="T82" fmla="*/ 1417638 w 1053"/>
                <a:gd name="T83" fmla="*/ 439738 h 1470"/>
                <a:gd name="T84" fmla="*/ 1304925 w 1053"/>
                <a:gd name="T85" fmla="*/ 319088 h 1470"/>
                <a:gd name="T86" fmla="*/ 1179513 w 1053"/>
                <a:gd name="T87" fmla="*/ 215900 h 1470"/>
                <a:gd name="T88" fmla="*/ 1039813 w 1053"/>
                <a:gd name="T89" fmla="*/ 128588 h 1470"/>
                <a:gd name="T90" fmla="*/ 887413 w 1053"/>
                <a:gd name="T91" fmla="*/ 63500 h 1470"/>
                <a:gd name="T92" fmla="*/ 725488 w 1053"/>
                <a:gd name="T93" fmla="*/ 19050 h 1470"/>
                <a:gd name="T94" fmla="*/ 554038 w 1053"/>
                <a:gd name="T95" fmla="*/ 0 h 1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3" h="1470">
                  <a:moveTo>
                    <a:pt x="349" y="0"/>
                  </a:moveTo>
                  <a:lnTo>
                    <a:pt x="349" y="0"/>
                  </a:lnTo>
                  <a:lnTo>
                    <a:pt x="371" y="11"/>
                  </a:lnTo>
                  <a:lnTo>
                    <a:pt x="394" y="24"/>
                  </a:lnTo>
                  <a:lnTo>
                    <a:pt x="417" y="36"/>
                  </a:lnTo>
                  <a:lnTo>
                    <a:pt x="438" y="50"/>
                  </a:lnTo>
                  <a:lnTo>
                    <a:pt x="460" y="65"/>
                  </a:lnTo>
                  <a:lnTo>
                    <a:pt x="480" y="80"/>
                  </a:lnTo>
                  <a:lnTo>
                    <a:pt x="500" y="95"/>
                  </a:lnTo>
                  <a:lnTo>
                    <a:pt x="519" y="112"/>
                  </a:lnTo>
                  <a:lnTo>
                    <a:pt x="538" y="129"/>
                  </a:lnTo>
                  <a:lnTo>
                    <a:pt x="555" y="147"/>
                  </a:lnTo>
                  <a:lnTo>
                    <a:pt x="573" y="166"/>
                  </a:lnTo>
                  <a:lnTo>
                    <a:pt x="591" y="185"/>
                  </a:lnTo>
                  <a:lnTo>
                    <a:pt x="607" y="204"/>
                  </a:lnTo>
                  <a:lnTo>
                    <a:pt x="622" y="224"/>
                  </a:lnTo>
                  <a:lnTo>
                    <a:pt x="637" y="245"/>
                  </a:lnTo>
                  <a:lnTo>
                    <a:pt x="651" y="267"/>
                  </a:lnTo>
                  <a:lnTo>
                    <a:pt x="665" y="288"/>
                  </a:lnTo>
                  <a:lnTo>
                    <a:pt x="678" y="311"/>
                  </a:lnTo>
                  <a:lnTo>
                    <a:pt x="689" y="333"/>
                  </a:lnTo>
                  <a:lnTo>
                    <a:pt x="700" y="356"/>
                  </a:lnTo>
                  <a:lnTo>
                    <a:pt x="710" y="380"/>
                  </a:lnTo>
                  <a:lnTo>
                    <a:pt x="720" y="404"/>
                  </a:lnTo>
                  <a:lnTo>
                    <a:pt x="729" y="428"/>
                  </a:lnTo>
                  <a:lnTo>
                    <a:pt x="737" y="453"/>
                  </a:lnTo>
                  <a:lnTo>
                    <a:pt x="744" y="478"/>
                  </a:lnTo>
                  <a:lnTo>
                    <a:pt x="751" y="503"/>
                  </a:lnTo>
                  <a:lnTo>
                    <a:pt x="756" y="530"/>
                  </a:lnTo>
                  <a:lnTo>
                    <a:pt x="759" y="555"/>
                  </a:lnTo>
                  <a:lnTo>
                    <a:pt x="763" y="582"/>
                  </a:lnTo>
                  <a:lnTo>
                    <a:pt x="766" y="609"/>
                  </a:lnTo>
                  <a:lnTo>
                    <a:pt x="767" y="636"/>
                  </a:lnTo>
                  <a:lnTo>
                    <a:pt x="767" y="663"/>
                  </a:lnTo>
                  <a:lnTo>
                    <a:pt x="767" y="701"/>
                  </a:lnTo>
                  <a:lnTo>
                    <a:pt x="763" y="738"/>
                  </a:lnTo>
                  <a:lnTo>
                    <a:pt x="759" y="776"/>
                  </a:lnTo>
                  <a:lnTo>
                    <a:pt x="753" y="811"/>
                  </a:lnTo>
                  <a:lnTo>
                    <a:pt x="744" y="847"/>
                  </a:lnTo>
                  <a:lnTo>
                    <a:pt x="734" y="881"/>
                  </a:lnTo>
                  <a:lnTo>
                    <a:pt x="723" y="915"/>
                  </a:lnTo>
                  <a:lnTo>
                    <a:pt x="709" y="949"/>
                  </a:lnTo>
                  <a:lnTo>
                    <a:pt x="695" y="982"/>
                  </a:lnTo>
                  <a:lnTo>
                    <a:pt x="679" y="1014"/>
                  </a:lnTo>
                  <a:lnTo>
                    <a:pt x="661" y="1044"/>
                  </a:lnTo>
                  <a:lnTo>
                    <a:pt x="642" y="1074"/>
                  </a:lnTo>
                  <a:lnTo>
                    <a:pt x="621" y="1103"/>
                  </a:lnTo>
                  <a:lnTo>
                    <a:pt x="599" y="1131"/>
                  </a:lnTo>
                  <a:lnTo>
                    <a:pt x="576" y="1157"/>
                  </a:lnTo>
                  <a:lnTo>
                    <a:pt x="552" y="1184"/>
                  </a:lnTo>
                  <a:lnTo>
                    <a:pt x="526" y="1208"/>
                  </a:lnTo>
                  <a:lnTo>
                    <a:pt x="500" y="1230"/>
                  </a:lnTo>
                  <a:lnTo>
                    <a:pt x="472" y="1253"/>
                  </a:lnTo>
                  <a:lnTo>
                    <a:pt x="443" y="1273"/>
                  </a:lnTo>
                  <a:lnTo>
                    <a:pt x="413" y="1292"/>
                  </a:lnTo>
                  <a:lnTo>
                    <a:pt x="382" y="1310"/>
                  </a:lnTo>
                  <a:lnTo>
                    <a:pt x="350" y="1326"/>
                  </a:lnTo>
                  <a:lnTo>
                    <a:pt x="317" y="1341"/>
                  </a:lnTo>
                  <a:lnTo>
                    <a:pt x="285" y="1354"/>
                  </a:lnTo>
                  <a:lnTo>
                    <a:pt x="251" y="1366"/>
                  </a:lnTo>
                  <a:lnTo>
                    <a:pt x="215" y="1375"/>
                  </a:lnTo>
                  <a:lnTo>
                    <a:pt x="180" y="1384"/>
                  </a:lnTo>
                  <a:lnTo>
                    <a:pt x="143" y="1390"/>
                  </a:lnTo>
                  <a:lnTo>
                    <a:pt x="107" y="1395"/>
                  </a:lnTo>
                  <a:lnTo>
                    <a:pt x="69" y="1398"/>
                  </a:lnTo>
                  <a:lnTo>
                    <a:pt x="31" y="1399"/>
                  </a:lnTo>
                  <a:lnTo>
                    <a:pt x="0" y="1398"/>
                  </a:lnTo>
                  <a:lnTo>
                    <a:pt x="36" y="1414"/>
                  </a:lnTo>
                  <a:lnTo>
                    <a:pt x="73" y="1429"/>
                  </a:lnTo>
                  <a:lnTo>
                    <a:pt x="112" y="1441"/>
                  </a:lnTo>
                  <a:lnTo>
                    <a:pt x="151" y="1452"/>
                  </a:lnTo>
                  <a:lnTo>
                    <a:pt x="191" y="1460"/>
                  </a:lnTo>
                  <a:lnTo>
                    <a:pt x="233" y="1466"/>
                  </a:lnTo>
                  <a:lnTo>
                    <a:pt x="274" y="1468"/>
                  </a:lnTo>
                  <a:lnTo>
                    <a:pt x="317" y="1470"/>
                  </a:lnTo>
                  <a:lnTo>
                    <a:pt x="355" y="1470"/>
                  </a:lnTo>
                  <a:lnTo>
                    <a:pt x="392" y="1466"/>
                  </a:lnTo>
                  <a:lnTo>
                    <a:pt x="428" y="1462"/>
                  </a:lnTo>
                  <a:lnTo>
                    <a:pt x="465" y="1456"/>
                  </a:lnTo>
                  <a:lnTo>
                    <a:pt x="500" y="1447"/>
                  </a:lnTo>
                  <a:lnTo>
                    <a:pt x="535" y="1437"/>
                  </a:lnTo>
                  <a:lnTo>
                    <a:pt x="569" y="1426"/>
                  </a:lnTo>
                  <a:lnTo>
                    <a:pt x="603" y="1412"/>
                  </a:lnTo>
                  <a:lnTo>
                    <a:pt x="636" y="1398"/>
                  </a:lnTo>
                  <a:lnTo>
                    <a:pt x="667" y="1382"/>
                  </a:lnTo>
                  <a:lnTo>
                    <a:pt x="698" y="1364"/>
                  </a:lnTo>
                  <a:lnTo>
                    <a:pt x="728" y="1345"/>
                  </a:lnTo>
                  <a:lnTo>
                    <a:pt x="757" y="1324"/>
                  </a:lnTo>
                  <a:lnTo>
                    <a:pt x="785" y="1302"/>
                  </a:lnTo>
                  <a:lnTo>
                    <a:pt x="811" y="1280"/>
                  </a:lnTo>
                  <a:lnTo>
                    <a:pt x="836" y="1254"/>
                  </a:lnTo>
                  <a:lnTo>
                    <a:pt x="861" y="1229"/>
                  </a:lnTo>
                  <a:lnTo>
                    <a:pt x="884" y="1203"/>
                  </a:lnTo>
                  <a:lnTo>
                    <a:pt x="906" y="1175"/>
                  </a:lnTo>
                  <a:lnTo>
                    <a:pt x="927" y="1146"/>
                  </a:lnTo>
                  <a:lnTo>
                    <a:pt x="946" y="1116"/>
                  </a:lnTo>
                  <a:lnTo>
                    <a:pt x="964" y="1086"/>
                  </a:lnTo>
                  <a:lnTo>
                    <a:pt x="980" y="1053"/>
                  </a:lnTo>
                  <a:lnTo>
                    <a:pt x="995" y="1020"/>
                  </a:lnTo>
                  <a:lnTo>
                    <a:pt x="1008" y="987"/>
                  </a:lnTo>
                  <a:lnTo>
                    <a:pt x="1019" y="953"/>
                  </a:lnTo>
                  <a:lnTo>
                    <a:pt x="1029" y="918"/>
                  </a:lnTo>
                  <a:lnTo>
                    <a:pt x="1038" y="883"/>
                  </a:lnTo>
                  <a:lnTo>
                    <a:pt x="1044" y="846"/>
                  </a:lnTo>
                  <a:lnTo>
                    <a:pt x="1049" y="810"/>
                  </a:lnTo>
                  <a:lnTo>
                    <a:pt x="1052" y="772"/>
                  </a:lnTo>
                  <a:lnTo>
                    <a:pt x="1053" y="734"/>
                  </a:lnTo>
                  <a:lnTo>
                    <a:pt x="1052" y="697"/>
                  </a:lnTo>
                  <a:lnTo>
                    <a:pt x="1049" y="661"/>
                  </a:lnTo>
                  <a:lnTo>
                    <a:pt x="1044" y="626"/>
                  </a:lnTo>
                  <a:lnTo>
                    <a:pt x="1038" y="590"/>
                  </a:lnTo>
                  <a:lnTo>
                    <a:pt x="1030" y="555"/>
                  </a:lnTo>
                  <a:lnTo>
                    <a:pt x="1021" y="521"/>
                  </a:lnTo>
                  <a:lnTo>
                    <a:pt x="1010" y="488"/>
                  </a:lnTo>
                  <a:lnTo>
                    <a:pt x="998" y="456"/>
                  </a:lnTo>
                  <a:lnTo>
                    <a:pt x="984" y="424"/>
                  </a:lnTo>
                  <a:lnTo>
                    <a:pt x="969" y="393"/>
                  </a:lnTo>
                  <a:lnTo>
                    <a:pt x="951" y="362"/>
                  </a:lnTo>
                  <a:lnTo>
                    <a:pt x="933" y="333"/>
                  </a:lnTo>
                  <a:lnTo>
                    <a:pt x="913" y="304"/>
                  </a:lnTo>
                  <a:lnTo>
                    <a:pt x="893" y="277"/>
                  </a:lnTo>
                  <a:lnTo>
                    <a:pt x="870" y="250"/>
                  </a:lnTo>
                  <a:lnTo>
                    <a:pt x="848" y="225"/>
                  </a:lnTo>
                  <a:lnTo>
                    <a:pt x="822" y="201"/>
                  </a:lnTo>
                  <a:lnTo>
                    <a:pt x="797" y="178"/>
                  </a:lnTo>
                  <a:lnTo>
                    <a:pt x="771" y="156"/>
                  </a:lnTo>
                  <a:lnTo>
                    <a:pt x="743" y="136"/>
                  </a:lnTo>
                  <a:lnTo>
                    <a:pt x="715" y="115"/>
                  </a:lnTo>
                  <a:lnTo>
                    <a:pt x="685" y="98"/>
                  </a:lnTo>
                  <a:lnTo>
                    <a:pt x="655" y="81"/>
                  </a:lnTo>
                  <a:lnTo>
                    <a:pt x="623" y="66"/>
                  </a:lnTo>
                  <a:lnTo>
                    <a:pt x="592" y="52"/>
                  </a:lnTo>
                  <a:lnTo>
                    <a:pt x="559" y="40"/>
                  </a:lnTo>
                  <a:lnTo>
                    <a:pt x="525" y="29"/>
                  </a:lnTo>
                  <a:lnTo>
                    <a:pt x="491" y="20"/>
                  </a:lnTo>
                  <a:lnTo>
                    <a:pt x="457" y="12"/>
                  </a:lnTo>
                  <a:lnTo>
                    <a:pt x="422" y="6"/>
                  </a:lnTo>
                  <a:lnTo>
                    <a:pt x="385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2" name="Freeform 124"/>
            <p:cNvSpPr>
              <a:spLocks/>
            </p:cNvSpPr>
            <p:nvPr/>
          </p:nvSpPr>
          <p:spPr bwMode="auto">
            <a:xfrm>
              <a:off x="2111375" y="5026025"/>
              <a:ext cx="206375" cy="295275"/>
            </a:xfrm>
            <a:custGeom>
              <a:avLst/>
              <a:gdLst>
                <a:gd name="T0" fmla="*/ 200025 w 130"/>
                <a:gd name="T1" fmla="*/ 0 h 186"/>
                <a:gd name="T2" fmla="*/ 176213 w 130"/>
                <a:gd name="T3" fmla="*/ 4763 h 186"/>
                <a:gd name="T4" fmla="*/ 165100 w 130"/>
                <a:gd name="T5" fmla="*/ 12700 h 186"/>
                <a:gd name="T6" fmla="*/ 160338 w 130"/>
                <a:gd name="T7" fmla="*/ 17463 h 186"/>
                <a:gd name="T8" fmla="*/ 136525 w 130"/>
                <a:gd name="T9" fmla="*/ 31750 h 186"/>
                <a:gd name="T10" fmla="*/ 130175 w 130"/>
                <a:gd name="T11" fmla="*/ 34925 h 186"/>
                <a:gd name="T12" fmla="*/ 112713 w 130"/>
                <a:gd name="T13" fmla="*/ 61913 h 186"/>
                <a:gd name="T14" fmla="*/ 111125 w 130"/>
                <a:gd name="T15" fmla="*/ 65088 h 186"/>
                <a:gd name="T16" fmla="*/ 100013 w 130"/>
                <a:gd name="T17" fmla="*/ 66675 h 186"/>
                <a:gd name="T18" fmla="*/ 85725 w 130"/>
                <a:gd name="T19" fmla="*/ 69850 h 186"/>
                <a:gd name="T20" fmla="*/ 73025 w 130"/>
                <a:gd name="T21" fmla="*/ 79375 h 186"/>
                <a:gd name="T22" fmla="*/ 66675 w 130"/>
                <a:gd name="T23" fmla="*/ 88900 h 186"/>
                <a:gd name="T24" fmla="*/ 65088 w 130"/>
                <a:gd name="T25" fmla="*/ 93663 h 186"/>
                <a:gd name="T26" fmla="*/ 60325 w 130"/>
                <a:gd name="T27" fmla="*/ 93663 h 186"/>
                <a:gd name="T28" fmla="*/ 58738 w 130"/>
                <a:gd name="T29" fmla="*/ 88900 h 186"/>
                <a:gd name="T30" fmla="*/ 49213 w 130"/>
                <a:gd name="T31" fmla="*/ 96838 h 186"/>
                <a:gd name="T32" fmla="*/ 38100 w 130"/>
                <a:gd name="T33" fmla="*/ 109538 h 186"/>
                <a:gd name="T34" fmla="*/ 23813 w 130"/>
                <a:gd name="T35" fmla="*/ 134938 h 186"/>
                <a:gd name="T36" fmla="*/ 7938 w 130"/>
                <a:gd name="T37" fmla="*/ 150813 h 186"/>
                <a:gd name="T38" fmla="*/ 6350 w 130"/>
                <a:gd name="T39" fmla="*/ 153988 h 186"/>
                <a:gd name="T40" fmla="*/ 0 w 130"/>
                <a:gd name="T41" fmla="*/ 171450 h 186"/>
                <a:gd name="T42" fmla="*/ 0 w 130"/>
                <a:gd name="T43" fmla="*/ 196850 h 186"/>
                <a:gd name="T44" fmla="*/ 3175 w 130"/>
                <a:gd name="T45" fmla="*/ 217488 h 186"/>
                <a:gd name="T46" fmla="*/ 11113 w 130"/>
                <a:gd name="T47" fmla="*/ 233363 h 186"/>
                <a:gd name="T48" fmla="*/ 12700 w 130"/>
                <a:gd name="T49" fmla="*/ 242888 h 186"/>
                <a:gd name="T50" fmla="*/ 14288 w 130"/>
                <a:gd name="T51" fmla="*/ 263525 h 186"/>
                <a:gd name="T52" fmla="*/ 14288 w 130"/>
                <a:gd name="T53" fmla="*/ 269875 h 186"/>
                <a:gd name="T54" fmla="*/ 19050 w 130"/>
                <a:gd name="T55" fmla="*/ 282575 h 186"/>
                <a:gd name="T56" fmla="*/ 26988 w 130"/>
                <a:gd name="T57" fmla="*/ 295275 h 186"/>
                <a:gd name="T58" fmla="*/ 31750 w 130"/>
                <a:gd name="T59" fmla="*/ 295275 h 186"/>
                <a:gd name="T60" fmla="*/ 69850 w 130"/>
                <a:gd name="T61" fmla="*/ 287338 h 186"/>
                <a:gd name="T62" fmla="*/ 85725 w 130"/>
                <a:gd name="T63" fmla="*/ 280988 h 186"/>
                <a:gd name="T64" fmla="*/ 104775 w 130"/>
                <a:gd name="T65" fmla="*/ 247650 h 186"/>
                <a:gd name="T66" fmla="*/ 139700 w 130"/>
                <a:gd name="T67" fmla="*/ 180975 h 186"/>
                <a:gd name="T68" fmla="*/ 169863 w 130"/>
                <a:gd name="T69" fmla="*/ 109538 h 186"/>
                <a:gd name="T70" fmla="*/ 196850 w 130"/>
                <a:gd name="T71" fmla="*/ 38100 h 186"/>
                <a:gd name="T72" fmla="*/ 206375 w 130"/>
                <a:gd name="T73" fmla="*/ 1588 h 186"/>
                <a:gd name="T74" fmla="*/ 200025 w 130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0" h="186">
                  <a:moveTo>
                    <a:pt x="126" y="0"/>
                  </a:moveTo>
                  <a:lnTo>
                    <a:pt x="126" y="0"/>
                  </a:lnTo>
                  <a:lnTo>
                    <a:pt x="119" y="1"/>
                  </a:lnTo>
                  <a:lnTo>
                    <a:pt x="111" y="3"/>
                  </a:lnTo>
                  <a:lnTo>
                    <a:pt x="106" y="6"/>
                  </a:lnTo>
                  <a:lnTo>
                    <a:pt x="104" y="8"/>
                  </a:lnTo>
                  <a:lnTo>
                    <a:pt x="101" y="11"/>
                  </a:lnTo>
                  <a:lnTo>
                    <a:pt x="96" y="15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77" y="29"/>
                  </a:lnTo>
                  <a:lnTo>
                    <a:pt x="71" y="39"/>
                  </a:lnTo>
                  <a:lnTo>
                    <a:pt x="70" y="41"/>
                  </a:lnTo>
                  <a:lnTo>
                    <a:pt x="68" y="41"/>
                  </a:lnTo>
                  <a:lnTo>
                    <a:pt x="63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46" y="50"/>
                  </a:lnTo>
                  <a:lnTo>
                    <a:pt x="43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8" y="59"/>
                  </a:lnTo>
                  <a:lnTo>
                    <a:pt x="37" y="56"/>
                  </a:lnTo>
                  <a:lnTo>
                    <a:pt x="31" y="61"/>
                  </a:lnTo>
                  <a:lnTo>
                    <a:pt x="24" y="69"/>
                  </a:lnTo>
                  <a:lnTo>
                    <a:pt x="20" y="78"/>
                  </a:lnTo>
                  <a:lnTo>
                    <a:pt x="15" y="85"/>
                  </a:lnTo>
                  <a:lnTo>
                    <a:pt x="9" y="93"/>
                  </a:lnTo>
                  <a:lnTo>
                    <a:pt x="5" y="95"/>
                  </a:lnTo>
                  <a:lnTo>
                    <a:pt x="4" y="97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7" y="147"/>
                  </a:lnTo>
                  <a:lnTo>
                    <a:pt x="8" y="153"/>
                  </a:lnTo>
                  <a:lnTo>
                    <a:pt x="9" y="166"/>
                  </a:lnTo>
                  <a:lnTo>
                    <a:pt x="9" y="170"/>
                  </a:lnTo>
                  <a:lnTo>
                    <a:pt x="9" y="173"/>
                  </a:lnTo>
                  <a:lnTo>
                    <a:pt x="12" y="178"/>
                  </a:lnTo>
                  <a:lnTo>
                    <a:pt x="14" y="184"/>
                  </a:lnTo>
                  <a:lnTo>
                    <a:pt x="17" y="186"/>
                  </a:lnTo>
                  <a:lnTo>
                    <a:pt x="20" y="186"/>
                  </a:lnTo>
                  <a:lnTo>
                    <a:pt x="28" y="185"/>
                  </a:lnTo>
                  <a:lnTo>
                    <a:pt x="44" y="181"/>
                  </a:lnTo>
                  <a:lnTo>
                    <a:pt x="54" y="177"/>
                  </a:lnTo>
                  <a:lnTo>
                    <a:pt x="66" y="156"/>
                  </a:lnTo>
                  <a:lnTo>
                    <a:pt x="77" y="136"/>
                  </a:lnTo>
                  <a:lnTo>
                    <a:pt x="88" y="114"/>
                  </a:lnTo>
                  <a:lnTo>
                    <a:pt x="97" y="92"/>
                  </a:lnTo>
                  <a:lnTo>
                    <a:pt x="107" y="69"/>
                  </a:lnTo>
                  <a:lnTo>
                    <a:pt x="116" y="46"/>
                  </a:lnTo>
                  <a:lnTo>
                    <a:pt x="124" y="24"/>
                  </a:lnTo>
                  <a:lnTo>
                    <a:pt x="130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3" name="Freeform 125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407988 w 475"/>
                <a:gd name="T1" fmla="*/ 1316038 h 1094"/>
                <a:gd name="T2" fmla="*/ 393700 w 475"/>
                <a:gd name="T3" fmla="*/ 1446213 h 1094"/>
                <a:gd name="T4" fmla="*/ 407988 w 475"/>
                <a:gd name="T5" fmla="*/ 1530350 h 1094"/>
                <a:gd name="T6" fmla="*/ 393700 w 475"/>
                <a:gd name="T7" fmla="*/ 1581150 h 1094"/>
                <a:gd name="T8" fmla="*/ 450850 w 475"/>
                <a:gd name="T9" fmla="*/ 1735138 h 1094"/>
                <a:gd name="T10" fmla="*/ 473075 w 475"/>
                <a:gd name="T11" fmla="*/ 1693863 h 1094"/>
                <a:gd name="T12" fmla="*/ 488950 w 475"/>
                <a:gd name="T13" fmla="*/ 1612900 h 1094"/>
                <a:gd name="T14" fmla="*/ 512763 w 475"/>
                <a:gd name="T15" fmla="*/ 1531938 h 1094"/>
                <a:gd name="T16" fmla="*/ 563563 w 475"/>
                <a:gd name="T17" fmla="*/ 1457325 h 1094"/>
                <a:gd name="T18" fmla="*/ 615950 w 475"/>
                <a:gd name="T19" fmla="*/ 1398588 h 1094"/>
                <a:gd name="T20" fmla="*/ 682625 w 475"/>
                <a:gd name="T21" fmla="*/ 1314450 h 1094"/>
                <a:gd name="T22" fmla="*/ 717550 w 475"/>
                <a:gd name="T23" fmla="*/ 1204913 h 1094"/>
                <a:gd name="T24" fmla="*/ 754063 w 475"/>
                <a:gd name="T25" fmla="*/ 1116013 h 1094"/>
                <a:gd name="T26" fmla="*/ 703263 w 475"/>
                <a:gd name="T27" fmla="*/ 1060450 h 1094"/>
                <a:gd name="T28" fmla="*/ 595313 w 475"/>
                <a:gd name="T29" fmla="*/ 1011238 h 1094"/>
                <a:gd name="T30" fmla="*/ 482600 w 475"/>
                <a:gd name="T31" fmla="*/ 911225 h 1094"/>
                <a:gd name="T32" fmla="*/ 412750 w 475"/>
                <a:gd name="T33" fmla="*/ 876300 h 1094"/>
                <a:gd name="T34" fmla="*/ 371475 w 475"/>
                <a:gd name="T35" fmla="*/ 884238 h 1094"/>
                <a:gd name="T36" fmla="*/ 300038 w 475"/>
                <a:gd name="T37" fmla="*/ 912813 h 1094"/>
                <a:gd name="T38" fmla="*/ 261938 w 475"/>
                <a:gd name="T39" fmla="*/ 830263 h 1094"/>
                <a:gd name="T40" fmla="*/ 215900 w 475"/>
                <a:gd name="T41" fmla="*/ 776288 h 1094"/>
                <a:gd name="T42" fmla="*/ 150813 w 475"/>
                <a:gd name="T43" fmla="*/ 754063 h 1094"/>
                <a:gd name="T44" fmla="*/ 239713 w 475"/>
                <a:gd name="T45" fmla="*/ 687388 h 1094"/>
                <a:gd name="T46" fmla="*/ 311150 w 475"/>
                <a:gd name="T47" fmla="*/ 722313 h 1094"/>
                <a:gd name="T48" fmla="*/ 328613 w 475"/>
                <a:gd name="T49" fmla="*/ 650875 h 1094"/>
                <a:gd name="T50" fmla="*/ 387350 w 475"/>
                <a:gd name="T51" fmla="*/ 587375 h 1094"/>
                <a:gd name="T52" fmla="*/ 436563 w 475"/>
                <a:gd name="T53" fmla="*/ 496888 h 1094"/>
                <a:gd name="T54" fmla="*/ 512763 w 475"/>
                <a:gd name="T55" fmla="*/ 465138 h 1094"/>
                <a:gd name="T56" fmla="*/ 517525 w 475"/>
                <a:gd name="T57" fmla="*/ 414338 h 1094"/>
                <a:gd name="T58" fmla="*/ 563563 w 475"/>
                <a:gd name="T59" fmla="*/ 395288 h 1094"/>
                <a:gd name="T60" fmla="*/ 574675 w 475"/>
                <a:gd name="T61" fmla="*/ 450850 h 1094"/>
                <a:gd name="T62" fmla="*/ 601663 w 475"/>
                <a:gd name="T63" fmla="*/ 428625 h 1094"/>
                <a:gd name="T64" fmla="*/ 566738 w 475"/>
                <a:gd name="T65" fmla="*/ 336550 h 1094"/>
                <a:gd name="T66" fmla="*/ 525463 w 475"/>
                <a:gd name="T67" fmla="*/ 265113 h 1094"/>
                <a:gd name="T68" fmla="*/ 482600 w 475"/>
                <a:gd name="T69" fmla="*/ 252413 h 1094"/>
                <a:gd name="T70" fmla="*/ 428625 w 475"/>
                <a:gd name="T71" fmla="*/ 204788 h 1094"/>
                <a:gd name="T72" fmla="*/ 396875 w 475"/>
                <a:gd name="T73" fmla="*/ 282575 h 1094"/>
                <a:gd name="T74" fmla="*/ 373063 w 475"/>
                <a:gd name="T75" fmla="*/ 330200 h 1094"/>
                <a:gd name="T76" fmla="*/ 339725 w 475"/>
                <a:gd name="T77" fmla="*/ 306388 h 1094"/>
                <a:gd name="T78" fmla="*/ 282575 w 475"/>
                <a:gd name="T79" fmla="*/ 280988 h 1094"/>
                <a:gd name="T80" fmla="*/ 307975 w 475"/>
                <a:gd name="T81" fmla="*/ 196850 h 1094"/>
                <a:gd name="T82" fmla="*/ 382588 w 475"/>
                <a:gd name="T83" fmla="*/ 136525 h 1094"/>
                <a:gd name="T84" fmla="*/ 393700 w 475"/>
                <a:gd name="T85" fmla="*/ 76200 h 1094"/>
                <a:gd name="T86" fmla="*/ 461963 w 475"/>
                <a:gd name="T87" fmla="*/ 146050 h 1094"/>
                <a:gd name="T88" fmla="*/ 501650 w 475"/>
                <a:gd name="T89" fmla="*/ 204788 h 1094"/>
                <a:gd name="T90" fmla="*/ 519113 w 475"/>
                <a:gd name="T91" fmla="*/ 152400 h 1094"/>
                <a:gd name="T92" fmla="*/ 561975 w 475"/>
                <a:gd name="T93" fmla="*/ 127000 h 1094"/>
                <a:gd name="T94" fmla="*/ 520700 w 475"/>
                <a:gd name="T95" fmla="*/ 80963 h 1094"/>
                <a:gd name="T96" fmla="*/ 469900 w 475"/>
                <a:gd name="T97" fmla="*/ 26988 h 1094"/>
                <a:gd name="T98" fmla="*/ 400050 w 475"/>
                <a:gd name="T99" fmla="*/ 12700 h 1094"/>
                <a:gd name="T100" fmla="*/ 350838 w 475"/>
                <a:gd name="T101" fmla="*/ 69850 h 1094"/>
                <a:gd name="T102" fmla="*/ 342900 w 475"/>
                <a:gd name="T103" fmla="*/ 100013 h 1094"/>
                <a:gd name="T104" fmla="*/ 285750 w 475"/>
                <a:gd name="T105" fmla="*/ 66675 h 1094"/>
                <a:gd name="T106" fmla="*/ 263525 w 475"/>
                <a:gd name="T107" fmla="*/ 92075 h 1094"/>
                <a:gd name="T108" fmla="*/ 20638 w 475"/>
                <a:gd name="T109" fmla="*/ 581025 h 1094"/>
                <a:gd name="T110" fmla="*/ 39688 w 475"/>
                <a:gd name="T111" fmla="*/ 744538 h 1094"/>
                <a:gd name="T112" fmla="*/ 65088 w 475"/>
                <a:gd name="T113" fmla="*/ 746125 h 1094"/>
                <a:gd name="T114" fmla="*/ 180975 w 475"/>
                <a:gd name="T115" fmla="*/ 854075 h 1094"/>
                <a:gd name="T116" fmla="*/ 254000 w 475"/>
                <a:gd name="T117" fmla="*/ 906463 h 1094"/>
                <a:gd name="T118" fmla="*/ 315913 w 475"/>
                <a:gd name="T119" fmla="*/ 936625 h 1094"/>
                <a:gd name="T120" fmla="*/ 315913 w 475"/>
                <a:gd name="T121" fmla="*/ 1022350 h 1094"/>
                <a:gd name="T122" fmla="*/ 325438 w 475"/>
                <a:gd name="T123" fmla="*/ 1119188 h 1094"/>
                <a:gd name="T124" fmla="*/ 349250 w 475"/>
                <a:gd name="T125" fmla="*/ 1193800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220" y="752"/>
                  </a:move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4" name="Rectangle 126"/>
            <p:cNvSpPr>
              <a:spLocks noChangeArrowheads="1"/>
            </p:cNvSpPr>
            <p:nvPr/>
          </p:nvSpPr>
          <p:spPr bwMode="auto">
            <a:xfrm>
              <a:off x="508000" y="4338638"/>
              <a:ext cx="1588" cy="1588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75" name="Freeform 127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44450 w 152"/>
                <a:gd name="T1" fmla="*/ 161925 h 106"/>
                <a:gd name="T2" fmla="*/ 44450 w 152"/>
                <a:gd name="T3" fmla="*/ 161925 h 106"/>
                <a:gd name="T4" fmla="*/ 68263 w 152"/>
                <a:gd name="T5" fmla="*/ 158750 h 106"/>
                <a:gd name="T6" fmla="*/ 77788 w 152"/>
                <a:gd name="T7" fmla="*/ 153988 h 106"/>
                <a:gd name="T8" fmla="*/ 84138 w 152"/>
                <a:gd name="T9" fmla="*/ 152400 h 106"/>
                <a:gd name="T10" fmla="*/ 84138 w 152"/>
                <a:gd name="T11" fmla="*/ 152400 h 106"/>
                <a:gd name="T12" fmla="*/ 84138 w 152"/>
                <a:gd name="T13" fmla="*/ 144463 h 106"/>
                <a:gd name="T14" fmla="*/ 84138 w 152"/>
                <a:gd name="T15" fmla="*/ 139700 h 106"/>
                <a:gd name="T16" fmla="*/ 82550 w 152"/>
                <a:gd name="T17" fmla="*/ 136525 h 106"/>
                <a:gd name="T18" fmla="*/ 82550 w 152"/>
                <a:gd name="T19" fmla="*/ 136525 h 106"/>
                <a:gd name="T20" fmla="*/ 87313 w 152"/>
                <a:gd name="T21" fmla="*/ 136525 h 106"/>
                <a:gd name="T22" fmla="*/ 87313 w 152"/>
                <a:gd name="T23" fmla="*/ 136525 h 106"/>
                <a:gd name="T24" fmla="*/ 92075 w 152"/>
                <a:gd name="T25" fmla="*/ 133350 h 106"/>
                <a:gd name="T26" fmla="*/ 93663 w 152"/>
                <a:gd name="T27" fmla="*/ 131763 h 106"/>
                <a:gd name="T28" fmla="*/ 98425 w 152"/>
                <a:gd name="T29" fmla="*/ 120650 h 106"/>
                <a:gd name="T30" fmla="*/ 103188 w 152"/>
                <a:gd name="T31" fmla="*/ 107950 h 106"/>
                <a:gd name="T32" fmla="*/ 107950 w 152"/>
                <a:gd name="T33" fmla="*/ 100013 h 106"/>
                <a:gd name="T34" fmla="*/ 107950 w 152"/>
                <a:gd name="T35" fmla="*/ 100013 h 106"/>
                <a:gd name="T36" fmla="*/ 117475 w 152"/>
                <a:gd name="T37" fmla="*/ 93663 h 106"/>
                <a:gd name="T38" fmla="*/ 130175 w 152"/>
                <a:gd name="T39" fmla="*/ 87313 h 106"/>
                <a:gd name="T40" fmla="*/ 153988 w 152"/>
                <a:gd name="T41" fmla="*/ 77788 h 106"/>
                <a:gd name="T42" fmla="*/ 153988 w 152"/>
                <a:gd name="T43" fmla="*/ 77788 h 106"/>
                <a:gd name="T44" fmla="*/ 169863 w 152"/>
                <a:gd name="T45" fmla="*/ 66675 h 106"/>
                <a:gd name="T46" fmla="*/ 177800 w 152"/>
                <a:gd name="T47" fmla="*/ 60325 h 106"/>
                <a:gd name="T48" fmla="*/ 185738 w 152"/>
                <a:gd name="T49" fmla="*/ 55563 h 106"/>
                <a:gd name="T50" fmla="*/ 185738 w 152"/>
                <a:gd name="T51" fmla="*/ 55563 h 106"/>
                <a:gd name="T52" fmla="*/ 190500 w 152"/>
                <a:gd name="T53" fmla="*/ 52388 h 106"/>
                <a:gd name="T54" fmla="*/ 195263 w 152"/>
                <a:gd name="T55" fmla="*/ 46038 h 106"/>
                <a:gd name="T56" fmla="*/ 198438 w 152"/>
                <a:gd name="T57" fmla="*/ 39688 h 106"/>
                <a:gd name="T58" fmla="*/ 200025 w 152"/>
                <a:gd name="T59" fmla="*/ 36513 h 106"/>
                <a:gd name="T60" fmla="*/ 200025 w 152"/>
                <a:gd name="T61" fmla="*/ 36513 h 106"/>
                <a:gd name="T62" fmla="*/ 201613 w 152"/>
                <a:gd name="T63" fmla="*/ 31750 h 106"/>
                <a:gd name="T64" fmla="*/ 211138 w 152"/>
                <a:gd name="T65" fmla="*/ 25400 h 106"/>
                <a:gd name="T66" fmla="*/ 230188 w 152"/>
                <a:gd name="T67" fmla="*/ 14288 h 106"/>
                <a:gd name="T68" fmla="*/ 230188 w 152"/>
                <a:gd name="T69" fmla="*/ 14288 h 106"/>
                <a:gd name="T70" fmla="*/ 236538 w 152"/>
                <a:gd name="T71" fmla="*/ 9525 h 106"/>
                <a:gd name="T72" fmla="*/ 239713 w 152"/>
                <a:gd name="T73" fmla="*/ 6350 h 106"/>
                <a:gd name="T74" fmla="*/ 241300 w 152"/>
                <a:gd name="T75" fmla="*/ 1588 h 106"/>
                <a:gd name="T76" fmla="*/ 239713 w 152"/>
                <a:gd name="T77" fmla="*/ 0 h 106"/>
                <a:gd name="T78" fmla="*/ 239713 w 152"/>
                <a:gd name="T79" fmla="*/ 0 h 106"/>
                <a:gd name="T80" fmla="*/ 207963 w 152"/>
                <a:gd name="T81" fmla="*/ 15875 h 106"/>
                <a:gd name="T82" fmla="*/ 144463 w 152"/>
                <a:gd name="T83" fmla="*/ 52388 h 106"/>
                <a:gd name="T84" fmla="*/ 144463 w 152"/>
                <a:gd name="T85" fmla="*/ 52388 h 106"/>
                <a:gd name="T86" fmla="*/ 106363 w 152"/>
                <a:gd name="T87" fmla="*/ 77788 h 106"/>
                <a:gd name="T88" fmla="*/ 69850 w 152"/>
                <a:gd name="T89" fmla="*/ 106363 h 106"/>
                <a:gd name="T90" fmla="*/ 33338 w 152"/>
                <a:gd name="T91" fmla="*/ 136525 h 106"/>
                <a:gd name="T92" fmla="*/ 0 w 152"/>
                <a:gd name="T93" fmla="*/ 168275 h 106"/>
                <a:gd name="T94" fmla="*/ 0 w 152"/>
                <a:gd name="T95" fmla="*/ 168275 h 106"/>
                <a:gd name="T96" fmla="*/ 44450 w 152"/>
                <a:gd name="T97" fmla="*/ 161925 h 106"/>
                <a:gd name="T98" fmla="*/ 44450 w 152"/>
                <a:gd name="T99" fmla="*/ 161925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28" y="102"/>
                  </a:move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6" name="Freeform 128"/>
            <p:cNvSpPr>
              <a:spLocks/>
            </p:cNvSpPr>
            <p:nvPr/>
          </p:nvSpPr>
          <p:spPr bwMode="auto">
            <a:xfrm>
              <a:off x="876300" y="3790950"/>
              <a:ext cx="1420813" cy="1520825"/>
            </a:xfrm>
            <a:custGeom>
              <a:avLst/>
              <a:gdLst>
                <a:gd name="T0" fmla="*/ 492125 w 895"/>
                <a:gd name="T1" fmla="*/ 1390650 h 958"/>
                <a:gd name="T2" fmla="*/ 558800 w 895"/>
                <a:gd name="T3" fmla="*/ 1136650 h 958"/>
                <a:gd name="T4" fmla="*/ 627063 w 895"/>
                <a:gd name="T5" fmla="*/ 955675 h 958"/>
                <a:gd name="T6" fmla="*/ 546100 w 895"/>
                <a:gd name="T7" fmla="*/ 893763 h 958"/>
                <a:gd name="T8" fmla="*/ 514350 w 895"/>
                <a:gd name="T9" fmla="*/ 812800 h 958"/>
                <a:gd name="T10" fmla="*/ 676275 w 895"/>
                <a:gd name="T11" fmla="*/ 912813 h 958"/>
                <a:gd name="T12" fmla="*/ 717550 w 895"/>
                <a:gd name="T13" fmla="*/ 812800 h 958"/>
                <a:gd name="T14" fmla="*/ 642938 w 895"/>
                <a:gd name="T15" fmla="*/ 754063 h 958"/>
                <a:gd name="T16" fmla="*/ 750888 w 895"/>
                <a:gd name="T17" fmla="*/ 811213 h 958"/>
                <a:gd name="T18" fmla="*/ 825500 w 895"/>
                <a:gd name="T19" fmla="*/ 846138 h 958"/>
                <a:gd name="T20" fmla="*/ 892175 w 895"/>
                <a:gd name="T21" fmla="*/ 977900 h 958"/>
                <a:gd name="T22" fmla="*/ 949325 w 895"/>
                <a:gd name="T23" fmla="*/ 922338 h 958"/>
                <a:gd name="T24" fmla="*/ 1019175 w 895"/>
                <a:gd name="T25" fmla="*/ 847725 h 958"/>
                <a:gd name="T26" fmla="*/ 1073150 w 895"/>
                <a:gd name="T27" fmla="*/ 919163 h 958"/>
                <a:gd name="T28" fmla="*/ 1108075 w 895"/>
                <a:gd name="T29" fmla="*/ 985838 h 958"/>
                <a:gd name="T30" fmla="*/ 1147763 w 895"/>
                <a:gd name="T31" fmla="*/ 1016000 h 958"/>
                <a:gd name="T32" fmla="*/ 1171575 w 895"/>
                <a:gd name="T33" fmla="*/ 990600 h 958"/>
                <a:gd name="T34" fmla="*/ 1220788 w 895"/>
                <a:gd name="T35" fmla="*/ 869950 h 958"/>
                <a:gd name="T36" fmla="*/ 1304925 w 895"/>
                <a:gd name="T37" fmla="*/ 784225 h 958"/>
                <a:gd name="T38" fmla="*/ 1293813 w 895"/>
                <a:gd name="T39" fmla="*/ 654050 h 958"/>
                <a:gd name="T40" fmla="*/ 1346200 w 895"/>
                <a:gd name="T41" fmla="*/ 666750 h 958"/>
                <a:gd name="T42" fmla="*/ 1393825 w 895"/>
                <a:gd name="T43" fmla="*/ 566738 h 958"/>
                <a:gd name="T44" fmla="*/ 1127125 w 895"/>
                <a:gd name="T45" fmla="*/ 74613 h 958"/>
                <a:gd name="T46" fmla="*/ 1042988 w 895"/>
                <a:gd name="T47" fmla="*/ 14288 h 958"/>
                <a:gd name="T48" fmla="*/ 963613 w 895"/>
                <a:gd name="T49" fmla="*/ 28575 h 958"/>
                <a:gd name="T50" fmla="*/ 858838 w 895"/>
                <a:gd name="T51" fmla="*/ 69850 h 958"/>
                <a:gd name="T52" fmla="*/ 819150 w 895"/>
                <a:gd name="T53" fmla="*/ 103188 h 958"/>
                <a:gd name="T54" fmla="*/ 776288 w 895"/>
                <a:gd name="T55" fmla="*/ 103188 h 958"/>
                <a:gd name="T56" fmla="*/ 663575 w 895"/>
                <a:gd name="T57" fmla="*/ 138113 h 958"/>
                <a:gd name="T58" fmla="*/ 563563 w 895"/>
                <a:gd name="T59" fmla="*/ 176213 h 958"/>
                <a:gd name="T60" fmla="*/ 503238 w 895"/>
                <a:gd name="T61" fmla="*/ 173038 h 958"/>
                <a:gd name="T62" fmla="*/ 377825 w 895"/>
                <a:gd name="T63" fmla="*/ 115888 h 958"/>
                <a:gd name="T64" fmla="*/ 254000 w 895"/>
                <a:gd name="T65" fmla="*/ 227013 h 958"/>
                <a:gd name="T66" fmla="*/ 211138 w 895"/>
                <a:gd name="T67" fmla="*/ 323850 h 958"/>
                <a:gd name="T68" fmla="*/ 238125 w 895"/>
                <a:gd name="T69" fmla="*/ 393700 h 958"/>
                <a:gd name="T70" fmla="*/ 173038 w 895"/>
                <a:gd name="T71" fmla="*/ 427038 h 958"/>
                <a:gd name="T72" fmla="*/ 142875 w 895"/>
                <a:gd name="T73" fmla="*/ 323850 h 958"/>
                <a:gd name="T74" fmla="*/ 125413 w 895"/>
                <a:gd name="T75" fmla="*/ 390525 h 958"/>
                <a:gd name="T76" fmla="*/ 103188 w 895"/>
                <a:gd name="T77" fmla="*/ 458788 h 958"/>
                <a:gd name="T78" fmla="*/ 122238 w 895"/>
                <a:gd name="T79" fmla="*/ 485775 h 958"/>
                <a:gd name="T80" fmla="*/ 141288 w 895"/>
                <a:gd name="T81" fmla="*/ 554038 h 958"/>
                <a:gd name="T82" fmla="*/ 76200 w 895"/>
                <a:gd name="T83" fmla="*/ 638175 h 958"/>
                <a:gd name="T84" fmla="*/ 161925 w 895"/>
                <a:gd name="T85" fmla="*/ 619125 h 958"/>
                <a:gd name="T86" fmla="*/ 239713 w 895"/>
                <a:gd name="T87" fmla="*/ 596900 h 958"/>
                <a:gd name="T88" fmla="*/ 280988 w 895"/>
                <a:gd name="T89" fmla="*/ 592138 h 958"/>
                <a:gd name="T90" fmla="*/ 296863 w 895"/>
                <a:gd name="T91" fmla="*/ 644525 h 958"/>
                <a:gd name="T92" fmla="*/ 333375 w 895"/>
                <a:gd name="T93" fmla="*/ 598488 h 958"/>
                <a:gd name="T94" fmla="*/ 355600 w 895"/>
                <a:gd name="T95" fmla="*/ 630238 h 958"/>
                <a:gd name="T96" fmla="*/ 396875 w 895"/>
                <a:gd name="T97" fmla="*/ 673100 h 958"/>
                <a:gd name="T98" fmla="*/ 396875 w 895"/>
                <a:gd name="T99" fmla="*/ 608013 h 958"/>
                <a:gd name="T100" fmla="*/ 473075 w 895"/>
                <a:gd name="T101" fmla="*/ 669925 h 958"/>
                <a:gd name="T102" fmla="*/ 476250 w 895"/>
                <a:gd name="T103" fmla="*/ 708025 h 958"/>
                <a:gd name="T104" fmla="*/ 296863 w 895"/>
                <a:gd name="T105" fmla="*/ 700088 h 958"/>
                <a:gd name="T106" fmla="*/ 222250 w 895"/>
                <a:gd name="T107" fmla="*/ 650875 h 958"/>
                <a:gd name="T108" fmla="*/ 73025 w 895"/>
                <a:gd name="T109" fmla="*/ 700088 h 958"/>
                <a:gd name="T110" fmla="*/ 0 w 895"/>
                <a:gd name="T111" fmla="*/ 923925 h 958"/>
                <a:gd name="T112" fmla="*/ 149225 w 895"/>
                <a:gd name="T113" fmla="*/ 1039813 h 958"/>
                <a:gd name="T114" fmla="*/ 238125 w 895"/>
                <a:gd name="T115" fmla="*/ 1054100 h 958"/>
                <a:gd name="T116" fmla="*/ 271463 w 895"/>
                <a:gd name="T117" fmla="*/ 1273175 h 958"/>
                <a:gd name="T118" fmla="*/ 325438 w 895"/>
                <a:gd name="T119" fmla="*/ 1501775 h 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5" h="958">
                  <a:moveTo>
                    <a:pt x="253" y="955"/>
                  </a:moveTo>
                  <a:lnTo>
                    <a:pt x="253" y="955"/>
                  </a:lnTo>
                  <a:lnTo>
                    <a:pt x="262" y="948"/>
                  </a:lnTo>
                  <a:lnTo>
                    <a:pt x="271" y="938"/>
                  </a:lnTo>
                  <a:lnTo>
                    <a:pt x="284" y="921"/>
                  </a:lnTo>
                  <a:lnTo>
                    <a:pt x="288" y="915"/>
                  </a:lnTo>
                  <a:lnTo>
                    <a:pt x="291" y="907"/>
                  </a:lnTo>
                  <a:lnTo>
                    <a:pt x="295" y="894"/>
                  </a:lnTo>
                  <a:lnTo>
                    <a:pt x="297" y="891"/>
                  </a:lnTo>
                  <a:lnTo>
                    <a:pt x="300" y="887"/>
                  </a:lnTo>
                  <a:lnTo>
                    <a:pt x="307" y="882"/>
                  </a:lnTo>
                  <a:lnTo>
                    <a:pt x="308" y="881"/>
                  </a:lnTo>
                  <a:lnTo>
                    <a:pt x="310" y="876"/>
                  </a:lnTo>
                  <a:lnTo>
                    <a:pt x="315" y="861"/>
                  </a:lnTo>
                  <a:lnTo>
                    <a:pt x="321" y="844"/>
                  </a:lnTo>
                  <a:lnTo>
                    <a:pt x="325" y="838"/>
                  </a:lnTo>
                  <a:lnTo>
                    <a:pt x="327" y="833"/>
                  </a:lnTo>
                  <a:lnTo>
                    <a:pt x="331" y="828"/>
                  </a:lnTo>
                  <a:lnTo>
                    <a:pt x="335" y="822"/>
                  </a:lnTo>
                  <a:lnTo>
                    <a:pt x="340" y="803"/>
                  </a:lnTo>
                  <a:lnTo>
                    <a:pt x="344" y="783"/>
                  </a:lnTo>
                  <a:lnTo>
                    <a:pt x="345" y="774"/>
                  </a:lnTo>
                  <a:lnTo>
                    <a:pt x="345" y="768"/>
                  </a:lnTo>
                  <a:lnTo>
                    <a:pt x="346" y="754"/>
                  </a:lnTo>
                  <a:lnTo>
                    <a:pt x="347" y="739"/>
                  </a:lnTo>
                  <a:lnTo>
                    <a:pt x="352" y="716"/>
                  </a:lnTo>
                  <a:lnTo>
                    <a:pt x="355" y="710"/>
                  </a:lnTo>
                  <a:lnTo>
                    <a:pt x="360" y="703"/>
                  </a:lnTo>
                  <a:lnTo>
                    <a:pt x="369" y="694"/>
                  </a:lnTo>
                  <a:lnTo>
                    <a:pt x="383" y="676"/>
                  </a:lnTo>
                  <a:lnTo>
                    <a:pt x="399" y="650"/>
                  </a:lnTo>
                  <a:lnTo>
                    <a:pt x="403" y="640"/>
                  </a:lnTo>
                  <a:lnTo>
                    <a:pt x="408" y="629"/>
                  </a:lnTo>
                  <a:lnTo>
                    <a:pt x="409" y="618"/>
                  </a:lnTo>
                  <a:lnTo>
                    <a:pt x="410" y="610"/>
                  </a:lnTo>
                  <a:lnTo>
                    <a:pt x="409" y="609"/>
                  </a:lnTo>
                  <a:lnTo>
                    <a:pt x="407" y="606"/>
                  </a:lnTo>
                  <a:lnTo>
                    <a:pt x="402" y="604"/>
                  </a:lnTo>
                  <a:lnTo>
                    <a:pt x="395" y="602"/>
                  </a:lnTo>
                  <a:lnTo>
                    <a:pt x="394" y="602"/>
                  </a:lnTo>
                  <a:lnTo>
                    <a:pt x="392" y="604"/>
                  </a:lnTo>
                  <a:lnTo>
                    <a:pt x="389" y="605"/>
                  </a:lnTo>
                  <a:lnTo>
                    <a:pt x="383" y="608"/>
                  </a:lnTo>
                  <a:lnTo>
                    <a:pt x="371" y="609"/>
                  </a:lnTo>
                  <a:lnTo>
                    <a:pt x="370" y="608"/>
                  </a:lnTo>
                  <a:lnTo>
                    <a:pt x="368" y="605"/>
                  </a:lnTo>
                  <a:lnTo>
                    <a:pt x="363" y="596"/>
                  </a:lnTo>
                  <a:lnTo>
                    <a:pt x="356" y="587"/>
                  </a:lnTo>
                  <a:lnTo>
                    <a:pt x="351" y="581"/>
                  </a:lnTo>
                  <a:lnTo>
                    <a:pt x="350" y="579"/>
                  </a:lnTo>
                  <a:lnTo>
                    <a:pt x="347" y="575"/>
                  </a:lnTo>
                  <a:lnTo>
                    <a:pt x="344" y="563"/>
                  </a:lnTo>
                  <a:lnTo>
                    <a:pt x="340" y="552"/>
                  </a:lnTo>
                  <a:lnTo>
                    <a:pt x="336" y="546"/>
                  </a:lnTo>
                  <a:lnTo>
                    <a:pt x="329" y="534"/>
                  </a:lnTo>
                  <a:lnTo>
                    <a:pt x="321" y="524"/>
                  </a:lnTo>
                  <a:lnTo>
                    <a:pt x="318" y="521"/>
                  </a:lnTo>
                  <a:lnTo>
                    <a:pt x="317" y="516"/>
                  </a:lnTo>
                  <a:lnTo>
                    <a:pt x="316" y="504"/>
                  </a:lnTo>
                  <a:lnTo>
                    <a:pt x="316" y="503"/>
                  </a:lnTo>
                  <a:lnTo>
                    <a:pt x="317" y="503"/>
                  </a:lnTo>
                  <a:lnTo>
                    <a:pt x="318" y="505"/>
                  </a:lnTo>
                  <a:lnTo>
                    <a:pt x="321" y="508"/>
                  </a:lnTo>
                  <a:lnTo>
                    <a:pt x="324" y="512"/>
                  </a:lnTo>
                  <a:lnTo>
                    <a:pt x="326" y="519"/>
                  </a:lnTo>
                  <a:lnTo>
                    <a:pt x="332" y="529"/>
                  </a:lnTo>
                  <a:lnTo>
                    <a:pt x="345" y="547"/>
                  </a:lnTo>
                  <a:lnTo>
                    <a:pt x="356" y="567"/>
                  </a:lnTo>
                  <a:lnTo>
                    <a:pt x="365" y="586"/>
                  </a:lnTo>
                  <a:lnTo>
                    <a:pt x="368" y="589"/>
                  </a:lnTo>
                  <a:lnTo>
                    <a:pt x="373" y="590"/>
                  </a:lnTo>
                  <a:lnTo>
                    <a:pt x="378" y="591"/>
                  </a:lnTo>
                  <a:lnTo>
                    <a:pt x="384" y="591"/>
                  </a:lnTo>
                  <a:lnTo>
                    <a:pt x="397" y="589"/>
                  </a:lnTo>
                  <a:lnTo>
                    <a:pt x="407" y="586"/>
                  </a:lnTo>
                  <a:lnTo>
                    <a:pt x="421" y="579"/>
                  </a:lnTo>
                  <a:lnTo>
                    <a:pt x="426" y="575"/>
                  </a:lnTo>
                  <a:lnTo>
                    <a:pt x="428" y="572"/>
                  </a:lnTo>
                  <a:lnTo>
                    <a:pt x="431" y="568"/>
                  </a:lnTo>
                  <a:lnTo>
                    <a:pt x="436" y="566"/>
                  </a:lnTo>
                  <a:lnTo>
                    <a:pt x="447" y="560"/>
                  </a:lnTo>
                  <a:lnTo>
                    <a:pt x="451" y="555"/>
                  </a:lnTo>
                  <a:lnTo>
                    <a:pt x="453" y="547"/>
                  </a:lnTo>
                  <a:lnTo>
                    <a:pt x="456" y="541"/>
                  </a:lnTo>
                  <a:lnTo>
                    <a:pt x="457" y="536"/>
                  </a:lnTo>
                  <a:lnTo>
                    <a:pt x="458" y="534"/>
                  </a:lnTo>
                  <a:lnTo>
                    <a:pt x="458" y="532"/>
                  </a:lnTo>
                  <a:lnTo>
                    <a:pt x="457" y="524"/>
                  </a:lnTo>
                  <a:lnTo>
                    <a:pt x="455" y="517"/>
                  </a:lnTo>
                  <a:lnTo>
                    <a:pt x="452" y="512"/>
                  </a:lnTo>
                  <a:lnTo>
                    <a:pt x="448" y="508"/>
                  </a:lnTo>
                  <a:lnTo>
                    <a:pt x="442" y="505"/>
                  </a:lnTo>
                  <a:lnTo>
                    <a:pt x="436" y="504"/>
                  </a:lnTo>
                  <a:lnTo>
                    <a:pt x="432" y="505"/>
                  </a:lnTo>
                  <a:lnTo>
                    <a:pt x="431" y="505"/>
                  </a:lnTo>
                  <a:lnTo>
                    <a:pt x="429" y="504"/>
                  </a:lnTo>
                  <a:lnTo>
                    <a:pt x="426" y="499"/>
                  </a:lnTo>
                  <a:lnTo>
                    <a:pt x="419" y="489"/>
                  </a:lnTo>
                  <a:lnTo>
                    <a:pt x="417" y="485"/>
                  </a:lnTo>
                  <a:lnTo>
                    <a:pt x="412" y="482"/>
                  </a:lnTo>
                  <a:lnTo>
                    <a:pt x="408" y="479"/>
                  </a:lnTo>
                  <a:lnTo>
                    <a:pt x="405" y="475"/>
                  </a:lnTo>
                  <a:lnTo>
                    <a:pt x="405" y="473"/>
                  </a:lnTo>
                  <a:lnTo>
                    <a:pt x="407" y="470"/>
                  </a:lnTo>
                  <a:lnTo>
                    <a:pt x="410" y="466"/>
                  </a:lnTo>
                  <a:lnTo>
                    <a:pt x="414" y="468"/>
                  </a:lnTo>
                  <a:lnTo>
                    <a:pt x="423" y="474"/>
                  </a:lnTo>
                  <a:lnTo>
                    <a:pt x="432" y="480"/>
                  </a:lnTo>
                  <a:lnTo>
                    <a:pt x="438" y="487"/>
                  </a:lnTo>
                  <a:lnTo>
                    <a:pt x="447" y="500"/>
                  </a:lnTo>
                  <a:lnTo>
                    <a:pt x="452" y="511"/>
                  </a:lnTo>
                  <a:lnTo>
                    <a:pt x="456" y="512"/>
                  </a:lnTo>
                  <a:lnTo>
                    <a:pt x="462" y="512"/>
                  </a:lnTo>
                  <a:lnTo>
                    <a:pt x="468" y="512"/>
                  </a:lnTo>
                  <a:lnTo>
                    <a:pt x="473" y="511"/>
                  </a:lnTo>
                  <a:lnTo>
                    <a:pt x="476" y="509"/>
                  </a:lnTo>
                  <a:lnTo>
                    <a:pt x="480" y="509"/>
                  </a:lnTo>
                  <a:lnTo>
                    <a:pt x="481" y="511"/>
                  </a:lnTo>
                  <a:lnTo>
                    <a:pt x="484" y="512"/>
                  </a:lnTo>
                  <a:lnTo>
                    <a:pt x="489" y="512"/>
                  </a:lnTo>
                  <a:lnTo>
                    <a:pt x="506" y="508"/>
                  </a:lnTo>
                  <a:lnTo>
                    <a:pt x="511" y="516"/>
                  </a:lnTo>
                  <a:lnTo>
                    <a:pt x="515" y="521"/>
                  </a:lnTo>
                  <a:lnTo>
                    <a:pt x="516" y="526"/>
                  </a:lnTo>
                  <a:lnTo>
                    <a:pt x="518" y="528"/>
                  </a:lnTo>
                  <a:lnTo>
                    <a:pt x="520" y="533"/>
                  </a:lnTo>
                  <a:lnTo>
                    <a:pt x="523" y="536"/>
                  </a:lnTo>
                  <a:lnTo>
                    <a:pt x="526" y="538"/>
                  </a:lnTo>
                  <a:lnTo>
                    <a:pt x="529" y="539"/>
                  </a:lnTo>
                  <a:lnTo>
                    <a:pt x="530" y="545"/>
                  </a:lnTo>
                  <a:lnTo>
                    <a:pt x="533" y="553"/>
                  </a:lnTo>
                  <a:lnTo>
                    <a:pt x="539" y="566"/>
                  </a:lnTo>
                  <a:lnTo>
                    <a:pt x="544" y="575"/>
                  </a:lnTo>
                  <a:lnTo>
                    <a:pt x="546" y="581"/>
                  </a:lnTo>
                  <a:lnTo>
                    <a:pt x="549" y="587"/>
                  </a:lnTo>
                  <a:lnTo>
                    <a:pt x="553" y="596"/>
                  </a:lnTo>
                  <a:lnTo>
                    <a:pt x="559" y="608"/>
                  </a:lnTo>
                  <a:lnTo>
                    <a:pt x="562" y="616"/>
                  </a:lnTo>
                  <a:lnTo>
                    <a:pt x="563" y="625"/>
                  </a:lnTo>
                  <a:lnTo>
                    <a:pt x="564" y="628"/>
                  </a:lnTo>
                  <a:lnTo>
                    <a:pt x="567" y="631"/>
                  </a:lnTo>
                  <a:lnTo>
                    <a:pt x="570" y="634"/>
                  </a:lnTo>
                  <a:lnTo>
                    <a:pt x="574" y="634"/>
                  </a:lnTo>
                  <a:lnTo>
                    <a:pt x="575" y="633"/>
                  </a:lnTo>
                  <a:lnTo>
                    <a:pt x="578" y="630"/>
                  </a:lnTo>
                  <a:lnTo>
                    <a:pt x="582" y="620"/>
                  </a:lnTo>
                  <a:lnTo>
                    <a:pt x="588" y="599"/>
                  </a:lnTo>
                  <a:lnTo>
                    <a:pt x="591" y="591"/>
                  </a:lnTo>
                  <a:lnTo>
                    <a:pt x="593" y="586"/>
                  </a:lnTo>
                  <a:lnTo>
                    <a:pt x="597" y="582"/>
                  </a:lnTo>
                  <a:lnTo>
                    <a:pt x="598" y="581"/>
                  </a:lnTo>
                  <a:lnTo>
                    <a:pt x="599" y="580"/>
                  </a:lnTo>
                  <a:lnTo>
                    <a:pt x="601" y="579"/>
                  </a:lnTo>
                  <a:lnTo>
                    <a:pt x="602" y="574"/>
                  </a:lnTo>
                  <a:lnTo>
                    <a:pt x="603" y="572"/>
                  </a:lnTo>
                  <a:lnTo>
                    <a:pt x="607" y="571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6" y="558"/>
                  </a:lnTo>
                  <a:lnTo>
                    <a:pt x="618" y="551"/>
                  </a:lnTo>
                  <a:lnTo>
                    <a:pt x="621" y="547"/>
                  </a:lnTo>
                  <a:lnTo>
                    <a:pt x="632" y="539"/>
                  </a:lnTo>
                  <a:lnTo>
                    <a:pt x="642" y="534"/>
                  </a:lnTo>
                  <a:lnTo>
                    <a:pt x="645" y="533"/>
                  </a:lnTo>
                  <a:lnTo>
                    <a:pt x="647" y="534"/>
                  </a:lnTo>
                  <a:lnTo>
                    <a:pt x="654" y="538"/>
                  </a:lnTo>
                  <a:lnTo>
                    <a:pt x="659" y="543"/>
                  </a:lnTo>
                  <a:lnTo>
                    <a:pt x="662" y="547"/>
                  </a:lnTo>
                  <a:lnTo>
                    <a:pt x="664" y="552"/>
                  </a:lnTo>
                  <a:lnTo>
                    <a:pt x="665" y="557"/>
                  </a:lnTo>
                  <a:lnTo>
                    <a:pt x="666" y="563"/>
                  </a:lnTo>
                  <a:lnTo>
                    <a:pt x="666" y="566"/>
                  </a:lnTo>
                  <a:lnTo>
                    <a:pt x="666" y="568"/>
                  </a:lnTo>
                  <a:lnTo>
                    <a:pt x="670" y="574"/>
                  </a:lnTo>
                  <a:lnTo>
                    <a:pt x="674" y="577"/>
                  </a:lnTo>
                  <a:lnTo>
                    <a:pt x="676" y="579"/>
                  </a:lnTo>
                  <a:lnTo>
                    <a:pt x="679" y="579"/>
                  </a:lnTo>
                  <a:lnTo>
                    <a:pt x="681" y="579"/>
                  </a:lnTo>
                  <a:lnTo>
                    <a:pt x="683" y="580"/>
                  </a:lnTo>
                  <a:lnTo>
                    <a:pt x="685" y="582"/>
                  </a:lnTo>
                  <a:lnTo>
                    <a:pt x="686" y="586"/>
                  </a:lnTo>
                  <a:lnTo>
                    <a:pt x="688" y="590"/>
                  </a:lnTo>
                  <a:lnTo>
                    <a:pt x="689" y="592"/>
                  </a:lnTo>
                  <a:lnTo>
                    <a:pt x="691" y="596"/>
                  </a:lnTo>
                  <a:lnTo>
                    <a:pt x="698" y="605"/>
                  </a:lnTo>
                  <a:lnTo>
                    <a:pt x="698" y="609"/>
                  </a:lnTo>
                  <a:lnTo>
                    <a:pt x="699" y="614"/>
                  </a:lnTo>
                  <a:lnTo>
                    <a:pt x="698" y="621"/>
                  </a:lnTo>
                  <a:lnTo>
                    <a:pt x="696" y="630"/>
                  </a:lnTo>
                  <a:lnTo>
                    <a:pt x="698" y="640"/>
                  </a:lnTo>
                  <a:lnTo>
                    <a:pt x="701" y="647"/>
                  </a:lnTo>
                  <a:lnTo>
                    <a:pt x="710" y="654"/>
                  </a:lnTo>
                  <a:lnTo>
                    <a:pt x="727" y="671"/>
                  </a:lnTo>
                  <a:lnTo>
                    <a:pt x="729" y="672"/>
                  </a:lnTo>
                  <a:lnTo>
                    <a:pt x="730" y="671"/>
                  </a:lnTo>
                  <a:lnTo>
                    <a:pt x="733" y="669"/>
                  </a:lnTo>
                  <a:lnTo>
                    <a:pt x="734" y="665"/>
                  </a:lnTo>
                  <a:lnTo>
                    <a:pt x="734" y="658"/>
                  </a:lnTo>
                  <a:lnTo>
                    <a:pt x="734" y="655"/>
                  </a:lnTo>
                  <a:lnTo>
                    <a:pt x="733" y="653"/>
                  </a:lnTo>
                  <a:lnTo>
                    <a:pt x="723" y="640"/>
                  </a:lnTo>
                  <a:lnTo>
                    <a:pt x="714" y="630"/>
                  </a:lnTo>
                  <a:lnTo>
                    <a:pt x="712" y="625"/>
                  </a:lnTo>
                  <a:lnTo>
                    <a:pt x="712" y="618"/>
                  </a:lnTo>
                  <a:lnTo>
                    <a:pt x="710" y="610"/>
                  </a:lnTo>
                  <a:lnTo>
                    <a:pt x="712" y="605"/>
                  </a:lnTo>
                  <a:lnTo>
                    <a:pt x="714" y="604"/>
                  </a:lnTo>
                  <a:lnTo>
                    <a:pt x="718" y="605"/>
                  </a:lnTo>
                  <a:lnTo>
                    <a:pt x="727" y="611"/>
                  </a:lnTo>
                  <a:lnTo>
                    <a:pt x="733" y="618"/>
                  </a:lnTo>
                  <a:lnTo>
                    <a:pt x="737" y="624"/>
                  </a:lnTo>
                  <a:lnTo>
                    <a:pt x="738" y="624"/>
                  </a:lnTo>
                  <a:lnTo>
                    <a:pt x="740" y="623"/>
                  </a:lnTo>
                  <a:lnTo>
                    <a:pt x="749" y="616"/>
                  </a:lnTo>
                  <a:lnTo>
                    <a:pt x="754" y="613"/>
                  </a:lnTo>
                  <a:lnTo>
                    <a:pt x="758" y="608"/>
                  </a:lnTo>
                  <a:lnTo>
                    <a:pt x="762" y="601"/>
                  </a:lnTo>
                  <a:lnTo>
                    <a:pt x="763" y="596"/>
                  </a:lnTo>
                  <a:lnTo>
                    <a:pt x="766" y="584"/>
                  </a:lnTo>
                  <a:lnTo>
                    <a:pt x="768" y="572"/>
                  </a:lnTo>
                  <a:lnTo>
                    <a:pt x="773" y="558"/>
                  </a:lnTo>
                  <a:lnTo>
                    <a:pt x="773" y="555"/>
                  </a:lnTo>
                  <a:lnTo>
                    <a:pt x="772" y="551"/>
                  </a:lnTo>
                  <a:lnTo>
                    <a:pt x="771" y="548"/>
                  </a:lnTo>
                  <a:lnTo>
                    <a:pt x="769" y="548"/>
                  </a:lnTo>
                  <a:lnTo>
                    <a:pt x="768" y="547"/>
                  </a:lnTo>
                  <a:lnTo>
                    <a:pt x="768" y="546"/>
                  </a:lnTo>
                  <a:lnTo>
                    <a:pt x="771" y="542"/>
                  </a:lnTo>
                  <a:lnTo>
                    <a:pt x="775" y="538"/>
                  </a:lnTo>
                  <a:lnTo>
                    <a:pt x="777" y="537"/>
                  </a:lnTo>
                  <a:lnTo>
                    <a:pt x="781" y="536"/>
                  </a:lnTo>
                  <a:lnTo>
                    <a:pt x="783" y="536"/>
                  </a:lnTo>
                  <a:lnTo>
                    <a:pt x="787" y="533"/>
                  </a:lnTo>
                  <a:lnTo>
                    <a:pt x="796" y="526"/>
                  </a:lnTo>
                  <a:lnTo>
                    <a:pt x="803" y="517"/>
                  </a:lnTo>
                  <a:lnTo>
                    <a:pt x="810" y="509"/>
                  </a:lnTo>
                  <a:lnTo>
                    <a:pt x="814" y="503"/>
                  </a:lnTo>
                  <a:lnTo>
                    <a:pt x="817" y="499"/>
                  </a:lnTo>
                  <a:lnTo>
                    <a:pt x="822" y="494"/>
                  </a:lnTo>
                  <a:lnTo>
                    <a:pt x="826" y="483"/>
                  </a:lnTo>
                  <a:lnTo>
                    <a:pt x="831" y="466"/>
                  </a:lnTo>
                  <a:lnTo>
                    <a:pt x="830" y="460"/>
                  </a:lnTo>
                  <a:lnTo>
                    <a:pt x="829" y="454"/>
                  </a:lnTo>
                  <a:lnTo>
                    <a:pt x="826" y="444"/>
                  </a:lnTo>
                  <a:lnTo>
                    <a:pt x="825" y="440"/>
                  </a:lnTo>
                  <a:lnTo>
                    <a:pt x="822" y="435"/>
                  </a:lnTo>
                  <a:lnTo>
                    <a:pt x="817" y="427"/>
                  </a:lnTo>
                  <a:lnTo>
                    <a:pt x="815" y="420"/>
                  </a:lnTo>
                  <a:lnTo>
                    <a:pt x="815" y="415"/>
                  </a:lnTo>
                  <a:lnTo>
                    <a:pt x="815" y="412"/>
                  </a:lnTo>
                  <a:lnTo>
                    <a:pt x="816" y="411"/>
                  </a:lnTo>
                  <a:lnTo>
                    <a:pt x="819" y="408"/>
                  </a:lnTo>
                  <a:lnTo>
                    <a:pt x="824" y="406"/>
                  </a:lnTo>
                  <a:lnTo>
                    <a:pt x="827" y="400"/>
                  </a:lnTo>
                  <a:lnTo>
                    <a:pt x="830" y="396"/>
                  </a:lnTo>
                  <a:lnTo>
                    <a:pt x="831" y="393"/>
                  </a:lnTo>
                  <a:lnTo>
                    <a:pt x="831" y="392"/>
                  </a:lnTo>
                  <a:lnTo>
                    <a:pt x="834" y="395"/>
                  </a:lnTo>
                  <a:lnTo>
                    <a:pt x="839" y="401"/>
                  </a:lnTo>
                  <a:lnTo>
                    <a:pt x="841" y="405"/>
                  </a:lnTo>
                  <a:lnTo>
                    <a:pt x="845" y="412"/>
                  </a:lnTo>
                  <a:lnTo>
                    <a:pt x="848" y="420"/>
                  </a:lnTo>
                  <a:lnTo>
                    <a:pt x="849" y="422"/>
                  </a:lnTo>
                  <a:lnTo>
                    <a:pt x="850" y="425"/>
                  </a:lnTo>
                  <a:lnTo>
                    <a:pt x="853" y="424"/>
                  </a:lnTo>
                  <a:lnTo>
                    <a:pt x="855" y="422"/>
                  </a:lnTo>
                  <a:lnTo>
                    <a:pt x="863" y="414"/>
                  </a:lnTo>
                  <a:lnTo>
                    <a:pt x="865" y="407"/>
                  </a:lnTo>
                  <a:lnTo>
                    <a:pt x="869" y="402"/>
                  </a:lnTo>
                  <a:lnTo>
                    <a:pt x="870" y="396"/>
                  </a:lnTo>
                  <a:lnTo>
                    <a:pt x="870" y="390"/>
                  </a:lnTo>
                  <a:lnTo>
                    <a:pt x="869" y="385"/>
                  </a:lnTo>
                  <a:lnTo>
                    <a:pt x="870" y="378"/>
                  </a:lnTo>
                  <a:lnTo>
                    <a:pt x="873" y="368"/>
                  </a:lnTo>
                  <a:lnTo>
                    <a:pt x="875" y="359"/>
                  </a:lnTo>
                  <a:lnTo>
                    <a:pt x="878" y="357"/>
                  </a:lnTo>
                  <a:lnTo>
                    <a:pt x="879" y="356"/>
                  </a:lnTo>
                  <a:lnTo>
                    <a:pt x="883" y="353"/>
                  </a:lnTo>
                  <a:lnTo>
                    <a:pt x="887" y="348"/>
                  </a:lnTo>
                  <a:lnTo>
                    <a:pt x="895" y="335"/>
                  </a:lnTo>
                  <a:lnTo>
                    <a:pt x="880" y="294"/>
                  </a:lnTo>
                  <a:lnTo>
                    <a:pt x="863" y="255"/>
                  </a:lnTo>
                  <a:lnTo>
                    <a:pt x="843" y="217"/>
                  </a:lnTo>
                  <a:lnTo>
                    <a:pt x="821" y="179"/>
                  </a:lnTo>
                  <a:lnTo>
                    <a:pt x="797" y="144"/>
                  </a:lnTo>
                  <a:lnTo>
                    <a:pt x="771" y="110"/>
                  </a:lnTo>
                  <a:lnTo>
                    <a:pt x="743" y="78"/>
                  </a:lnTo>
                  <a:lnTo>
                    <a:pt x="714" y="47"/>
                  </a:lnTo>
                  <a:lnTo>
                    <a:pt x="710" y="47"/>
                  </a:lnTo>
                  <a:lnTo>
                    <a:pt x="704" y="46"/>
                  </a:lnTo>
                  <a:lnTo>
                    <a:pt x="700" y="44"/>
                  </a:lnTo>
                  <a:lnTo>
                    <a:pt x="698" y="43"/>
                  </a:lnTo>
                  <a:lnTo>
                    <a:pt x="693" y="38"/>
                  </a:lnTo>
                  <a:lnTo>
                    <a:pt x="689" y="33"/>
                  </a:lnTo>
                  <a:lnTo>
                    <a:pt x="689" y="29"/>
                  </a:lnTo>
                  <a:lnTo>
                    <a:pt x="690" y="28"/>
                  </a:lnTo>
                  <a:lnTo>
                    <a:pt x="689" y="24"/>
                  </a:lnTo>
                  <a:lnTo>
                    <a:pt x="671" y="9"/>
                  </a:lnTo>
                  <a:lnTo>
                    <a:pt x="657" y="9"/>
                  </a:lnTo>
                  <a:lnTo>
                    <a:pt x="652" y="8"/>
                  </a:lnTo>
                  <a:lnTo>
                    <a:pt x="645" y="5"/>
                  </a:lnTo>
                  <a:lnTo>
                    <a:pt x="638" y="4"/>
                  </a:lnTo>
                  <a:lnTo>
                    <a:pt x="635" y="2"/>
                  </a:lnTo>
                  <a:lnTo>
                    <a:pt x="632" y="0"/>
                  </a:lnTo>
                  <a:lnTo>
                    <a:pt x="628" y="2"/>
                  </a:lnTo>
                  <a:lnTo>
                    <a:pt x="626" y="5"/>
                  </a:lnTo>
                  <a:lnTo>
                    <a:pt x="623" y="8"/>
                  </a:lnTo>
                  <a:lnTo>
                    <a:pt x="623" y="10"/>
                  </a:lnTo>
                  <a:lnTo>
                    <a:pt x="621" y="12"/>
                  </a:lnTo>
                  <a:lnTo>
                    <a:pt x="616" y="14"/>
                  </a:lnTo>
                  <a:lnTo>
                    <a:pt x="611" y="15"/>
                  </a:lnTo>
                  <a:lnTo>
                    <a:pt x="607" y="18"/>
                  </a:lnTo>
                  <a:lnTo>
                    <a:pt x="606" y="20"/>
                  </a:lnTo>
                  <a:lnTo>
                    <a:pt x="602" y="22"/>
                  </a:lnTo>
                  <a:lnTo>
                    <a:pt x="599" y="22"/>
                  </a:lnTo>
                  <a:lnTo>
                    <a:pt x="597" y="20"/>
                  </a:lnTo>
                  <a:lnTo>
                    <a:pt x="594" y="20"/>
                  </a:lnTo>
                  <a:lnTo>
                    <a:pt x="588" y="22"/>
                  </a:lnTo>
                  <a:lnTo>
                    <a:pt x="582" y="24"/>
                  </a:lnTo>
                  <a:lnTo>
                    <a:pt x="575" y="25"/>
                  </a:lnTo>
                  <a:lnTo>
                    <a:pt x="569" y="27"/>
                  </a:lnTo>
                  <a:lnTo>
                    <a:pt x="563" y="29"/>
                  </a:lnTo>
                  <a:lnTo>
                    <a:pt x="553" y="33"/>
                  </a:lnTo>
                  <a:lnTo>
                    <a:pt x="546" y="38"/>
                  </a:lnTo>
                  <a:lnTo>
                    <a:pt x="541" y="44"/>
                  </a:lnTo>
                  <a:lnTo>
                    <a:pt x="540" y="47"/>
                  </a:lnTo>
                  <a:lnTo>
                    <a:pt x="536" y="49"/>
                  </a:lnTo>
                  <a:lnTo>
                    <a:pt x="530" y="53"/>
                  </a:lnTo>
                  <a:lnTo>
                    <a:pt x="528" y="56"/>
                  </a:lnTo>
                  <a:lnTo>
                    <a:pt x="528" y="61"/>
                  </a:lnTo>
                  <a:lnTo>
                    <a:pt x="529" y="66"/>
                  </a:lnTo>
                  <a:lnTo>
                    <a:pt x="531" y="68"/>
                  </a:lnTo>
                  <a:lnTo>
                    <a:pt x="531" y="70"/>
                  </a:lnTo>
                  <a:lnTo>
                    <a:pt x="529" y="68"/>
                  </a:lnTo>
                  <a:lnTo>
                    <a:pt x="520" y="65"/>
                  </a:lnTo>
                  <a:lnTo>
                    <a:pt x="518" y="65"/>
                  </a:lnTo>
                  <a:lnTo>
                    <a:pt x="516" y="65"/>
                  </a:lnTo>
                  <a:lnTo>
                    <a:pt x="514" y="67"/>
                  </a:lnTo>
                  <a:lnTo>
                    <a:pt x="509" y="73"/>
                  </a:lnTo>
                  <a:lnTo>
                    <a:pt x="507" y="73"/>
                  </a:lnTo>
                  <a:lnTo>
                    <a:pt x="506" y="72"/>
                  </a:lnTo>
                  <a:lnTo>
                    <a:pt x="504" y="71"/>
                  </a:lnTo>
                  <a:lnTo>
                    <a:pt x="504" y="67"/>
                  </a:lnTo>
                  <a:lnTo>
                    <a:pt x="504" y="66"/>
                  </a:lnTo>
                  <a:lnTo>
                    <a:pt x="502" y="65"/>
                  </a:lnTo>
                  <a:lnTo>
                    <a:pt x="497" y="63"/>
                  </a:lnTo>
                  <a:lnTo>
                    <a:pt x="494" y="63"/>
                  </a:lnTo>
                  <a:lnTo>
                    <a:pt x="492" y="63"/>
                  </a:lnTo>
                  <a:lnTo>
                    <a:pt x="491" y="65"/>
                  </a:lnTo>
                  <a:lnTo>
                    <a:pt x="489" y="65"/>
                  </a:lnTo>
                  <a:lnTo>
                    <a:pt x="485" y="65"/>
                  </a:lnTo>
                  <a:lnTo>
                    <a:pt x="478" y="61"/>
                  </a:lnTo>
                  <a:lnTo>
                    <a:pt x="477" y="61"/>
                  </a:lnTo>
                  <a:lnTo>
                    <a:pt x="475" y="62"/>
                  </a:lnTo>
                  <a:lnTo>
                    <a:pt x="468" y="68"/>
                  </a:lnTo>
                  <a:lnTo>
                    <a:pt x="456" y="80"/>
                  </a:lnTo>
                  <a:lnTo>
                    <a:pt x="453" y="81"/>
                  </a:lnTo>
                  <a:lnTo>
                    <a:pt x="449" y="83"/>
                  </a:lnTo>
                  <a:lnTo>
                    <a:pt x="438" y="86"/>
                  </a:lnTo>
                  <a:lnTo>
                    <a:pt x="428" y="87"/>
                  </a:lnTo>
                  <a:lnTo>
                    <a:pt x="422" y="86"/>
                  </a:lnTo>
                  <a:lnTo>
                    <a:pt x="419" y="86"/>
                  </a:lnTo>
                  <a:lnTo>
                    <a:pt x="418" y="87"/>
                  </a:lnTo>
                  <a:lnTo>
                    <a:pt x="415" y="91"/>
                  </a:lnTo>
                  <a:lnTo>
                    <a:pt x="414" y="96"/>
                  </a:lnTo>
                  <a:lnTo>
                    <a:pt x="415" y="97"/>
                  </a:lnTo>
                  <a:lnTo>
                    <a:pt x="417" y="99"/>
                  </a:lnTo>
                  <a:lnTo>
                    <a:pt x="412" y="99"/>
                  </a:lnTo>
                  <a:lnTo>
                    <a:pt x="399" y="99"/>
                  </a:lnTo>
                  <a:lnTo>
                    <a:pt x="390" y="100"/>
                  </a:lnTo>
                  <a:lnTo>
                    <a:pt x="380" y="104"/>
                  </a:lnTo>
                  <a:lnTo>
                    <a:pt x="370" y="109"/>
                  </a:lnTo>
                  <a:lnTo>
                    <a:pt x="364" y="112"/>
                  </a:lnTo>
                  <a:lnTo>
                    <a:pt x="360" y="114"/>
                  </a:lnTo>
                  <a:lnTo>
                    <a:pt x="356" y="112"/>
                  </a:lnTo>
                  <a:lnTo>
                    <a:pt x="355" y="111"/>
                  </a:lnTo>
                  <a:lnTo>
                    <a:pt x="354" y="109"/>
                  </a:lnTo>
                  <a:lnTo>
                    <a:pt x="352" y="106"/>
                  </a:lnTo>
                  <a:lnTo>
                    <a:pt x="349" y="104"/>
                  </a:lnTo>
                  <a:lnTo>
                    <a:pt x="342" y="101"/>
                  </a:lnTo>
                  <a:lnTo>
                    <a:pt x="341" y="102"/>
                  </a:lnTo>
                  <a:lnTo>
                    <a:pt x="340" y="104"/>
                  </a:lnTo>
                  <a:lnTo>
                    <a:pt x="337" y="110"/>
                  </a:lnTo>
                  <a:lnTo>
                    <a:pt x="334" y="117"/>
                  </a:lnTo>
                  <a:lnTo>
                    <a:pt x="331" y="121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2" y="116"/>
                  </a:lnTo>
                  <a:lnTo>
                    <a:pt x="317" y="109"/>
                  </a:lnTo>
                  <a:lnTo>
                    <a:pt x="315" y="106"/>
                  </a:lnTo>
                  <a:lnTo>
                    <a:pt x="311" y="105"/>
                  </a:lnTo>
                  <a:lnTo>
                    <a:pt x="302" y="102"/>
                  </a:lnTo>
                  <a:lnTo>
                    <a:pt x="293" y="97"/>
                  </a:lnTo>
                  <a:lnTo>
                    <a:pt x="279" y="91"/>
                  </a:lnTo>
                  <a:lnTo>
                    <a:pt x="274" y="88"/>
                  </a:lnTo>
                  <a:lnTo>
                    <a:pt x="271" y="85"/>
                  </a:lnTo>
                  <a:lnTo>
                    <a:pt x="263" y="77"/>
                  </a:lnTo>
                  <a:lnTo>
                    <a:pt x="259" y="75"/>
                  </a:lnTo>
                  <a:lnTo>
                    <a:pt x="253" y="73"/>
                  </a:lnTo>
                  <a:lnTo>
                    <a:pt x="243" y="72"/>
                  </a:lnTo>
                  <a:lnTo>
                    <a:pt x="238" y="73"/>
                  </a:lnTo>
                  <a:lnTo>
                    <a:pt x="232" y="76"/>
                  </a:lnTo>
                  <a:lnTo>
                    <a:pt x="220" y="83"/>
                  </a:lnTo>
                  <a:lnTo>
                    <a:pt x="218" y="85"/>
                  </a:lnTo>
                  <a:lnTo>
                    <a:pt x="214" y="86"/>
                  </a:lnTo>
                  <a:lnTo>
                    <a:pt x="210" y="87"/>
                  </a:lnTo>
                  <a:lnTo>
                    <a:pt x="199" y="96"/>
                  </a:lnTo>
                  <a:lnTo>
                    <a:pt x="186" y="107"/>
                  </a:lnTo>
                  <a:lnTo>
                    <a:pt x="181" y="114"/>
                  </a:lnTo>
                  <a:lnTo>
                    <a:pt x="175" y="123"/>
                  </a:lnTo>
                  <a:lnTo>
                    <a:pt x="166" y="139"/>
                  </a:lnTo>
                  <a:lnTo>
                    <a:pt x="164" y="141"/>
                  </a:lnTo>
                  <a:lnTo>
                    <a:pt x="160" y="143"/>
                  </a:lnTo>
                  <a:lnTo>
                    <a:pt x="156" y="144"/>
                  </a:lnTo>
                  <a:lnTo>
                    <a:pt x="153" y="145"/>
                  </a:lnTo>
                  <a:lnTo>
                    <a:pt x="153" y="148"/>
                  </a:lnTo>
                  <a:lnTo>
                    <a:pt x="152" y="151"/>
                  </a:lnTo>
                  <a:lnTo>
                    <a:pt x="148" y="154"/>
                  </a:lnTo>
                  <a:lnTo>
                    <a:pt x="142" y="159"/>
                  </a:lnTo>
                  <a:lnTo>
                    <a:pt x="136" y="165"/>
                  </a:lnTo>
                  <a:lnTo>
                    <a:pt x="133" y="168"/>
                  </a:lnTo>
                  <a:lnTo>
                    <a:pt x="132" y="172"/>
                  </a:lnTo>
                  <a:lnTo>
                    <a:pt x="132" y="179"/>
                  </a:lnTo>
                  <a:lnTo>
                    <a:pt x="132" y="188"/>
                  </a:lnTo>
                  <a:lnTo>
                    <a:pt x="133" y="204"/>
                  </a:lnTo>
                  <a:lnTo>
                    <a:pt x="135" y="211"/>
                  </a:lnTo>
                  <a:lnTo>
                    <a:pt x="138" y="217"/>
                  </a:lnTo>
                  <a:lnTo>
                    <a:pt x="141" y="222"/>
                  </a:lnTo>
                  <a:lnTo>
                    <a:pt x="143" y="225"/>
                  </a:lnTo>
                  <a:lnTo>
                    <a:pt x="146" y="225"/>
                  </a:lnTo>
                  <a:lnTo>
                    <a:pt x="147" y="225"/>
                  </a:lnTo>
                  <a:lnTo>
                    <a:pt x="148" y="227"/>
                  </a:lnTo>
                  <a:lnTo>
                    <a:pt x="148" y="231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6" y="241"/>
                  </a:lnTo>
                  <a:lnTo>
                    <a:pt x="147" y="243"/>
                  </a:lnTo>
                  <a:lnTo>
                    <a:pt x="148" y="246"/>
                  </a:lnTo>
                  <a:lnTo>
                    <a:pt x="150" y="248"/>
                  </a:lnTo>
                  <a:lnTo>
                    <a:pt x="147" y="250"/>
                  </a:lnTo>
                  <a:lnTo>
                    <a:pt x="142" y="252"/>
                  </a:lnTo>
                  <a:lnTo>
                    <a:pt x="133" y="256"/>
                  </a:lnTo>
                  <a:lnTo>
                    <a:pt x="130" y="259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9" y="271"/>
                  </a:lnTo>
                  <a:lnTo>
                    <a:pt x="116" y="272"/>
                  </a:lnTo>
                  <a:lnTo>
                    <a:pt x="109" y="275"/>
                  </a:lnTo>
                  <a:lnTo>
                    <a:pt x="106" y="277"/>
                  </a:lnTo>
                  <a:lnTo>
                    <a:pt x="109" y="269"/>
                  </a:lnTo>
                  <a:lnTo>
                    <a:pt x="109" y="265"/>
                  </a:lnTo>
                  <a:lnTo>
                    <a:pt x="109" y="261"/>
                  </a:lnTo>
                  <a:lnTo>
                    <a:pt x="108" y="257"/>
                  </a:lnTo>
                  <a:lnTo>
                    <a:pt x="107" y="256"/>
                  </a:lnTo>
                  <a:lnTo>
                    <a:pt x="104" y="251"/>
                  </a:lnTo>
                  <a:lnTo>
                    <a:pt x="104" y="243"/>
                  </a:lnTo>
                  <a:lnTo>
                    <a:pt x="102" y="233"/>
                  </a:lnTo>
                  <a:lnTo>
                    <a:pt x="101" y="228"/>
                  </a:lnTo>
                  <a:lnTo>
                    <a:pt x="94" y="220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09"/>
                  </a:lnTo>
                  <a:lnTo>
                    <a:pt x="90" y="204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5" y="202"/>
                  </a:lnTo>
                  <a:lnTo>
                    <a:pt x="80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4" y="216"/>
                  </a:lnTo>
                  <a:lnTo>
                    <a:pt x="72" y="231"/>
                  </a:lnTo>
                  <a:lnTo>
                    <a:pt x="72" y="236"/>
                  </a:lnTo>
                  <a:lnTo>
                    <a:pt x="74" y="241"/>
                  </a:lnTo>
                  <a:lnTo>
                    <a:pt x="77" y="245"/>
                  </a:lnTo>
                  <a:lnTo>
                    <a:pt x="79" y="246"/>
                  </a:lnTo>
                  <a:lnTo>
                    <a:pt x="79" y="248"/>
                  </a:lnTo>
                  <a:lnTo>
                    <a:pt x="79" y="252"/>
                  </a:lnTo>
                  <a:lnTo>
                    <a:pt x="78" y="256"/>
                  </a:lnTo>
                  <a:lnTo>
                    <a:pt x="78" y="257"/>
                  </a:lnTo>
                  <a:lnTo>
                    <a:pt x="77" y="257"/>
                  </a:lnTo>
                  <a:lnTo>
                    <a:pt x="74" y="259"/>
                  </a:lnTo>
                  <a:lnTo>
                    <a:pt x="73" y="260"/>
                  </a:lnTo>
                  <a:lnTo>
                    <a:pt x="72" y="266"/>
                  </a:lnTo>
                  <a:lnTo>
                    <a:pt x="70" y="272"/>
                  </a:lnTo>
                  <a:lnTo>
                    <a:pt x="70" y="277"/>
                  </a:lnTo>
                  <a:lnTo>
                    <a:pt x="72" y="280"/>
                  </a:lnTo>
                  <a:lnTo>
                    <a:pt x="69" y="284"/>
                  </a:lnTo>
                  <a:lnTo>
                    <a:pt x="65" y="289"/>
                  </a:lnTo>
                  <a:lnTo>
                    <a:pt x="67" y="290"/>
                  </a:lnTo>
                  <a:lnTo>
                    <a:pt x="73" y="290"/>
                  </a:lnTo>
                  <a:lnTo>
                    <a:pt x="88" y="289"/>
                  </a:lnTo>
                  <a:lnTo>
                    <a:pt x="94" y="290"/>
                  </a:lnTo>
                  <a:lnTo>
                    <a:pt x="98" y="291"/>
                  </a:lnTo>
                  <a:lnTo>
                    <a:pt x="101" y="293"/>
                  </a:lnTo>
                  <a:lnTo>
                    <a:pt x="102" y="294"/>
                  </a:lnTo>
                  <a:lnTo>
                    <a:pt x="93" y="295"/>
                  </a:lnTo>
                  <a:lnTo>
                    <a:pt x="88" y="298"/>
                  </a:lnTo>
                  <a:lnTo>
                    <a:pt x="84" y="299"/>
                  </a:lnTo>
                  <a:lnTo>
                    <a:pt x="77" y="306"/>
                  </a:lnTo>
                  <a:lnTo>
                    <a:pt x="70" y="311"/>
                  </a:lnTo>
                  <a:lnTo>
                    <a:pt x="69" y="314"/>
                  </a:lnTo>
                  <a:lnTo>
                    <a:pt x="72" y="317"/>
                  </a:lnTo>
                  <a:lnTo>
                    <a:pt x="74" y="319"/>
                  </a:lnTo>
                  <a:lnTo>
                    <a:pt x="77" y="320"/>
                  </a:lnTo>
                  <a:lnTo>
                    <a:pt x="79" y="320"/>
                  </a:lnTo>
                  <a:lnTo>
                    <a:pt x="80" y="323"/>
                  </a:lnTo>
                  <a:lnTo>
                    <a:pt x="83" y="328"/>
                  </a:lnTo>
                  <a:lnTo>
                    <a:pt x="87" y="333"/>
                  </a:lnTo>
                  <a:lnTo>
                    <a:pt x="89" y="337"/>
                  </a:lnTo>
                  <a:lnTo>
                    <a:pt x="90" y="339"/>
                  </a:lnTo>
                  <a:lnTo>
                    <a:pt x="92" y="343"/>
                  </a:lnTo>
                  <a:lnTo>
                    <a:pt x="89" y="349"/>
                  </a:lnTo>
                  <a:lnTo>
                    <a:pt x="85" y="349"/>
                  </a:lnTo>
                  <a:lnTo>
                    <a:pt x="78" y="349"/>
                  </a:lnTo>
                  <a:lnTo>
                    <a:pt x="69" y="349"/>
                  </a:lnTo>
                  <a:lnTo>
                    <a:pt x="61" y="349"/>
                  </a:lnTo>
                  <a:lnTo>
                    <a:pt x="59" y="351"/>
                  </a:lnTo>
                  <a:lnTo>
                    <a:pt x="56" y="353"/>
                  </a:lnTo>
                  <a:lnTo>
                    <a:pt x="50" y="359"/>
                  </a:lnTo>
                  <a:lnTo>
                    <a:pt x="46" y="367"/>
                  </a:lnTo>
                  <a:lnTo>
                    <a:pt x="45" y="373"/>
                  </a:lnTo>
                  <a:lnTo>
                    <a:pt x="45" y="387"/>
                  </a:lnTo>
                  <a:lnTo>
                    <a:pt x="46" y="400"/>
                  </a:lnTo>
                  <a:lnTo>
                    <a:pt x="48" y="402"/>
                  </a:lnTo>
                  <a:lnTo>
                    <a:pt x="50" y="403"/>
                  </a:lnTo>
                  <a:lnTo>
                    <a:pt x="55" y="406"/>
                  </a:lnTo>
                  <a:lnTo>
                    <a:pt x="61" y="408"/>
                  </a:lnTo>
                  <a:lnTo>
                    <a:pt x="67" y="410"/>
                  </a:lnTo>
                  <a:lnTo>
                    <a:pt x="70" y="411"/>
                  </a:lnTo>
                  <a:lnTo>
                    <a:pt x="77" y="411"/>
                  </a:lnTo>
                  <a:lnTo>
                    <a:pt x="83" y="411"/>
                  </a:lnTo>
                  <a:lnTo>
                    <a:pt x="87" y="411"/>
                  </a:lnTo>
                  <a:lnTo>
                    <a:pt x="88" y="411"/>
                  </a:lnTo>
                  <a:lnTo>
                    <a:pt x="90" y="410"/>
                  </a:lnTo>
                  <a:lnTo>
                    <a:pt x="94" y="403"/>
                  </a:lnTo>
                  <a:lnTo>
                    <a:pt x="99" y="396"/>
                  </a:lnTo>
                  <a:lnTo>
                    <a:pt x="102" y="390"/>
                  </a:lnTo>
                  <a:lnTo>
                    <a:pt x="106" y="382"/>
                  </a:lnTo>
                  <a:lnTo>
                    <a:pt x="112" y="374"/>
                  </a:lnTo>
                  <a:lnTo>
                    <a:pt x="123" y="362"/>
                  </a:lnTo>
                  <a:lnTo>
                    <a:pt x="124" y="361"/>
                  </a:lnTo>
                  <a:lnTo>
                    <a:pt x="127" y="359"/>
                  </a:lnTo>
                  <a:lnTo>
                    <a:pt x="135" y="358"/>
                  </a:lnTo>
                  <a:lnTo>
                    <a:pt x="142" y="357"/>
                  </a:lnTo>
                  <a:lnTo>
                    <a:pt x="147" y="356"/>
                  </a:lnTo>
                  <a:lnTo>
                    <a:pt x="148" y="354"/>
                  </a:lnTo>
                  <a:lnTo>
                    <a:pt x="148" y="356"/>
                  </a:lnTo>
                  <a:lnTo>
                    <a:pt x="150" y="362"/>
                  </a:lnTo>
                  <a:lnTo>
                    <a:pt x="150" y="369"/>
                  </a:lnTo>
                  <a:lnTo>
                    <a:pt x="151" y="376"/>
                  </a:lnTo>
                  <a:lnTo>
                    <a:pt x="152" y="380"/>
                  </a:lnTo>
                  <a:lnTo>
                    <a:pt x="155" y="381"/>
                  </a:lnTo>
                  <a:lnTo>
                    <a:pt x="157" y="382"/>
                  </a:lnTo>
                  <a:lnTo>
                    <a:pt x="160" y="382"/>
                  </a:lnTo>
                  <a:lnTo>
                    <a:pt x="164" y="382"/>
                  </a:lnTo>
                  <a:lnTo>
                    <a:pt x="165" y="381"/>
                  </a:lnTo>
                  <a:lnTo>
                    <a:pt x="166" y="378"/>
                  </a:lnTo>
                  <a:lnTo>
                    <a:pt x="166" y="376"/>
                  </a:lnTo>
                  <a:lnTo>
                    <a:pt x="166" y="371"/>
                  </a:lnTo>
                  <a:lnTo>
                    <a:pt x="166" y="367"/>
                  </a:lnTo>
                  <a:lnTo>
                    <a:pt x="167" y="366"/>
                  </a:lnTo>
                  <a:lnTo>
                    <a:pt x="169" y="367"/>
                  </a:lnTo>
                  <a:lnTo>
                    <a:pt x="171" y="369"/>
                  </a:lnTo>
                  <a:lnTo>
                    <a:pt x="177" y="373"/>
                  </a:lnTo>
                  <a:lnTo>
                    <a:pt x="184" y="377"/>
                  </a:lnTo>
                  <a:lnTo>
                    <a:pt x="187" y="381"/>
                  </a:lnTo>
                  <a:lnTo>
                    <a:pt x="190" y="385"/>
                  </a:lnTo>
                  <a:lnTo>
                    <a:pt x="190" y="390"/>
                  </a:lnTo>
                  <a:lnTo>
                    <a:pt x="189" y="393"/>
                  </a:lnTo>
                  <a:lnTo>
                    <a:pt x="187" y="395"/>
                  </a:lnTo>
                  <a:lnTo>
                    <a:pt x="186" y="395"/>
                  </a:lnTo>
                  <a:lnTo>
                    <a:pt x="185" y="396"/>
                  </a:lnTo>
                  <a:lnTo>
                    <a:pt x="184" y="400"/>
                  </a:lnTo>
                  <a:lnTo>
                    <a:pt x="185" y="405"/>
                  </a:lnTo>
                  <a:lnTo>
                    <a:pt x="186" y="406"/>
                  </a:lnTo>
                  <a:lnTo>
                    <a:pt x="187" y="406"/>
                  </a:lnTo>
                  <a:lnTo>
                    <a:pt x="190" y="405"/>
                  </a:lnTo>
                  <a:lnTo>
                    <a:pt x="193" y="401"/>
                  </a:lnTo>
                  <a:lnTo>
                    <a:pt x="196" y="396"/>
                  </a:lnTo>
                  <a:lnTo>
                    <a:pt x="199" y="392"/>
                  </a:lnTo>
                  <a:lnTo>
                    <a:pt x="201" y="390"/>
                  </a:lnTo>
                  <a:lnTo>
                    <a:pt x="204" y="387"/>
                  </a:lnTo>
                  <a:lnTo>
                    <a:pt x="205" y="383"/>
                  </a:lnTo>
                  <a:lnTo>
                    <a:pt x="204" y="382"/>
                  </a:lnTo>
                  <a:lnTo>
                    <a:pt x="204" y="381"/>
                  </a:lnTo>
                  <a:lnTo>
                    <a:pt x="205" y="378"/>
                  </a:lnTo>
                  <a:lnTo>
                    <a:pt x="208" y="376"/>
                  </a:lnTo>
                  <a:lnTo>
                    <a:pt x="209" y="376"/>
                  </a:lnTo>
                  <a:lnTo>
                    <a:pt x="210" y="377"/>
                  </a:lnTo>
                  <a:lnTo>
                    <a:pt x="205" y="368"/>
                  </a:lnTo>
                  <a:lnTo>
                    <a:pt x="200" y="361"/>
                  </a:lnTo>
                  <a:lnTo>
                    <a:pt x="195" y="354"/>
                  </a:lnTo>
                  <a:lnTo>
                    <a:pt x="193" y="351"/>
                  </a:lnTo>
                  <a:lnTo>
                    <a:pt x="205" y="361"/>
                  </a:lnTo>
                  <a:lnTo>
                    <a:pt x="214" y="372"/>
                  </a:lnTo>
                  <a:lnTo>
                    <a:pt x="216" y="378"/>
                  </a:lnTo>
                  <a:lnTo>
                    <a:pt x="219" y="383"/>
                  </a:lnTo>
                  <a:lnTo>
                    <a:pt x="221" y="387"/>
                  </a:lnTo>
                  <a:lnTo>
                    <a:pt x="224" y="397"/>
                  </a:lnTo>
                  <a:lnTo>
                    <a:pt x="224" y="406"/>
                  </a:lnTo>
                  <a:lnTo>
                    <a:pt x="225" y="408"/>
                  </a:lnTo>
                  <a:lnTo>
                    <a:pt x="228" y="411"/>
                  </a:lnTo>
                  <a:lnTo>
                    <a:pt x="232" y="414"/>
                  </a:lnTo>
                  <a:lnTo>
                    <a:pt x="235" y="415"/>
                  </a:lnTo>
                  <a:lnTo>
                    <a:pt x="240" y="416"/>
                  </a:lnTo>
                  <a:lnTo>
                    <a:pt x="242" y="416"/>
                  </a:lnTo>
                  <a:lnTo>
                    <a:pt x="243" y="421"/>
                  </a:lnTo>
                  <a:lnTo>
                    <a:pt x="245" y="424"/>
                  </a:lnTo>
                  <a:lnTo>
                    <a:pt x="248" y="425"/>
                  </a:lnTo>
                  <a:lnTo>
                    <a:pt x="249" y="425"/>
                  </a:lnTo>
                  <a:lnTo>
                    <a:pt x="250" y="424"/>
                  </a:lnTo>
                  <a:lnTo>
                    <a:pt x="252" y="420"/>
                  </a:lnTo>
                  <a:lnTo>
                    <a:pt x="252" y="416"/>
                  </a:lnTo>
                  <a:lnTo>
                    <a:pt x="250" y="415"/>
                  </a:lnTo>
                  <a:lnTo>
                    <a:pt x="249" y="415"/>
                  </a:lnTo>
                  <a:lnTo>
                    <a:pt x="248" y="414"/>
                  </a:lnTo>
                  <a:lnTo>
                    <a:pt x="248" y="412"/>
                  </a:lnTo>
                  <a:lnTo>
                    <a:pt x="247" y="406"/>
                  </a:lnTo>
                  <a:lnTo>
                    <a:pt x="245" y="392"/>
                  </a:lnTo>
                  <a:lnTo>
                    <a:pt x="247" y="388"/>
                  </a:lnTo>
                  <a:lnTo>
                    <a:pt x="247" y="385"/>
                  </a:lnTo>
                  <a:lnTo>
                    <a:pt x="249" y="382"/>
                  </a:lnTo>
                  <a:lnTo>
                    <a:pt x="250" y="381"/>
                  </a:lnTo>
                  <a:lnTo>
                    <a:pt x="250" y="383"/>
                  </a:lnTo>
                  <a:lnTo>
                    <a:pt x="250" y="388"/>
                  </a:lnTo>
                  <a:lnTo>
                    <a:pt x="250" y="397"/>
                  </a:lnTo>
                  <a:lnTo>
                    <a:pt x="252" y="403"/>
                  </a:lnTo>
                  <a:lnTo>
                    <a:pt x="254" y="411"/>
                  </a:lnTo>
                  <a:lnTo>
                    <a:pt x="258" y="414"/>
                  </a:lnTo>
                  <a:lnTo>
                    <a:pt x="267" y="421"/>
                  </a:lnTo>
                  <a:lnTo>
                    <a:pt x="278" y="420"/>
                  </a:lnTo>
                  <a:lnTo>
                    <a:pt x="288" y="420"/>
                  </a:lnTo>
                  <a:lnTo>
                    <a:pt x="296" y="421"/>
                  </a:lnTo>
                  <a:lnTo>
                    <a:pt x="297" y="422"/>
                  </a:lnTo>
                  <a:lnTo>
                    <a:pt x="298" y="422"/>
                  </a:lnTo>
                  <a:lnTo>
                    <a:pt x="298" y="424"/>
                  </a:lnTo>
                  <a:lnTo>
                    <a:pt x="300" y="425"/>
                  </a:lnTo>
                  <a:lnTo>
                    <a:pt x="303" y="425"/>
                  </a:lnTo>
                  <a:lnTo>
                    <a:pt x="307" y="425"/>
                  </a:lnTo>
                  <a:lnTo>
                    <a:pt x="308" y="424"/>
                  </a:lnTo>
                  <a:lnTo>
                    <a:pt x="308" y="422"/>
                  </a:lnTo>
                  <a:lnTo>
                    <a:pt x="308" y="420"/>
                  </a:lnTo>
                  <a:lnTo>
                    <a:pt x="310" y="421"/>
                  </a:lnTo>
                  <a:lnTo>
                    <a:pt x="310" y="425"/>
                  </a:lnTo>
                  <a:lnTo>
                    <a:pt x="308" y="429"/>
                  </a:lnTo>
                  <a:lnTo>
                    <a:pt x="305" y="435"/>
                  </a:lnTo>
                  <a:lnTo>
                    <a:pt x="302" y="441"/>
                  </a:lnTo>
                  <a:lnTo>
                    <a:pt x="300" y="446"/>
                  </a:lnTo>
                  <a:lnTo>
                    <a:pt x="297" y="448"/>
                  </a:lnTo>
                  <a:lnTo>
                    <a:pt x="293" y="449"/>
                  </a:lnTo>
                  <a:lnTo>
                    <a:pt x="281" y="449"/>
                  </a:lnTo>
                  <a:lnTo>
                    <a:pt x="254" y="446"/>
                  </a:lnTo>
                  <a:lnTo>
                    <a:pt x="243" y="446"/>
                  </a:lnTo>
                  <a:lnTo>
                    <a:pt x="232" y="449"/>
                  </a:lnTo>
                  <a:lnTo>
                    <a:pt x="223" y="451"/>
                  </a:lnTo>
                  <a:lnTo>
                    <a:pt x="220" y="453"/>
                  </a:lnTo>
                  <a:lnTo>
                    <a:pt x="219" y="454"/>
                  </a:lnTo>
                  <a:lnTo>
                    <a:pt x="218" y="455"/>
                  </a:lnTo>
                  <a:lnTo>
                    <a:pt x="215" y="454"/>
                  </a:lnTo>
                  <a:lnTo>
                    <a:pt x="206" y="450"/>
                  </a:lnTo>
                  <a:lnTo>
                    <a:pt x="187" y="441"/>
                  </a:lnTo>
                  <a:lnTo>
                    <a:pt x="184" y="439"/>
                  </a:lnTo>
                  <a:lnTo>
                    <a:pt x="181" y="436"/>
                  </a:lnTo>
                  <a:lnTo>
                    <a:pt x="175" y="430"/>
                  </a:lnTo>
                  <a:lnTo>
                    <a:pt x="169" y="421"/>
                  </a:lnTo>
                  <a:lnTo>
                    <a:pt x="167" y="419"/>
                  </a:lnTo>
                  <a:lnTo>
                    <a:pt x="169" y="416"/>
                  </a:lnTo>
                  <a:lnTo>
                    <a:pt x="169" y="414"/>
                  </a:lnTo>
                  <a:lnTo>
                    <a:pt x="169" y="411"/>
                  </a:lnTo>
                  <a:lnTo>
                    <a:pt x="167" y="410"/>
                  </a:lnTo>
                  <a:lnTo>
                    <a:pt x="165" y="410"/>
                  </a:lnTo>
                  <a:lnTo>
                    <a:pt x="157" y="408"/>
                  </a:lnTo>
                  <a:lnTo>
                    <a:pt x="147" y="408"/>
                  </a:lnTo>
                  <a:lnTo>
                    <a:pt x="140" y="410"/>
                  </a:lnTo>
                  <a:lnTo>
                    <a:pt x="131" y="412"/>
                  </a:lnTo>
                  <a:lnTo>
                    <a:pt x="117" y="414"/>
                  </a:lnTo>
                  <a:lnTo>
                    <a:pt x="103" y="416"/>
                  </a:lnTo>
                  <a:lnTo>
                    <a:pt x="93" y="419"/>
                  </a:lnTo>
                  <a:lnTo>
                    <a:pt x="87" y="420"/>
                  </a:lnTo>
                  <a:lnTo>
                    <a:pt x="80" y="420"/>
                  </a:lnTo>
                  <a:lnTo>
                    <a:pt x="70" y="419"/>
                  </a:lnTo>
                  <a:lnTo>
                    <a:pt x="67" y="420"/>
                  </a:lnTo>
                  <a:lnTo>
                    <a:pt x="63" y="424"/>
                  </a:lnTo>
                  <a:lnTo>
                    <a:pt x="58" y="427"/>
                  </a:lnTo>
                  <a:lnTo>
                    <a:pt x="54" y="430"/>
                  </a:lnTo>
                  <a:lnTo>
                    <a:pt x="50" y="434"/>
                  </a:lnTo>
                  <a:lnTo>
                    <a:pt x="46" y="441"/>
                  </a:lnTo>
                  <a:lnTo>
                    <a:pt x="44" y="451"/>
                  </a:lnTo>
                  <a:lnTo>
                    <a:pt x="41" y="464"/>
                  </a:lnTo>
                  <a:lnTo>
                    <a:pt x="35" y="475"/>
                  </a:lnTo>
                  <a:lnTo>
                    <a:pt x="31" y="483"/>
                  </a:lnTo>
                  <a:lnTo>
                    <a:pt x="27" y="487"/>
                  </a:lnTo>
                  <a:lnTo>
                    <a:pt x="24" y="492"/>
                  </a:lnTo>
                  <a:lnTo>
                    <a:pt x="16" y="504"/>
                  </a:lnTo>
                  <a:lnTo>
                    <a:pt x="5" y="523"/>
                  </a:lnTo>
                  <a:lnTo>
                    <a:pt x="4" y="533"/>
                  </a:lnTo>
                  <a:lnTo>
                    <a:pt x="1" y="550"/>
                  </a:lnTo>
                  <a:lnTo>
                    <a:pt x="0" y="582"/>
                  </a:lnTo>
                  <a:lnTo>
                    <a:pt x="1" y="594"/>
                  </a:lnTo>
                  <a:lnTo>
                    <a:pt x="5" y="609"/>
                  </a:lnTo>
                  <a:lnTo>
                    <a:pt x="14" y="630"/>
                  </a:lnTo>
                  <a:lnTo>
                    <a:pt x="19" y="638"/>
                  </a:lnTo>
                  <a:lnTo>
                    <a:pt x="27" y="647"/>
                  </a:lnTo>
                  <a:lnTo>
                    <a:pt x="36" y="654"/>
                  </a:lnTo>
                  <a:lnTo>
                    <a:pt x="44" y="660"/>
                  </a:lnTo>
                  <a:lnTo>
                    <a:pt x="51" y="662"/>
                  </a:lnTo>
                  <a:lnTo>
                    <a:pt x="61" y="663"/>
                  </a:lnTo>
                  <a:lnTo>
                    <a:pt x="79" y="664"/>
                  </a:lnTo>
                  <a:lnTo>
                    <a:pt x="85" y="663"/>
                  </a:lnTo>
                  <a:lnTo>
                    <a:pt x="90" y="660"/>
                  </a:lnTo>
                  <a:lnTo>
                    <a:pt x="94" y="655"/>
                  </a:lnTo>
                  <a:lnTo>
                    <a:pt x="97" y="649"/>
                  </a:lnTo>
                  <a:lnTo>
                    <a:pt x="108" y="650"/>
                  </a:lnTo>
                  <a:lnTo>
                    <a:pt x="113" y="650"/>
                  </a:lnTo>
                  <a:lnTo>
                    <a:pt x="113" y="653"/>
                  </a:lnTo>
                  <a:lnTo>
                    <a:pt x="116" y="655"/>
                  </a:lnTo>
                  <a:lnTo>
                    <a:pt x="121" y="659"/>
                  </a:lnTo>
                  <a:lnTo>
                    <a:pt x="132" y="663"/>
                  </a:lnTo>
                  <a:lnTo>
                    <a:pt x="136" y="664"/>
                  </a:lnTo>
                  <a:lnTo>
                    <a:pt x="141" y="664"/>
                  </a:lnTo>
                  <a:lnTo>
                    <a:pt x="148" y="663"/>
                  </a:lnTo>
                  <a:lnTo>
                    <a:pt x="150" y="664"/>
                  </a:lnTo>
                  <a:lnTo>
                    <a:pt x="151" y="667"/>
                  </a:lnTo>
                  <a:lnTo>
                    <a:pt x="153" y="677"/>
                  </a:lnTo>
                  <a:lnTo>
                    <a:pt x="153" y="688"/>
                  </a:lnTo>
                  <a:lnTo>
                    <a:pt x="153" y="697"/>
                  </a:lnTo>
                  <a:lnTo>
                    <a:pt x="152" y="701"/>
                  </a:lnTo>
                  <a:lnTo>
                    <a:pt x="153" y="706"/>
                  </a:lnTo>
                  <a:lnTo>
                    <a:pt x="155" y="718"/>
                  </a:lnTo>
                  <a:lnTo>
                    <a:pt x="161" y="741"/>
                  </a:lnTo>
                  <a:lnTo>
                    <a:pt x="167" y="760"/>
                  </a:lnTo>
                  <a:lnTo>
                    <a:pt x="171" y="771"/>
                  </a:lnTo>
                  <a:lnTo>
                    <a:pt x="174" y="780"/>
                  </a:lnTo>
                  <a:lnTo>
                    <a:pt x="172" y="789"/>
                  </a:lnTo>
                  <a:lnTo>
                    <a:pt x="171" y="802"/>
                  </a:lnTo>
                  <a:lnTo>
                    <a:pt x="167" y="824"/>
                  </a:lnTo>
                  <a:lnTo>
                    <a:pt x="167" y="829"/>
                  </a:lnTo>
                  <a:lnTo>
                    <a:pt x="169" y="834"/>
                  </a:lnTo>
                  <a:lnTo>
                    <a:pt x="172" y="848"/>
                  </a:lnTo>
                  <a:lnTo>
                    <a:pt x="182" y="870"/>
                  </a:lnTo>
                  <a:lnTo>
                    <a:pt x="185" y="878"/>
                  </a:lnTo>
                  <a:lnTo>
                    <a:pt x="186" y="888"/>
                  </a:lnTo>
                  <a:lnTo>
                    <a:pt x="189" y="904"/>
                  </a:lnTo>
                  <a:lnTo>
                    <a:pt x="190" y="910"/>
                  </a:lnTo>
                  <a:lnTo>
                    <a:pt x="195" y="922"/>
                  </a:lnTo>
                  <a:lnTo>
                    <a:pt x="201" y="936"/>
                  </a:lnTo>
                  <a:lnTo>
                    <a:pt x="205" y="946"/>
                  </a:lnTo>
                  <a:lnTo>
                    <a:pt x="208" y="950"/>
                  </a:lnTo>
                  <a:lnTo>
                    <a:pt x="213" y="954"/>
                  </a:lnTo>
                  <a:lnTo>
                    <a:pt x="219" y="955"/>
                  </a:lnTo>
                  <a:lnTo>
                    <a:pt x="227" y="958"/>
                  </a:lnTo>
                  <a:lnTo>
                    <a:pt x="235" y="958"/>
                  </a:lnTo>
                  <a:lnTo>
                    <a:pt x="243" y="958"/>
                  </a:lnTo>
                  <a:lnTo>
                    <a:pt x="249" y="956"/>
                  </a:lnTo>
                  <a:lnTo>
                    <a:pt x="253" y="95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7" name="Freeform 129"/>
            <p:cNvSpPr>
              <a:spLocks/>
            </p:cNvSpPr>
            <p:nvPr/>
          </p:nvSpPr>
          <p:spPr bwMode="auto">
            <a:xfrm>
              <a:off x="2225675" y="4718050"/>
              <a:ext cx="55563" cy="55563"/>
            </a:xfrm>
            <a:custGeom>
              <a:avLst/>
              <a:gdLst>
                <a:gd name="T0" fmla="*/ 22225 w 35"/>
                <a:gd name="T1" fmla="*/ 55563 h 35"/>
                <a:gd name="T2" fmla="*/ 22225 w 35"/>
                <a:gd name="T3" fmla="*/ 55563 h 35"/>
                <a:gd name="T4" fmla="*/ 25400 w 35"/>
                <a:gd name="T5" fmla="*/ 55563 h 35"/>
                <a:gd name="T6" fmla="*/ 31750 w 35"/>
                <a:gd name="T7" fmla="*/ 50800 h 35"/>
                <a:gd name="T8" fmla="*/ 39688 w 35"/>
                <a:gd name="T9" fmla="*/ 49213 h 35"/>
                <a:gd name="T10" fmla="*/ 46038 w 35"/>
                <a:gd name="T11" fmla="*/ 46038 h 35"/>
                <a:gd name="T12" fmla="*/ 46038 w 35"/>
                <a:gd name="T13" fmla="*/ 46038 h 35"/>
                <a:gd name="T14" fmla="*/ 50800 w 35"/>
                <a:gd name="T15" fmla="*/ 46038 h 35"/>
                <a:gd name="T16" fmla="*/ 52388 w 35"/>
                <a:gd name="T17" fmla="*/ 41275 h 35"/>
                <a:gd name="T18" fmla="*/ 55563 w 35"/>
                <a:gd name="T19" fmla="*/ 33338 h 35"/>
                <a:gd name="T20" fmla="*/ 55563 w 35"/>
                <a:gd name="T21" fmla="*/ 25400 h 35"/>
                <a:gd name="T22" fmla="*/ 55563 w 35"/>
                <a:gd name="T23" fmla="*/ 20638 h 35"/>
                <a:gd name="T24" fmla="*/ 53975 w 35"/>
                <a:gd name="T25" fmla="*/ 20638 h 35"/>
                <a:gd name="T26" fmla="*/ 53975 w 35"/>
                <a:gd name="T27" fmla="*/ 20638 h 35"/>
                <a:gd name="T28" fmla="*/ 47625 w 35"/>
                <a:gd name="T29" fmla="*/ 17463 h 35"/>
                <a:gd name="T30" fmla="*/ 44450 w 35"/>
                <a:gd name="T31" fmla="*/ 9525 h 35"/>
                <a:gd name="T32" fmla="*/ 38100 w 35"/>
                <a:gd name="T33" fmla="*/ 3175 h 35"/>
                <a:gd name="T34" fmla="*/ 34925 w 35"/>
                <a:gd name="T35" fmla="*/ 0 h 35"/>
                <a:gd name="T36" fmla="*/ 34925 w 35"/>
                <a:gd name="T37" fmla="*/ 0 h 35"/>
                <a:gd name="T38" fmla="*/ 30163 w 35"/>
                <a:gd name="T39" fmla="*/ 0 h 35"/>
                <a:gd name="T40" fmla="*/ 25400 w 35"/>
                <a:gd name="T41" fmla="*/ 3175 h 35"/>
                <a:gd name="T42" fmla="*/ 22225 w 35"/>
                <a:gd name="T43" fmla="*/ 7938 h 35"/>
                <a:gd name="T44" fmla="*/ 20638 w 35"/>
                <a:gd name="T45" fmla="*/ 12700 h 35"/>
                <a:gd name="T46" fmla="*/ 20638 w 35"/>
                <a:gd name="T47" fmla="*/ 12700 h 35"/>
                <a:gd name="T48" fmla="*/ 20638 w 35"/>
                <a:gd name="T49" fmla="*/ 15875 h 35"/>
                <a:gd name="T50" fmla="*/ 17463 w 35"/>
                <a:gd name="T51" fmla="*/ 17463 h 35"/>
                <a:gd name="T52" fmla="*/ 12700 w 35"/>
                <a:gd name="T53" fmla="*/ 20638 h 35"/>
                <a:gd name="T54" fmla="*/ 6350 w 35"/>
                <a:gd name="T55" fmla="*/ 25400 h 35"/>
                <a:gd name="T56" fmla="*/ 1588 w 35"/>
                <a:gd name="T57" fmla="*/ 28575 h 35"/>
                <a:gd name="T58" fmla="*/ 1588 w 35"/>
                <a:gd name="T59" fmla="*/ 28575 h 35"/>
                <a:gd name="T60" fmla="*/ 0 w 35"/>
                <a:gd name="T61" fmla="*/ 34925 h 35"/>
                <a:gd name="T62" fmla="*/ 0 w 35"/>
                <a:gd name="T63" fmla="*/ 38100 h 35"/>
                <a:gd name="T64" fmla="*/ 1588 w 35"/>
                <a:gd name="T65" fmla="*/ 38100 h 35"/>
                <a:gd name="T66" fmla="*/ 1588 w 35"/>
                <a:gd name="T67" fmla="*/ 38100 h 35"/>
                <a:gd name="T68" fmla="*/ 6350 w 35"/>
                <a:gd name="T69" fmla="*/ 39688 h 35"/>
                <a:gd name="T70" fmla="*/ 14288 w 35"/>
                <a:gd name="T71" fmla="*/ 46038 h 35"/>
                <a:gd name="T72" fmla="*/ 22225 w 35"/>
                <a:gd name="T73" fmla="*/ 55563 h 35"/>
                <a:gd name="T74" fmla="*/ 22225 w 35"/>
                <a:gd name="T75" fmla="*/ 55563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35">
                  <a:moveTo>
                    <a:pt x="14" y="35"/>
                  </a:moveTo>
                  <a:lnTo>
                    <a:pt x="14" y="35"/>
                  </a:lnTo>
                  <a:lnTo>
                    <a:pt x="16" y="35"/>
                  </a:lnTo>
                  <a:lnTo>
                    <a:pt x="20" y="32"/>
                  </a:lnTo>
                  <a:lnTo>
                    <a:pt x="25" y="31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3" y="26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5"/>
                  </a:lnTo>
                  <a:lnTo>
                    <a:pt x="9" y="29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8" name="Freeform 130"/>
            <p:cNvSpPr>
              <a:spLocks/>
            </p:cNvSpPr>
            <p:nvPr/>
          </p:nvSpPr>
          <p:spPr bwMode="auto">
            <a:xfrm>
              <a:off x="2192338" y="4872038"/>
              <a:ext cx="39688" cy="63500"/>
            </a:xfrm>
            <a:custGeom>
              <a:avLst/>
              <a:gdLst>
                <a:gd name="T0" fmla="*/ 39688 w 25"/>
                <a:gd name="T1" fmla="*/ 25400 h 40"/>
                <a:gd name="T2" fmla="*/ 39688 w 25"/>
                <a:gd name="T3" fmla="*/ 25400 h 40"/>
                <a:gd name="T4" fmla="*/ 39688 w 25"/>
                <a:gd name="T5" fmla="*/ 23813 h 40"/>
                <a:gd name="T6" fmla="*/ 39688 w 25"/>
                <a:gd name="T7" fmla="*/ 20638 h 40"/>
                <a:gd name="T8" fmla="*/ 39688 w 25"/>
                <a:gd name="T9" fmla="*/ 11113 h 40"/>
                <a:gd name="T10" fmla="*/ 34925 w 25"/>
                <a:gd name="T11" fmla="*/ 3175 h 40"/>
                <a:gd name="T12" fmla="*/ 33338 w 25"/>
                <a:gd name="T13" fmla="*/ 1588 h 40"/>
                <a:gd name="T14" fmla="*/ 30163 w 25"/>
                <a:gd name="T15" fmla="*/ 0 h 40"/>
                <a:gd name="T16" fmla="*/ 30163 w 25"/>
                <a:gd name="T17" fmla="*/ 0 h 40"/>
                <a:gd name="T18" fmla="*/ 25400 w 25"/>
                <a:gd name="T19" fmla="*/ 0 h 40"/>
                <a:gd name="T20" fmla="*/ 22225 w 25"/>
                <a:gd name="T21" fmla="*/ 3175 h 40"/>
                <a:gd name="T22" fmla="*/ 9525 w 25"/>
                <a:gd name="T23" fmla="*/ 15875 h 40"/>
                <a:gd name="T24" fmla="*/ 4763 w 25"/>
                <a:gd name="T25" fmla="*/ 23813 h 40"/>
                <a:gd name="T26" fmla="*/ 1588 w 25"/>
                <a:gd name="T27" fmla="*/ 31750 h 40"/>
                <a:gd name="T28" fmla="*/ 0 w 25"/>
                <a:gd name="T29" fmla="*/ 39688 h 40"/>
                <a:gd name="T30" fmla="*/ 1588 w 25"/>
                <a:gd name="T31" fmla="*/ 47625 h 40"/>
                <a:gd name="T32" fmla="*/ 1588 w 25"/>
                <a:gd name="T33" fmla="*/ 47625 h 40"/>
                <a:gd name="T34" fmla="*/ 3175 w 25"/>
                <a:gd name="T35" fmla="*/ 57150 h 40"/>
                <a:gd name="T36" fmla="*/ 7938 w 25"/>
                <a:gd name="T37" fmla="*/ 61913 h 40"/>
                <a:gd name="T38" fmla="*/ 11113 w 25"/>
                <a:gd name="T39" fmla="*/ 61913 h 40"/>
                <a:gd name="T40" fmla="*/ 12700 w 25"/>
                <a:gd name="T41" fmla="*/ 58738 h 40"/>
                <a:gd name="T42" fmla="*/ 12700 w 25"/>
                <a:gd name="T43" fmla="*/ 58738 h 40"/>
                <a:gd name="T44" fmla="*/ 17463 w 25"/>
                <a:gd name="T45" fmla="*/ 58738 h 40"/>
                <a:gd name="T46" fmla="*/ 23813 w 25"/>
                <a:gd name="T47" fmla="*/ 58738 h 40"/>
                <a:gd name="T48" fmla="*/ 33338 w 25"/>
                <a:gd name="T49" fmla="*/ 63500 h 40"/>
                <a:gd name="T50" fmla="*/ 33338 w 25"/>
                <a:gd name="T51" fmla="*/ 63500 h 40"/>
                <a:gd name="T52" fmla="*/ 38100 w 25"/>
                <a:gd name="T53" fmla="*/ 63500 h 40"/>
                <a:gd name="T54" fmla="*/ 38100 w 25"/>
                <a:gd name="T55" fmla="*/ 61913 h 40"/>
                <a:gd name="T56" fmla="*/ 33338 w 25"/>
                <a:gd name="T57" fmla="*/ 53975 h 40"/>
                <a:gd name="T58" fmla="*/ 33338 w 25"/>
                <a:gd name="T59" fmla="*/ 53975 h 40"/>
                <a:gd name="T60" fmla="*/ 33338 w 25"/>
                <a:gd name="T61" fmla="*/ 47625 h 40"/>
                <a:gd name="T62" fmla="*/ 33338 w 25"/>
                <a:gd name="T63" fmla="*/ 38100 h 40"/>
                <a:gd name="T64" fmla="*/ 34925 w 25"/>
                <a:gd name="T65" fmla="*/ 28575 h 40"/>
                <a:gd name="T66" fmla="*/ 39688 w 25"/>
                <a:gd name="T67" fmla="*/ 25400 h 40"/>
                <a:gd name="T68" fmla="*/ 39688 w 25"/>
                <a:gd name="T69" fmla="*/ 2540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" h="40">
                  <a:moveTo>
                    <a:pt x="25" y="16"/>
                  </a:move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1" y="34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2" y="18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9" name="Freeform 131"/>
            <p:cNvSpPr>
              <a:spLocks/>
            </p:cNvSpPr>
            <p:nvPr/>
          </p:nvSpPr>
          <p:spPr bwMode="auto">
            <a:xfrm>
              <a:off x="2097088" y="4814888"/>
              <a:ext cx="90488" cy="123825"/>
            </a:xfrm>
            <a:custGeom>
              <a:avLst/>
              <a:gdLst>
                <a:gd name="T0" fmla="*/ 87313 w 57"/>
                <a:gd name="T1" fmla="*/ 60325 h 78"/>
                <a:gd name="T2" fmla="*/ 87313 w 57"/>
                <a:gd name="T3" fmla="*/ 60325 h 78"/>
                <a:gd name="T4" fmla="*/ 90488 w 57"/>
                <a:gd name="T5" fmla="*/ 22225 h 78"/>
                <a:gd name="T6" fmla="*/ 90488 w 57"/>
                <a:gd name="T7" fmla="*/ 22225 h 78"/>
                <a:gd name="T8" fmla="*/ 88900 w 57"/>
                <a:gd name="T9" fmla="*/ 15875 h 78"/>
                <a:gd name="T10" fmla="*/ 82550 w 57"/>
                <a:gd name="T11" fmla="*/ 11113 h 78"/>
                <a:gd name="T12" fmla="*/ 74613 w 57"/>
                <a:gd name="T13" fmla="*/ 4763 h 78"/>
                <a:gd name="T14" fmla="*/ 68263 w 57"/>
                <a:gd name="T15" fmla="*/ 0 h 78"/>
                <a:gd name="T16" fmla="*/ 68263 w 57"/>
                <a:gd name="T17" fmla="*/ 0 h 78"/>
                <a:gd name="T18" fmla="*/ 65088 w 57"/>
                <a:gd name="T19" fmla="*/ 0 h 78"/>
                <a:gd name="T20" fmla="*/ 60325 w 57"/>
                <a:gd name="T21" fmla="*/ 6350 h 78"/>
                <a:gd name="T22" fmla="*/ 49213 w 57"/>
                <a:gd name="T23" fmla="*/ 23813 h 78"/>
                <a:gd name="T24" fmla="*/ 34925 w 57"/>
                <a:gd name="T25" fmla="*/ 44450 h 78"/>
                <a:gd name="T26" fmla="*/ 26988 w 57"/>
                <a:gd name="T27" fmla="*/ 52388 h 78"/>
                <a:gd name="T28" fmla="*/ 20638 w 57"/>
                <a:gd name="T29" fmla="*/ 58738 h 78"/>
                <a:gd name="T30" fmla="*/ 20638 w 57"/>
                <a:gd name="T31" fmla="*/ 58738 h 78"/>
                <a:gd name="T32" fmla="*/ 14288 w 57"/>
                <a:gd name="T33" fmla="*/ 61913 h 78"/>
                <a:gd name="T34" fmla="*/ 11113 w 57"/>
                <a:gd name="T35" fmla="*/ 68263 h 78"/>
                <a:gd name="T36" fmla="*/ 3175 w 57"/>
                <a:gd name="T37" fmla="*/ 82550 h 78"/>
                <a:gd name="T38" fmla="*/ 0 w 57"/>
                <a:gd name="T39" fmla="*/ 96838 h 78"/>
                <a:gd name="T40" fmla="*/ 0 w 57"/>
                <a:gd name="T41" fmla="*/ 103188 h 78"/>
                <a:gd name="T42" fmla="*/ 3175 w 57"/>
                <a:gd name="T43" fmla="*/ 106363 h 78"/>
                <a:gd name="T44" fmla="*/ 3175 w 57"/>
                <a:gd name="T45" fmla="*/ 106363 h 78"/>
                <a:gd name="T46" fmla="*/ 4763 w 57"/>
                <a:gd name="T47" fmla="*/ 107950 h 78"/>
                <a:gd name="T48" fmla="*/ 11113 w 57"/>
                <a:gd name="T49" fmla="*/ 111125 h 78"/>
                <a:gd name="T50" fmla="*/ 25400 w 57"/>
                <a:gd name="T51" fmla="*/ 114300 h 78"/>
                <a:gd name="T52" fmla="*/ 38100 w 57"/>
                <a:gd name="T53" fmla="*/ 119063 h 78"/>
                <a:gd name="T54" fmla="*/ 49213 w 57"/>
                <a:gd name="T55" fmla="*/ 122238 h 78"/>
                <a:gd name="T56" fmla="*/ 49213 w 57"/>
                <a:gd name="T57" fmla="*/ 122238 h 78"/>
                <a:gd name="T58" fmla="*/ 52388 w 57"/>
                <a:gd name="T59" fmla="*/ 123825 h 78"/>
                <a:gd name="T60" fmla="*/ 57150 w 57"/>
                <a:gd name="T61" fmla="*/ 123825 h 78"/>
                <a:gd name="T62" fmla="*/ 65088 w 57"/>
                <a:gd name="T63" fmla="*/ 120650 h 78"/>
                <a:gd name="T64" fmla="*/ 65088 w 57"/>
                <a:gd name="T65" fmla="*/ 120650 h 78"/>
                <a:gd name="T66" fmla="*/ 66675 w 57"/>
                <a:gd name="T67" fmla="*/ 120650 h 78"/>
                <a:gd name="T68" fmla="*/ 66675 w 57"/>
                <a:gd name="T69" fmla="*/ 119063 h 78"/>
                <a:gd name="T70" fmla="*/ 66675 w 57"/>
                <a:gd name="T71" fmla="*/ 115888 h 78"/>
                <a:gd name="T72" fmla="*/ 66675 w 57"/>
                <a:gd name="T73" fmla="*/ 115888 h 78"/>
                <a:gd name="T74" fmla="*/ 66675 w 57"/>
                <a:gd name="T75" fmla="*/ 112713 h 78"/>
                <a:gd name="T76" fmla="*/ 73025 w 57"/>
                <a:gd name="T77" fmla="*/ 106363 h 78"/>
                <a:gd name="T78" fmla="*/ 76200 w 57"/>
                <a:gd name="T79" fmla="*/ 98425 h 78"/>
                <a:gd name="T80" fmla="*/ 80963 w 57"/>
                <a:gd name="T81" fmla="*/ 90488 h 78"/>
                <a:gd name="T82" fmla="*/ 80963 w 57"/>
                <a:gd name="T83" fmla="*/ 90488 h 78"/>
                <a:gd name="T84" fmla="*/ 87313 w 57"/>
                <a:gd name="T85" fmla="*/ 60325 h 78"/>
                <a:gd name="T86" fmla="*/ 87313 w 57"/>
                <a:gd name="T87" fmla="*/ 60325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" h="78">
                  <a:moveTo>
                    <a:pt x="55" y="38"/>
                  </a:moveTo>
                  <a:lnTo>
                    <a:pt x="55" y="38"/>
                  </a:lnTo>
                  <a:lnTo>
                    <a:pt x="57" y="14"/>
                  </a:lnTo>
                  <a:lnTo>
                    <a:pt x="56" y="10"/>
                  </a:lnTo>
                  <a:lnTo>
                    <a:pt x="52" y="7"/>
                  </a:lnTo>
                  <a:lnTo>
                    <a:pt x="47" y="3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17" y="33"/>
                  </a:lnTo>
                  <a:lnTo>
                    <a:pt x="13" y="37"/>
                  </a:lnTo>
                  <a:lnTo>
                    <a:pt x="9" y="39"/>
                  </a:lnTo>
                  <a:lnTo>
                    <a:pt x="7" y="43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7" y="70"/>
                  </a:lnTo>
                  <a:lnTo>
                    <a:pt x="16" y="72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51" y="57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0" name="Freeform 132"/>
            <p:cNvSpPr>
              <a:spLocks/>
            </p:cNvSpPr>
            <p:nvPr/>
          </p:nvSpPr>
          <p:spPr bwMode="auto">
            <a:xfrm>
              <a:off x="2055813" y="4959350"/>
              <a:ext cx="93663" cy="31750"/>
            </a:xfrm>
            <a:custGeom>
              <a:avLst/>
              <a:gdLst>
                <a:gd name="T0" fmla="*/ 30163 w 59"/>
                <a:gd name="T1" fmla="*/ 1588 h 20"/>
                <a:gd name="T2" fmla="*/ 30163 w 59"/>
                <a:gd name="T3" fmla="*/ 1588 h 20"/>
                <a:gd name="T4" fmla="*/ 20638 w 59"/>
                <a:gd name="T5" fmla="*/ 0 h 20"/>
                <a:gd name="T6" fmla="*/ 9525 w 59"/>
                <a:gd name="T7" fmla="*/ 1588 h 20"/>
                <a:gd name="T8" fmla="*/ 4763 w 59"/>
                <a:gd name="T9" fmla="*/ 6350 h 20"/>
                <a:gd name="T10" fmla="*/ 0 w 59"/>
                <a:gd name="T11" fmla="*/ 9525 h 20"/>
                <a:gd name="T12" fmla="*/ 0 w 59"/>
                <a:gd name="T13" fmla="*/ 9525 h 20"/>
                <a:gd name="T14" fmla="*/ 1588 w 59"/>
                <a:gd name="T15" fmla="*/ 12700 h 20"/>
                <a:gd name="T16" fmla="*/ 7938 w 59"/>
                <a:gd name="T17" fmla="*/ 14288 h 20"/>
                <a:gd name="T18" fmla="*/ 28575 w 59"/>
                <a:gd name="T19" fmla="*/ 17463 h 20"/>
                <a:gd name="T20" fmla="*/ 69850 w 59"/>
                <a:gd name="T21" fmla="*/ 28575 h 20"/>
                <a:gd name="T22" fmla="*/ 69850 w 59"/>
                <a:gd name="T23" fmla="*/ 28575 h 20"/>
                <a:gd name="T24" fmla="*/ 90488 w 59"/>
                <a:gd name="T25" fmla="*/ 31750 h 20"/>
                <a:gd name="T26" fmla="*/ 93663 w 59"/>
                <a:gd name="T27" fmla="*/ 31750 h 20"/>
                <a:gd name="T28" fmla="*/ 93663 w 59"/>
                <a:gd name="T29" fmla="*/ 30163 h 20"/>
                <a:gd name="T30" fmla="*/ 93663 w 59"/>
                <a:gd name="T31" fmla="*/ 30163 h 20"/>
                <a:gd name="T32" fmla="*/ 66675 w 59"/>
                <a:gd name="T33" fmla="*/ 15875 h 20"/>
                <a:gd name="T34" fmla="*/ 30163 w 59"/>
                <a:gd name="T35" fmla="*/ 1588 h 20"/>
                <a:gd name="T36" fmla="*/ 30163 w 59"/>
                <a:gd name="T37" fmla="*/ 1588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20">
                  <a:moveTo>
                    <a:pt x="19" y="1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9"/>
                  </a:lnTo>
                  <a:lnTo>
                    <a:pt x="18" y="11"/>
                  </a:lnTo>
                  <a:lnTo>
                    <a:pt x="44" y="18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42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1" name="Freeform 133"/>
            <p:cNvSpPr>
              <a:spLocks/>
            </p:cNvSpPr>
            <p:nvPr/>
          </p:nvSpPr>
          <p:spPr bwMode="auto">
            <a:xfrm>
              <a:off x="2179638" y="4591050"/>
              <a:ext cx="14288" cy="31750"/>
            </a:xfrm>
            <a:custGeom>
              <a:avLst/>
              <a:gdLst>
                <a:gd name="T0" fmla="*/ 14288 w 9"/>
                <a:gd name="T1" fmla="*/ 28575 h 20"/>
                <a:gd name="T2" fmla="*/ 14288 w 9"/>
                <a:gd name="T3" fmla="*/ 28575 h 20"/>
                <a:gd name="T4" fmla="*/ 14288 w 9"/>
                <a:gd name="T5" fmla="*/ 23813 h 20"/>
                <a:gd name="T6" fmla="*/ 14288 w 9"/>
                <a:gd name="T7" fmla="*/ 20638 h 20"/>
                <a:gd name="T8" fmla="*/ 12700 w 9"/>
                <a:gd name="T9" fmla="*/ 7938 h 20"/>
                <a:gd name="T10" fmla="*/ 6350 w 9"/>
                <a:gd name="T11" fmla="*/ 0 h 20"/>
                <a:gd name="T12" fmla="*/ 4763 w 9"/>
                <a:gd name="T13" fmla="*/ 0 h 20"/>
                <a:gd name="T14" fmla="*/ 1588 w 9"/>
                <a:gd name="T15" fmla="*/ 0 h 20"/>
                <a:gd name="T16" fmla="*/ 1588 w 9"/>
                <a:gd name="T17" fmla="*/ 0 h 20"/>
                <a:gd name="T18" fmla="*/ 0 w 9"/>
                <a:gd name="T19" fmla="*/ 6350 h 20"/>
                <a:gd name="T20" fmla="*/ 0 w 9"/>
                <a:gd name="T21" fmla="*/ 14288 h 20"/>
                <a:gd name="T22" fmla="*/ 1588 w 9"/>
                <a:gd name="T23" fmla="*/ 28575 h 20"/>
                <a:gd name="T24" fmla="*/ 1588 w 9"/>
                <a:gd name="T25" fmla="*/ 28575 h 20"/>
                <a:gd name="T26" fmla="*/ 4763 w 9"/>
                <a:gd name="T27" fmla="*/ 30163 h 20"/>
                <a:gd name="T28" fmla="*/ 6350 w 9"/>
                <a:gd name="T29" fmla="*/ 31750 h 20"/>
                <a:gd name="T30" fmla="*/ 9525 w 9"/>
                <a:gd name="T31" fmla="*/ 30163 h 20"/>
                <a:gd name="T32" fmla="*/ 14288 w 9"/>
                <a:gd name="T33" fmla="*/ 28575 h 20"/>
                <a:gd name="T34" fmla="*/ 14288 w 9"/>
                <a:gd name="T35" fmla="*/ 28575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lnTo>
                    <a:pt x="9" y="18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8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2" name="Freeform 134"/>
            <p:cNvSpPr>
              <a:spLocks/>
            </p:cNvSpPr>
            <p:nvPr/>
          </p:nvSpPr>
          <p:spPr bwMode="auto">
            <a:xfrm>
              <a:off x="2201863" y="4659313"/>
              <a:ext cx="23813" cy="38100"/>
            </a:xfrm>
            <a:custGeom>
              <a:avLst/>
              <a:gdLst>
                <a:gd name="T0" fmla="*/ 23813 w 15"/>
                <a:gd name="T1" fmla="*/ 17463 h 24"/>
                <a:gd name="T2" fmla="*/ 23813 w 15"/>
                <a:gd name="T3" fmla="*/ 17463 h 24"/>
                <a:gd name="T4" fmla="*/ 23813 w 15"/>
                <a:gd name="T5" fmla="*/ 12700 h 24"/>
                <a:gd name="T6" fmla="*/ 20638 w 15"/>
                <a:gd name="T7" fmla="*/ 7938 h 24"/>
                <a:gd name="T8" fmla="*/ 15875 w 15"/>
                <a:gd name="T9" fmla="*/ 4763 h 24"/>
                <a:gd name="T10" fmla="*/ 7938 w 15"/>
                <a:gd name="T11" fmla="*/ 0 h 24"/>
                <a:gd name="T12" fmla="*/ 7938 w 15"/>
                <a:gd name="T13" fmla="*/ 0 h 24"/>
                <a:gd name="T14" fmla="*/ 3175 w 15"/>
                <a:gd name="T15" fmla="*/ 1588 h 24"/>
                <a:gd name="T16" fmla="*/ 1588 w 15"/>
                <a:gd name="T17" fmla="*/ 4763 h 24"/>
                <a:gd name="T18" fmla="*/ 0 w 15"/>
                <a:gd name="T19" fmla="*/ 15875 h 24"/>
                <a:gd name="T20" fmla="*/ 0 w 15"/>
                <a:gd name="T21" fmla="*/ 30163 h 24"/>
                <a:gd name="T22" fmla="*/ 3175 w 15"/>
                <a:gd name="T23" fmla="*/ 38100 h 24"/>
                <a:gd name="T24" fmla="*/ 3175 w 15"/>
                <a:gd name="T25" fmla="*/ 38100 h 24"/>
                <a:gd name="T26" fmla="*/ 6350 w 15"/>
                <a:gd name="T27" fmla="*/ 38100 h 24"/>
                <a:gd name="T28" fmla="*/ 7938 w 15"/>
                <a:gd name="T29" fmla="*/ 36513 h 24"/>
                <a:gd name="T30" fmla="*/ 14288 w 15"/>
                <a:gd name="T31" fmla="*/ 31750 h 24"/>
                <a:gd name="T32" fmla="*/ 20638 w 15"/>
                <a:gd name="T33" fmla="*/ 23813 h 24"/>
                <a:gd name="T34" fmla="*/ 23813 w 15"/>
                <a:gd name="T35" fmla="*/ 17463 h 24"/>
                <a:gd name="T36" fmla="*/ 23813 w 15"/>
                <a:gd name="T37" fmla="*/ 17463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4"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9" y="20"/>
                  </a:lnTo>
                  <a:lnTo>
                    <a:pt x="13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3" name="Freeform 135"/>
            <p:cNvSpPr>
              <a:spLocks/>
            </p:cNvSpPr>
            <p:nvPr/>
          </p:nvSpPr>
          <p:spPr bwMode="auto">
            <a:xfrm>
              <a:off x="2284413" y="4872038"/>
              <a:ext cx="46038" cy="23813"/>
            </a:xfrm>
            <a:custGeom>
              <a:avLst/>
              <a:gdLst>
                <a:gd name="T0" fmla="*/ 0 w 29"/>
                <a:gd name="T1" fmla="*/ 17463 h 15"/>
                <a:gd name="T2" fmla="*/ 0 w 29"/>
                <a:gd name="T3" fmla="*/ 17463 h 15"/>
                <a:gd name="T4" fmla="*/ 4763 w 29"/>
                <a:gd name="T5" fmla="*/ 20638 h 15"/>
                <a:gd name="T6" fmla="*/ 11113 w 29"/>
                <a:gd name="T7" fmla="*/ 20638 h 15"/>
                <a:gd name="T8" fmla="*/ 19050 w 29"/>
                <a:gd name="T9" fmla="*/ 23813 h 15"/>
                <a:gd name="T10" fmla="*/ 26988 w 29"/>
                <a:gd name="T11" fmla="*/ 20638 h 15"/>
                <a:gd name="T12" fmla="*/ 33338 w 29"/>
                <a:gd name="T13" fmla="*/ 19050 h 15"/>
                <a:gd name="T14" fmla="*/ 39688 w 29"/>
                <a:gd name="T15" fmla="*/ 15875 h 15"/>
                <a:gd name="T16" fmla="*/ 42863 w 29"/>
                <a:gd name="T17" fmla="*/ 11113 h 15"/>
                <a:gd name="T18" fmla="*/ 46038 w 29"/>
                <a:gd name="T19" fmla="*/ 3175 h 15"/>
                <a:gd name="T20" fmla="*/ 46038 w 29"/>
                <a:gd name="T21" fmla="*/ 3175 h 15"/>
                <a:gd name="T22" fmla="*/ 39688 w 29"/>
                <a:gd name="T23" fmla="*/ 1588 h 15"/>
                <a:gd name="T24" fmla="*/ 31750 w 29"/>
                <a:gd name="T25" fmla="*/ 0 h 15"/>
                <a:gd name="T26" fmla="*/ 23813 w 29"/>
                <a:gd name="T27" fmla="*/ 0 h 15"/>
                <a:gd name="T28" fmla="*/ 17463 w 29"/>
                <a:gd name="T29" fmla="*/ 0 h 15"/>
                <a:gd name="T30" fmla="*/ 9525 w 29"/>
                <a:gd name="T31" fmla="*/ 1588 h 15"/>
                <a:gd name="T32" fmla="*/ 3175 w 29"/>
                <a:gd name="T33" fmla="*/ 4763 h 15"/>
                <a:gd name="T34" fmla="*/ 1588 w 29"/>
                <a:gd name="T35" fmla="*/ 11113 h 15"/>
                <a:gd name="T36" fmla="*/ 0 w 29"/>
                <a:gd name="T37" fmla="*/ 17463 h 15"/>
                <a:gd name="T38" fmla="*/ 0 w 29"/>
                <a:gd name="T39" fmla="*/ 17463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" h="15">
                  <a:moveTo>
                    <a:pt x="0" y="11"/>
                  </a:move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4" name="Freeform 136"/>
            <p:cNvSpPr>
              <a:spLocks/>
            </p:cNvSpPr>
            <p:nvPr/>
          </p:nvSpPr>
          <p:spPr bwMode="auto">
            <a:xfrm>
              <a:off x="2263775" y="4430713"/>
              <a:ext cx="76200" cy="79375"/>
            </a:xfrm>
            <a:custGeom>
              <a:avLst/>
              <a:gdLst>
                <a:gd name="T0" fmla="*/ 12700 w 48"/>
                <a:gd name="T1" fmla="*/ 38100 h 50"/>
                <a:gd name="T2" fmla="*/ 12700 w 48"/>
                <a:gd name="T3" fmla="*/ 38100 h 50"/>
                <a:gd name="T4" fmla="*/ 9525 w 48"/>
                <a:gd name="T5" fmla="*/ 42863 h 50"/>
                <a:gd name="T6" fmla="*/ 6350 w 48"/>
                <a:gd name="T7" fmla="*/ 49213 h 50"/>
                <a:gd name="T8" fmla="*/ 6350 w 48"/>
                <a:gd name="T9" fmla="*/ 52388 h 50"/>
                <a:gd name="T10" fmla="*/ 6350 w 48"/>
                <a:gd name="T11" fmla="*/ 57150 h 50"/>
                <a:gd name="T12" fmla="*/ 6350 w 48"/>
                <a:gd name="T13" fmla="*/ 57150 h 50"/>
                <a:gd name="T14" fmla="*/ 4763 w 48"/>
                <a:gd name="T15" fmla="*/ 57150 h 50"/>
                <a:gd name="T16" fmla="*/ 4763 w 48"/>
                <a:gd name="T17" fmla="*/ 57150 h 50"/>
                <a:gd name="T18" fmla="*/ 1588 w 48"/>
                <a:gd name="T19" fmla="*/ 58738 h 50"/>
                <a:gd name="T20" fmla="*/ 0 w 48"/>
                <a:gd name="T21" fmla="*/ 60325 h 50"/>
                <a:gd name="T22" fmla="*/ 0 w 48"/>
                <a:gd name="T23" fmla="*/ 66675 h 50"/>
                <a:gd name="T24" fmla="*/ 0 w 48"/>
                <a:gd name="T25" fmla="*/ 73025 h 50"/>
                <a:gd name="T26" fmla="*/ 4763 w 48"/>
                <a:gd name="T27" fmla="*/ 79375 h 50"/>
                <a:gd name="T28" fmla="*/ 4763 w 48"/>
                <a:gd name="T29" fmla="*/ 79375 h 50"/>
                <a:gd name="T30" fmla="*/ 6350 w 48"/>
                <a:gd name="T31" fmla="*/ 79375 h 50"/>
                <a:gd name="T32" fmla="*/ 7938 w 48"/>
                <a:gd name="T33" fmla="*/ 76200 h 50"/>
                <a:gd name="T34" fmla="*/ 14288 w 48"/>
                <a:gd name="T35" fmla="*/ 73025 h 50"/>
                <a:gd name="T36" fmla="*/ 25400 w 48"/>
                <a:gd name="T37" fmla="*/ 60325 h 50"/>
                <a:gd name="T38" fmla="*/ 25400 w 48"/>
                <a:gd name="T39" fmla="*/ 60325 h 50"/>
                <a:gd name="T40" fmla="*/ 38100 w 48"/>
                <a:gd name="T41" fmla="*/ 53975 h 50"/>
                <a:gd name="T42" fmla="*/ 46038 w 48"/>
                <a:gd name="T43" fmla="*/ 53975 h 50"/>
                <a:gd name="T44" fmla="*/ 46038 w 48"/>
                <a:gd name="T45" fmla="*/ 53975 h 50"/>
                <a:gd name="T46" fmla="*/ 53975 w 48"/>
                <a:gd name="T47" fmla="*/ 53975 h 50"/>
                <a:gd name="T48" fmla="*/ 68263 w 48"/>
                <a:gd name="T49" fmla="*/ 49213 h 50"/>
                <a:gd name="T50" fmla="*/ 68263 w 48"/>
                <a:gd name="T51" fmla="*/ 49213 h 50"/>
                <a:gd name="T52" fmla="*/ 71438 w 48"/>
                <a:gd name="T53" fmla="*/ 44450 h 50"/>
                <a:gd name="T54" fmla="*/ 76200 w 48"/>
                <a:gd name="T55" fmla="*/ 41275 h 50"/>
                <a:gd name="T56" fmla="*/ 76200 w 48"/>
                <a:gd name="T57" fmla="*/ 41275 h 50"/>
                <a:gd name="T58" fmla="*/ 66675 w 48"/>
                <a:gd name="T59" fmla="*/ 0 h 50"/>
                <a:gd name="T60" fmla="*/ 66675 w 48"/>
                <a:gd name="T61" fmla="*/ 0 h 50"/>
                <a:gd name="T62" fmla="*/ 52388 w 48"/>
                <a:gd name="T63" fmla="*/ 12700 h 50"/>
                <a:gd name="T64" fmla="*/ 52388 w 48"/>
                <a:gd name="T65" fmla="*/ 12700 h 50"/>
                <a:gd name="T66" fmla="*/ 31750 w 48"/>
                <a:gd name="T67" fmla="*/ 26988 h 50"/>
                <a:gd name="T68" fmla="*/ 12700 w 48"/>
                <a:gd name="T69" fmla="*/ 38100 h 50"/>
                <a:gd name="T70" fmla="*/ 12700 w 48"/>
                <a:gd name="T71" fmla="*/ 38100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" h="50">
                  <a:moveTo>
                    <a:pt x="8" y="24"/>
                  </a:moveTo>
                  <a:lnTo>
                    <a:pt x="8" y="24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5" y="48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20" y="17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5" name="Freeform 137"/>
            <p:cNvSpPr>
              <a:spLocks/>
            </p:cNvSpPr>
            <p:nvPr/>
          </p:nvSpPr>
          <p:spPr bwMode="auto">
            <a:xfrm>
              <a:off x="1965325" y="48307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6" name="Freeform 138"/>
            <p:cNvSpPr>
              <a:spLocks/>
            </p:cNvSpPr>
            <p:nvPr/>
          </p:nvSpPr>
          <p:spPr bwMode="auto">
            <a:xfrm>
              <a:off x="1965325" y="4826000"/>
              <a:ext cx="85725" cy="111125"/>
            </a:xfrm>
            <a:custGeom>
              <a:avLst/>
              <a:gdLst>
                <a:gd name="T0" fmla="*/ 84138 w 54"/>
                <a:gd name="T1" fmla="*/ 84138 h 70"/>
                <a:gd name="T2" fmla="*/ 84138 w 54"/>
                <a:gd name="T3" fmla="*/ 84138 h 70"/>
                <a:gd name="T4" fmla="*/ 80963 w 54"/>
                <a:gd name="T5" fmla="*/ 73025 h 70"/>
                <a:gd name="T6" fmla="*/ 69850 w 54"/>
                <a:gd name="T7" fmla="*/ 63500 h 70"/>
                <a:gd name="T8" fmla="*/ 60325 w 54"/>
                <a:gd name="T9" fmla="*/ 50800 h 70"/>
                <a:gd name="T10" fmla="*/ 49213 w 54"/>
                <a:gd name="T11" fmla="*/ 41275 h 70"/>
                <a:gd name="T12" fmla="*/ 49213 w 54"/>
                <a:gd name="T13" fmla="*/ 41275 h 70"/>
                <a:gd name="T14" fmla="*/ 42863 w 54"/>
                <a:gd name="T15" fmla="*/ 33338 h 70"/>
                <a:gd name="T16" fmla="*/ 42863 w 54"/>
                <a:gd name="T17" fmla="*/ 33338 h 70"/>
                <a:gd name="T18" fmla="*/ 36513 w 54"/>
                <a:gd name="T19" fmla="*/ 23813 h 70"/>
                <a:gd name="T20" fmla="*/ 36513 w 54"/>
                <a:gd name="T21" fmla="*/ 23813 h 70"/>
                <a:gd name="T22" fmla="*/ 30163 w 54"/>
                <a:gd name="T23" fmla="*/ 15875 h 70"/>
                <a:gd name="T24" fmla="*/ 23813 w 54"/>
                <a:gd name="T25" fmla="*/ 7938 h 70"/>
                <a:gd name="T26" fmla="*/ 12700 w 54"/>
                <a:gd name="T27" fmla="*/ 0 h 70"/>
                <a:gd name="T28" fmla="*/ 12700 w 54"/>
                <a:gd name="T29" fmla="*/ 0 h 70"/>
                <a:gd name="T30" fmla="*/ 12700 w 54"/>
                <a:gd name="T31" fmla="*/ 0 h 70"/>
                <a:gd name="T32" fmla="*/ 11113 w 54"/>
                <a:gd name="T33" fmla="*/ 0 h 70"/>
                <a:gd name="T34" fmla="*/ 7938 w 54"/>
                <a:gd name="T35" fmla="*/ 1588 h 70"/>
                <a:gd name="T36" fmla="*/ 4763 w 54"/>
                <a:gd name="T37" fmla="*/ 4763 h 70"/>
                <a:gd name="T38" fmla="*/ 3175 w 54"/>
                <a:gd name="T39" fmla="*/ 4763 h 70"/>
                <a:gd name="T40" fmla="*/ 0 w 54"/>
                <a:gd name="T41" fmla="*/ 4763 h 70"/>
                <a:gd name="T42" fmla="*/ 0 w 54"/>
                <a:gd name="T43" fmla="*/ 4763 h 70"/>
                <a:gd name="T44" fmla="*/ 19050 w 54"/>
                <a:gd name="T45" fmla="*/ 17463 h 70"/>
                <a:gd name="T46" fmla="*/ 19050 w 54"/>
                <a:gd name="T47" fmla="*/ 17463 h 70"/>
                <a:gd name="T48" fmla="*/ 23813 w 54"/>
                <a:gd name="T49" fmla="*/ 25400 h 70"/>
                <a:gd name="T50" fmla="*/ 31750 w 54"/>
                <a:gd name="T51" fmla="*/ 38100 h 70"/>
                <a:gd name="T52" fmla="*/ 49213 w 54"/>
                <a:gd name="T53" fmla="*/ 66675 h 70"/>
                <a:gd name="T54" fmla="*/ 61913 w 54"/>
                <a:gd name="T55" fmla="*/ 95250 h 70"/>
                <a:gd name="T56" fmla="*/ 73025 w 54"/>
                <a:gd name="T57" fmla="*/ 111125 h 70"/>
                <a:gd name="T58" fmla="*/ 73025 w 54"/>
                <a:gd name="T59" fmla="*/ 111125 h 70"/>
                <a:gd name="T60" fmla="*/ 74613 w 54"/>
                <a:gd name="T61" fmla="*/ 111125 h 70"/>
                <a:gd name="T62" fmla="*/ 77788 w 54"/>
                <a:gd name="T63" fmla="*/ 111125 h 70"/>
                <a:gd name="T64" fmla="*/ 82550 w 54"/>
                <a:gd name="T65" fmla="*/ 103188 h 70"/>
                <a:gd name="T66" fmla="*/ 85725 w 54"/>
                <a:gd name="T67" fmla="*/ 93663 h 70"/>
                <a:gd name="T68" fmla="*/ 85725 w 54"/>
                <a:gd name="T69" fmla="*/ 88900 h 70"/>
                <a:gd name="T70" fmla="*/ 84138 w 54"/>
                <a:gd name="T71" fmla="*/ 84138 h 70"/>
                <a:gd name="T72" fmla="*/ 84138 w 54"/>
                <a:gd name="T73" fmla="*/ 84138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70">
                  <a:moveTo>
                    <a:pt x="53" y="53"/>
                  </a:moveTo>
                  <a:lnTo>
                    <a:pt x="53" y="53"/>
                  </a:lnTo>
                  <a:lnTo>
                    <a:pt x="51" y="46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1" y="26"/>
                  </a:lnTo>
                  <a:lnTo>
                    <a:pt x="27" y="21"/>
                  </a:lnTo>
                  <a:lnTo>
                    <a:pt x="23" y="15"/>
                  </a:lnTo>
                  <a:lnTo>
                    <a:pt x="19" y="10"/>
                  </a:lnTo>
                  <a:lnTo>
                    <a:pt x="15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5" y="16"/>
                  </a:lnTo>
                  <a:lnTo>
                    <a:pt x="20" y="24"/>
                  </a:lnTo>
                  <a:lnTo>
                    <a:pt x="31" y="42"/>
                  </a:lnTo>
                  <a:lnTo>
                    <a:pt x="39" y="60"/>
                  </a:lnTo>
                  <a:lnTo>
                    <a:pt x="46" y="70"/>
                  </a:lnTo>
                  <a:lnTo>
                    <a:pt x="47" y="70"/>
                  </a:lnTo>
                  <a:lnTo>
                    <a:pt x="49" y="70"/>
                  </a:lnTo>
                  <a:lnTo>
                    <a:pt x="52" y="65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7" name="Freeform 139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0 w 15"/>
                <a:gd name="T1" fmla="*/ 7938 h 21"/>
                <a:gd name="T2" fmla="*/ 0 w 15"/>
                <a:gd name="T3" fmla="*/ 7938 h 21"/>
                <a:gd name="T4" fmla="*/ 0 w 15"/>
                <a:gd name="T5" fmla="*/ 12700 h 21"/>
                <a:gd name="T6" fmla="*/ 1588 w 15"/>
                <a:gd name="T7" fmla="*/ 15875 h 21"/>
                <a:gd name="T8" fmla="*/ 9525 w 15"/>
                <a:gd name="T9" fmla="*/ 25400 h 21"/>
                <a:gd name="T10" fmla="*/ 19050 w 15"/>
                <a:gd name="T11" fmla="*/ 33338 h 21"/>
                <a:gd name="T12" fmla="*/ 22225 w 15"/>
                <a:gd name="T13" fmla="*/ 33338 h 21"/>
                <a:gd name="T14" fmla="*/ 23813 w 15"/>
                <a:gd name="T15" fmla="*/ 33338 h 21"/>
                <a:gd name="T16" fmla="*/ 23813 w 15"/>
                <a:gd name="T17" fmla="*/ 33338 h 21"/>
                <a:gd name="T18" fmla="*/ 23813 w 15"/>
                <a:gd name="T19" fmla="*/ 26988 h 21"/>
                <a:gd name="T20" fmla="*/ 22225 w 15"/>
                <a:gd name="T21" fmla="*/ 15875 h 21"/>
                <a:gd name="T22" fmla="*/ 19050 w 15"/>
                <a:gd name="T23" fmla="*/ 7938 h 21"/>
                <a:gd name="T24" fmla="*/ 15875 w 15"/>
                <a:gd name="T25" fmla="*/ 3175 h 21"/>
                <a:gd name="T26" fmla="*/ 15875 w 15"/>
                <a:gd name="T27" fmla="*/ 3175 h 21"/>
                <a:gd name="T28" fmla="*/ 11113 w 15"/>
                <a:gd name="T29" fmla="*/ 0 h 21"/>
                <a:gd name="T30" fmla="*/ 7938 w 15"/>
                <a:gd name="T31" fmla="*/ 0 h 21"/>
                <a:gd name="T32" fmla="*/ 3175 w 15"/>
                <a:gd name="T33" fmla="*/ 4763 h 21"/>
                <a:gd name="T34" fmla="*/ 0 w 15"/>
                <a:gd name="T35" fmla="*/ 7938 h 21"/>
                <a:gd name="T36" fmla="*/ 0 w 15"/>
                <a:gd name="T37" fmla="*/ 79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0" y="5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8" name="Freeform 140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9" name="Freeform 141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0" name="Freeform 142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461963 w 309"/>
                <a:gd name="T1" fmla="*/ 47625 h 283"/>
                <a:gd name="T2" fmla="*/ 423863 w 309"/>
                <a:gd name="T3" fmla="*/ 46038 h 283"/>
                <a:gd name="T4" fmla="*/ 425450 w 309"/>
                <a:gd name="T5" fmla="*/ 30163 h 283"/>
                <a:gd name="T6" fmla="*/ 434975 w 309"/>
                <a:gd name="T7" fmla="*/ 20638 h 283"/>
                <a:gd name="T8" fmla="*/ 420688 w 309"/>
                <a:gd name="T9" fmla="*/ 7938 h 283"/>
                <a:gd name="T10" fmla="*/ 371475 w 309"/>
                <a:gd name="T11" fmla="*/ 3175 h 283"/>
                <a:gd name="T12" fmla="*/ 312738 w 309"/>
                <a:gd name="T13" fmla="*/ 7938 h 283"/>
                <a:gd name="T14" fmla="*/ 234950 w 309"/>
                <a:gd name="T15" fmla="*/ 11113 h 283"/>
                <a:gd name="T16" fmla="*/ 223838 w 309"/>
                <a:gd name="T17" fmla="*/ 34925 h 283"/>
                <a:gd name="T18" fmla="*/ 173038 w 309"/>
                <a:gd name="T19" fmla="*/ 41275 h 283"/>
                <a:gd name="T20" fmla="*/ 79375 w 309"/>
                <a:gd name="T21" fmla="*/ 65088 h 283"/>
                <a:gd name="T22" fmla="*/ 53975 w 309"/>
                <a:gd name="T23" fmla="*/ 96838 h 283"/>
                <a:gd name="T24" fmla="*/ 50800 w 309"/>
                <a:gd name="T25" fmla="*/ 104775 h 283"/>
                <a:gd name="T26" fmla="*/ 7938 w 309"/>
                <a:gd name="T27" fmla="*/ 120650 h 283"/>
                <a:gd name="T28" fmla="*/ 7938 w 309"/>
                <a:gd name="T29" fmla="*/ 138113 h 283"/>
                <a:gd name="T30" fmla="*/ 20638 w 309"/>
                <a:gd name="T31" fmla="*/ 138113 h 283"/>
                <a:gd name="T32" fmla="*/ 50800 w 309"/>
                <a:gd name="T33" fmla="*/ 142875 h 283"/>
                <a:gd name="T34" fmla="*/ 25400 w 309"/>
                <a:gd name="T35" fmla="*/ 150813 h 283"/>
                <a:gd name="T36" fmla="*/ 23813 w 309"/>
                <a:gd name="T37" fmla="*/ 171450 h 283"/>
                <a:gd name="T38" fmla="*/ 57150 w 309"/>
                <a:gd name="T39" fmla="*/ 174625 h 283"/>
                <a:gd name="T40" fmla="*/ 92075 w 309"/>
                <a:gd name="T41" fmla="*/ 180975 h 283"/>
                <a:gd name="T42" fmla="*/ 112713 w 309"/>
                <a:gd name="T43" fmla="*/ 212725 h 283"/>
                <a:gd name="T44" fmla="*/ 115888 w 309"/>
                <a:gd name="T45" fmla="*/ 246063 h 283"/>
                <a:gd name="T46" fmla="*/ 136525 w 309"/>
                <a:gd name="T47" fmla="*/ 255588 h 283"/>
                <a:gd name="T48" fmla="*/ 134938 w 309"/>
                <a:gd name="T49" fmla="*/ 263525 h 283"/>
                <a:gd name="T50" fmla="*/ 128588 w 309"/>
                <a:gd name="T51" fmla="*/ 274638 h 283"/>
                <a:gd name="T52" fmla="*/ 141288 w 309"/>
                <a:gd name="T53" fmla="*/ 288925 h 283"/>
                <a:gd name="T54" fmla="*/ 134938 w 309"/>
                <a:gd name="T55" fmla="*/ 307975 h 283"/>
                <a:gd name="T56" fmla="*/ 127000 w 309"/>
                <a:gd name="T57" fmla="*/ 330200 h 283"/>
                <a:gd name="T58" fmla="*/ 146050 w 309"/>
                <a:gd name="T59" fmla="*/ 388938 h 283"/>
                <a:gd name="T60" fmla="*/ 161925 w 309"/>
                <a:gd name="T61" fmla="*/ 434975 h 283"/>
                <a:gd name="T62" fmla="*/ 192088 w 309"/>
                <a:gd name="T63" fmla="*/ 447675 h 283"/>
                <a:gd name="T64" fmla="*/ 207963 w 309"/>
                <a:gd name="T65" fmla="*/ 441325 h 283"/>
                <a:gd name="T66" fmla="*/ 233363 w 309"/>
                <a:gd name="T67" fmla="*/ 387350 h 283"/>
                <a:gd name="T68" fmla="*/ 255588 w 309"/>
                <a:gd name="T69" fmla="*/ 357188 h 283"/>
                <a:gd name="T70" fmla="*/ 290513 w 309"/>
                <a:gd name="T71" fmla="*/ 339725 h 283"/>
                <a:gd name="T72" fmla="*/ 341313 w 309"/>
                <a:gd name="T73" fmla="*/ 309563 h 283"/>
                <a:gd name="T74" fmla="*/ 363538 w 309"/>
                <a:gd name="T75" fmla="*/ 277813 h 283"/>
                <a:gd name="T76" fmla="*/ 346075 w 309"/>
                <a:gd name="T77" fmla="*/ 266700 h 283"/>
                <a:gd name="T78" fmla="*/ 354013 w 309"/>
                <a:gd name="T79" fmla="*/ 257175 h 283"/>
                <a:gd name="T80" fmla="*/ 388938 w 309"/>
                <a:gd name="T81" fmla="*/ 265113 h 283"/>
                <a:gd name="T82" fmla="*/ 401638 w 309"/>
                <a:gd name="T83" fmla="*/ 254000 h 283"/>
                <a:gd name="T84" fmla="*/ 403225 w 309"/>
                <a:gd name="T85" fmla="*/ 249238 h 283"/>
                <a:gd name="T86" fmla="*/ 403225 w 309"/>
                <a:gd name="T87" fmla="*/ 231775 h 283"/>
                <a:gd name="T88" fmla="*/ 423863 w 309"/>
                <a:gd name="T89" fmla="*/ 192088 h 283"/>
                <a:gd name="T90" fmla="*/ 431800 w 309"/>
                <a:gd name="T91" fmla="*/ 155575 h 283"/>
                <a:gd name="T92" fmla="*/ 441325 w 309"/>
                <a:gd name="T93" fmla="*/ 149225 h 283"/>
                <a:gd name="T94" fmla="*/ 433388 w 309"/>
                <a:gd name="T95" fmla="*/ 130175 h 283"/>
                <a:gd name="T96" fmla="*/ 439738 w 309"/>
                <a:gd name="T97" fmla="*/ 117475 h 283"/>
                <a:gd name="T98" fmla="*/ 441325 w 309"/>
                <a:gd name="T99" fmla="*/ 95250 h 283"/>
                <a:gd name="T100" fmla="*/ 457200 w 309"/>
                <a:gd name="T101" fmla="*/ 85725 h 283"/>
                <a:gd name="T102" fmla="*/ 488950 w 309"/>
                <a:gd name="T103" fmla="*/ 66675 h 283"/>
                <a:gd name="T104" fmla="*/ 487363 w 309"/>
                <a:gd name="T105" fmla="*/ 539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307" y="34"/>
                  </a:move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1" name="Freeform 143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60325 w 80"/>
                <a:gd name="T1" fmla="*/ 0 h 69"/>
                <a:gd name="T2" fmla="*/ 44450 w 80"/>
                <a:gd name="T3" fmla="*/ 1588 h 69"/>
                <a:gd name="T4" fmla="*/ 36513 w 80"/>
                <a:gd name="T5" fmla="*/ 9525 h 69"/>
                <a:gd name="T6" fmla="*/ 36513 w 80"/>
                <a:gd name="T7" fmla="*/ 11113 h 69"/>
                <a:gd name="T8" fmla="*/ 34925 w 80"/>
                <a:gd name="T9" fmla="*/ 11113 h 69"/>
                <a:gd name="T10" fmla="*/ 20638 w 80"/>
                <a:gd name="T11" fmla="*/ 7938 h 69"/>
                <a:gd name="T12" fmla="*/ 12700 w 80"/>
                <a:gd name="T13" fmla="*/ 9525 h 69"/>
                <a:gd name="T14" fmla="*/ 7938 w 80"/>
                <a:gd name="T15" fmla="*/ 14288 h 69"/>
                <a:gd name="T16" fmla="*/ 0 w 80"/>
                <a:gd name="T17" fmla="*/ 25400 h 69"/>
                <a:gd name="T18" fmla="*/ 0 w 80"/>
                <a:gd name="T19" fmla="*/ 34925 h 69"/>
                <a:gd name="T20" fmla="*/ 1588 w 80"/>
                <a:gd name="T21" fmla="*/ 38100 h 69"/>
                <a:gd name="T22" fmla="*/ 7938 w 80"/>
                <a:gd name="T23" fmla="*/ 47625 h 69"/>
                <a:gd name="T24" fmla="*/ 12700 w 80"/>
                <a:gd name="T25" fmla="*/ 60325 h 69"/>
                <a:gd name="T26" fmla="*/ 22225 w 80"/>
                <a:gd name="T27" fmla="*/ 60325 h 69"/>
                <a:gd name="T28" fmla="*/ 38100 w 80"/>
                <a:gd name="T29" fmla="*/ 55563 h 69"/>
                <a:gd name="T30" fmla="*/ 39688 w 80"/>
                <a:gd name="T31" fmla="*/ 55563 h 69"/>
                <a:gd name="T32" fmla="*/ 42863 w 80"/>
                <a:gd name="T33" fmla="*/ 61913 h 69"/>
                <a:gd name="T34" fmla="*/ 38100 w 80"/>
                <a:gd name="T35" fmla="*/ 77788 h 69"/>
                <a:gd name="T36" fmla="*/ 36513 w 80"/>
                <a:gd name="T37" fmla="*/ 80963 h 69"/>
                <a:gd name="T38" fmla="*/ 42863 w 80"/>
                <a:gd name="T39" fmla="*/ 92075 h 69"/>
                <a:gd name="T40" fmla="*/ 46038 w 80"/>
                <a:gd name="T41" fmla="*/ 93663 h 69"/>
                <a:gd name="T42" fmla="*/ 55563 w 80"/>
                <a:gd name="T43" fmla="*/ 101600 h 69"/>
                <a:gd name="T44" fmla="*/ 66675 w 80"/>
                <a:gd name="T45" fmla="*/ 109538 h 69"/>
                <a:gd name="T46" fmla="*/ 68263 w 80"/>
                <a:gd name="T47" fmla="*/ 107950 h 69"/>
                <a:gd name="T48" fmla="*/ 77788 w 80"/>
                <a:gd name="T49" fmla="*/ 95250 h 69"/>
                <a:gd name="T50" fmla="*/ 85725 w 80"/>
                <a:gd name="T51" fmla="*/ 76200 h 69"/>
                <a:gd name="T52" fmla="*/ 90488 w 80"/>
                <a:gd name="T53" fmla="*/ 71438 h 69"/>
                <a:gd name="T54" fmla="*/ 117475 w 80"/>
                <a:gd name="T55" fmla="*/ 77788 h 69"/>
                <a:gd name="T56" fmla="*/ 120650 w 80"/>
                <a:gd name="T57" fmla="*/ 77788 h 69"/>
                <a:gd name="T58" fmla="*/ 127000 w 80"/>
                <a:gd name="T59" fmla="*/ 61913 h 69"/>
                <a:gd name="T60" fmla="*/ 123825 w 80"/>
                <a:gd name="T61" fmla="*/ 41275 h 69"/>
                <a:gd name="T62" fmla="*/ 120650 w 80"/>
                <a:gd name="T63" fmla="*/ 39688 h 69"/>
                <a:gd name="T64" fmla="*/ 104775 w 80"/>
                <a:gd name="T65" fmla="*/ 34925 h 69"/>
                <a:gd name="T66" fmla="*/ 93663 w 80"/>
                <a:gd name="T67" fmla="*/ 31750 h 69"/>
                <a:gd name="T68" fmla="*/ 85725 w 80"/>
                <a:gd name="T69" fmla="*/ 26988 h 69"/>
                <a:gd name="T70" fmla="*/ 76200 w 80"/>
                <a:gd name="T71" fmla="*/ 23813 h 69"/>
                <a:gd name="T72" fmla="*/ 69850 w 80"/>
                <a:gd name="T73" fmla="*/ 11113 h 69"/>
                <a:gd name="T74" fmla="*/ 61913 w 80"/>
                <a:gd name="T75" fmla="*/ 1588 h 69"/>
                <a:gd name="T76" fmla="*/ 60325 w 80"/>
                <a:gd name="T77" fmla="*/ 0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38" y="0"/>
                  </a:move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2" name="Freeform 144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60325 w 62"/>
                <a:gd name="T1" fmla="*/ 30163 h 19"/>
                <a:gd name="T2" fmla="*/ 60325 w 62"/>
                <a:gd name="T3" fmla="*/ 30163 h 19"/>
                <a:gd name="T4" fmla="*/ 65088 w 62"/>
                <a:gd name="T5" fmla="*/ 30163 h 19"/>
                <a:gd name="T6" fmla="*/ 71438 w 62"/>
                <a:gd name="T7" fmla="*/ 30163 h 19"/>
                <a:gd name="T8" fmla="*/ 84138 w 62"/>
                <a:gd name="T9" fmla="*/ 25400 h 19"/>
                <a:gd name="T10" fmla="*/ 93663 w 62"/>
                <a:gd name="T11" fmla="*/ 20638 h 19"/>
                <a:gd name="T12" fmla="*/ 98425 w 62"/>
                <a:gd name="T13" fmla="*/ 15875 h 19"/>
                <a:gd name="T14" fmla="*/ 98425 w 62"/>
                <a:gd name="T15" fmla="*/ 15875 h 19"/>
                <a:gd name="T16" fmla="*/ 98425 w 62"/>
                <a:gd name="T17" fmla="*/ 14288 h 19"/>
                <a:gd name="T18" fmla="*/ 93663 w 62"/>
                <a:gd name="T19" fmla="*/ 11113 h 19"/>
                <a:gd name="T20" fmla="*/ 76200 w 62"/>
                <a:gd name="T21" fmla="*/ 7938 h 19"/>
                <a:gd name="T22" fmla="*/ 52388 w 62"/>
                <a:gd name="T23" fmla="*/ 1588 h 19"/>
                <a:gd name="T24" fmla="*/ 33338 w 62"/>
                <a:gd name="T25" fmla="*/ 0 h 19"/>
                <a:gd name="T26" fmla="*/ 33338 w 62"/>
                <a:gd name="T27" fmla="*/ 0 h 19"/>
                <a:gd name="T28" fmla="*/ 9525 w 62"/>
                <a:gd name="T29" fmla="*/ 1588 h 19"/>
                <a:gd name="T30" fmla="*/ 1588 w 62"/>
                <a:gd name="T31" fmla="*/ 3175 h 19"/>
                <a:gd name="T32" fmla="*/ 0 w 62"/>
                <a:gd name="T33" fmla="*/ 6350 h 19"/>
                <a:gd name="T34" fmla="*/ 0 w 62"/>
                <a:gd name="T35" fmla="*/ 6350 h 19"/>
                <a:gd name="T36" fmla="*/ 6350 w 62"/>
                <a:gd name="T37" fmla="*/ 11113 h 19"/>
                <a:gd name="T38" fmla="*/ 23813 w 62"/>
                <a:gd name="T39" fmla="*/ 20638 h 19"/>
                <a:gd name="T40" fmla="*/ 44450 w 62"/>
                <a:gd name="T41" fmla="*/ 25400 h 19"/>
                <a:gd name="T42" fmla="*/ 60325 w 62"/>
                <a:gd name="T43" fmla="*/ 30163 h 19"/>
                <a:gd name="T44" fmla="*/ 60325 w 62"/>
                <a:gd name="T45" fmla="*/ 30163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38" y="19"/>
                  </a:move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3" name="Freeform 145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4" name="Freeform 146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5" name="Freeform 147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73025 w 78"/>
                <a:gd name="T1" fmla="*/ 47625 h 80"/>
                <a:gd name="T2" fmla="*/ 73025 w 78"/>
                <a:gd name="T3" fmla="*/ 47625 h 80"/>
                <a:gd name="T4" fmla="*/ 84138 w 78"/>
                <a:gd name="T5" fmla="*/ 39688 h 80"/>
                <a:gd name="T6" fmla="*/ 100013 w 78"/>
                <a:gd name="T7" fmla="*/ 31750 h 80"/>
                <a:gd name="T8" fmla="*/ 114300 w 78"/>
                <a:gd name="T9" fmla="*/ 23813 h 80"/>
                <a:gd name="T10" fmla="*/ 120650 w 78"/>
                <a:gd name="T11" fmla="*/ 19050 h 80"/>
                <a:gd name="T12" fmla="*/ 122238 w 78"/>
                <a:gd name="T13" fmla="*/ 17463 h 80"/>
                <a:gd name="T14" fmla="*/ 122238 w 78"/>
                <a:gd name="T15" fmla="*/ 17463 h 80"/>
                <a:gd name="T16" fmla="*/ 123825 w 78"/>
                <a:gd name="T17" fmla="*/ 9525 h 80"/>
                <a:gd name="T18" fmla="*/ 122238 w 78"/>
                <a:gd name="T19" fmla="*/ 6350 h 80"/>
                <a:gd name="T20" fmla="*/ 120650 w 78"/>
                <a:gd name="T21" fmla="*/ 1588 h 80"/>
                <a:gd name="T22" fmla="*/ 115888 w 78"/>
                <a:gd name="T23" fmla="*/ 0 h 80"/>
                <a:gd name="T24" fmla="*/ 115888 w 78"/>
                <a:gd name="T25" fmla="*/ 0 h 80"/>
                <a:gd name="T26" fmla="*/ 109538 w 78"/>
                <a:gd name="T27" fmla="*/ 1588 h 80"/>
                <a:gd name="T28" fmla="*/ 107950 w 78"/>
                <a:gd name="T29" fmla="*/ 6350 h 80"/>
                <a:gd name="T30" fmla="*/ 107950 w 78"/>
                <a:gd name="T31" fmla="*/ 6350 h 80"/>
                <a:gd name="T32" fmla="*/ 84138 w 78"/>
                <a:gd name="T33" fmla="*/ 14288 h 80"/>
                <a:gd name="T34" fmla="*/ 66675 w 78"/>
                <a:gd name="T35" fmla="*/ 19050 h 80"/>
                <a:gd name="T36" fmla="*/ 52388 w 78"/>
                <a:gd name="T37" fmla="*/ 23813 h 80"/>
                <a:gd name="T38" fmla="*/ 52388 w 78"/>
                <a:gd name="T39" fmla="*/ 23813 h 80"/>
                <a:gd name="T40" fmla="*/ 31750 w 78"/>
                <a:gd name="T41" fmla="*/ 36513 h 80"/>
                <a:gd name="T42" fmla="*/ 19050 w 78"/>
                <a:gd name="T43" fmla="*/ 46038 h 80"/>
                <a:gd name="T44" fmla="*/ 19050 w 78"/>
                <a:gd name="T45" fmla="*/ 46038 h 80"/>
                <a:gd name="T46" fmla="*/ 12700 w 78"/>
                <a:gd name="T47" fmla="*/ 55563 h 80"/>
                <a:gd name="T48" fmla="*/ 7938 w 78"/>
                <a:gd name="T49" fmla="*/ 71438 h 80"/>
                <a:gd name="T50" fmla="*/ 0 w 78"/>
                <a:gd name="T51" fmla="*/ 98425 h 80"/>
                <a:gd name="T52" fmla="*/ 0 w 78"/>
                <a:gd name="T53" fmla="*/ 98425 h 80"/>
                <a:gd name="T54" fmla="*/ 0 w 78"/>
                <a:gd name="T55" fmla="*/ 100013 h 80"/>
                <a:gd name="T56" fmla="*/ 1588 w 78"/>
                <a:gd name="T57" fmla="*/ 103188 h 80"/>
                <a:gd name="T58" fmla="*/ 6350 w 78"/>
                <a:gd name="T59" fmla="*/ 111125 h 80"/>
                <a:gd name="T60" fmla="*/ 14288 w 78"/>
                <a:gd name="T61" fmla="*/ 117475 h 80"/>
                <a:gd name="T62" fmla="*/ 22225 w 78"/>
                <a:gd name="T63" fmla="*/ 123825 h 80"/>
                <a:gd name="T64" fmla="*/ 22225 w 78"/>
                <a:gd name="T65" fmla="*/ 123825 h 80"/>
                <a:gd name="T66" fmla="*/ 28575 w 78"/>
                <a:gd name="T67" fmla="*/ 125413 h 80"/>
                <a:gd name="T68" fmla="*/ 34925 w 78"/>
                <a:gd name="T69" fmla="*/ 127000 h 80"/>
                <a:gd name="T70" fmla="*/ 42863 w 78"/>
                <a:gd name="T71" fmla="*/ 125413 h 80"/>
                <a:gd name="T72" fmla="*/ 42863 w 78"/>
                <a:gd name="T73" fmla="*/ 125413 h 80"/>
                <a:gd name="T74" fmla="*/ 44450 w 78"/>
                <a:gd name="T75" fmla="*/ 119063 h 80"/>
                <a:gd name="T76" fmla="*/ 42863 w 78"/>
                <a:gd name="T77" fmla="*/ 107950 h 80"/>
                <a:gd name="T78" fmla="*/ 34925 w 78"/>
                <a:gd name="T79" fmla="*/ 85725 h 80"/>
                <a:gd name="T80" fmla="*/ 34925 w 78"/>
                <a:gd name="T81" fmla="*/ 85725 h 80"/>
                <a:gd name="T82" fmla="*/ 34925 w 78"/>
                <a:gd name="T83" fmla="*/ 82550 h 80"/>
                <a:gd name="T84" fmla="*/ 38100 w 78"/>
                <a:gd name="T85" fmla="*/ 76200 h 80"/>
                <a:gd name="T86" fmla="*/ 47625 w 78"/>
                <a:gd name="T87" fmla="*/ 65088 h 80"/>
                <a:gd name="T88" fmla="*/ 61913 w 78"/>
                <a:gd name="T89" fmla="*/ 55563 h 80"/>
                <a:gd name="T90" fmla="*/ 73025 w 78"/>
                <a:gd name="T91" fmla="*/ 47625 h 80"/>
                <a:gd name="T92" fmla="*/ 73025 w 78"/>
                <a:gd name="T93" fmla="*/ 47625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46" y="30"/>
                  </a:move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6" name="Freeform 148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3338 w 22"/>
                <a:gd name="T21" fmla="*/ 7938 h 17"/>
                <a:gd name="T22" fmla="*/ 30163 w 22"/>
                <a:gd name="T23" fmla="*/ 1588 h 17"/>
                <a:gd name="T24" fmla="*/ 23813 w 22"/>
                <a:gd name="T25" fmla="*/ 0 h 17"/>
                <a:gd name="T26" fmla="*/ 17463 w 22"/>
                <a:gd name="T27" fmla="*/ 0 h 17"/>
                <a:gd name="T28" fmla="*/ 9525 w 22"/>
                <a:gd name="T29" fmla="*/ 1588 h 17"/>
                <a:gd name="T30" fmla="*/ 3175 w 22"/>
                <a:gd name="T31" fmla="*/ 6350 h 17"/>
                <a:gd name="T32" fmla="*/ 0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7" name="Freeform 149"/>
            <p:cNvSpPr>
              <a:spLocks/>
            </p:cNvSpPr>
            <p:nvPr/>
          </p:nvSpPr>
          <p:spPr bwMode="auto">
            <a:xfrm>
              <a:off x="1770063" y="3735388"/>
              <a:ext cx="53975" cy="20638"/>
            </a:xfrm>
            <a:custGeom>
              <a:avLst/>
              <a:gdLst>
                <a:gd name="T0" fmla="*/ 0 w 34"/>
                <a:gd name="T1" fmla="*/ 12700 h 13"/>
                <a:gd name="T2" fmla="*/ 0 w 34"/>
                <a:gd name="T3" fmla="*/ 12700 h 13"/>
                <a:gd name="T4" fmla="*/ 1588 w 34"/>
                <a:gd name="T5" fmla="*/ 14288 h 13"/>
                <a:gd name="T6" fmla="*/ 6350 w 34"/>
                <a:gd name="T7" fmla="*/ 15875 h 13"/>
                <a:gd name="T8" fmla="*/ 19050 w 34"/>
                <a:gd name="T9" fmla="*/ 17463 h 13"/>
                <a:gd name="T10" fmla="*/ 36513 w 34"/>
                <a:gd name="T11" fmla="*/ 20638 h 13"/>
                <a:gd name="T12" fmla="*/ 49213 w 34"/>
                <a:gd name="T13" fmla="*/ 20638 h 13"/>
                <a:gd name="T14" fmla="*/ 49213 w 34"/>
                <a:gd name="T15" fmla="*/ 20638 h 13"/>
                <a:gd name="T16" fmla="*/ 52388 w 34"/>
                <a:gd name="T17" fmla="*/ 17463 h 13"/>
                <a:gd name="T18" fmla="*/ 53975 w 34"/>
                <a:gd name="T19" fmla="*/ 15875 h 13"/>
                <a:gd name="T20" fmla="*/ 52388 w 34"/>
                <a:gd name="T21" fmla="*/ 12700 h 13"/>
                <a:gd name="T22" fmla="*/ 49213 w 34"/>
                <a:gd name="T23" fmla="*/ 7938 h 13"/>
                <a:gd name="T24" fmla="*/ 41275 w 34"/>
                <a:gd name="T25" fmla="*/ 1588 h 13"/>
                <a:gd name="T26" fmla="*/ 36513 w 34"/>
                <a:gd name="T27" fmla="*/ 0 h 13"/>
                <a:gd name="T28" fmla="*/ 30163 w 34"/>
                <a:gd name="T29" fmla="*/ 0 h 13"/>
                <a:gd name="T30" fmla="*/ 30163 w 34"/>
                <a:gd name="T31" fmla="*/ 0 h 13"/>
                <a:gd name="T32" fmla="*/ 17463 w 34"/>
                <a:gd name="T33" fmla="*/ 1588 h 13"/>
                <a:gd name="T34" fmla="*/ 9525 w 34"/>
                <a:gd name="T35" fmla="*/ 4763 h 13"/>
                <a:gd name="T36" fmla="*/ 1588 w 34"/>
                <a:gd name="T37" fmla="*/ 7938 h 13"/>
                <a:gd name="T38" fmla="*/ 0 w 34"/>
                <a:gd name="T39" fmla="*/ 12700 h 13"/>
                <a:gd name="T40" fmla="*/ 0 w 34"/>
                <a:gd name="T41" fmla="*/ 1270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13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4" y="10"/>
                  </a:lnTo>
                  <a:lnTo>
                    <a:pt x="12" y="11"/>
                  </a:lnTo>
                  <a:lnTo>
                    <a:pt x="23" y="13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8" name="Freeform 150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9" name="Freeform 151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0" name="Freeform 152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1" name="Freeform 153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2" name="Freeform 154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3" name="Freeform 155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4" name="Freeform 156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5" name="Freeform 157"/>
            <p:cNvSpPr>
              <a:spLocks/>
            </p:cNvSpPr>
            <p:nvPr/>
          </p:nvSpPr>
          <p:spPr bwMode="auto">
            <a:xfrm>
              <a:off x="2301875" y="4897438"/>
              <a:ext cx="46038" cy="39688"/>
            </a:xfrm>
            <a:custGeom>
              <a:avLst/>
              <a:gdLst>
                <a:gd name="T0" fmla="*/ 33338 w 29"/>
                <a:gd name="T1" fmla="*/ 6350 h 25"/>
                <a:gd name="T2" fmla="*/ 33338 w 29"/>
                <a:gd name="T3" fmla="*/ 6350 h 25"/>
                <a:gd name="T4" fmla="*/ 22225 w 29"/>
                <a:gd name="T5" fmla="*/ 7938 h 25"/>
                <a:gd name="T6" fmla="*/ 14288 w 29"/>
                <a:gd name="T7" fmla="*/ 7938 h 25"/>
                <a:gd name="T8" fmla="*/ 9525 w 29"/>
                <a:gd name="T9" fmla="*/ 7938 h 25"/>
                <a:gd name="T10" fmla="*/ 9525 w 29"/>
                <a:gd name="T11" fmla="*/ 7938 h 25"/>
                <a:gd name="T12" fmla="*/ 7938 w 29"/>
                <a:gd name="T13" fmla="*/ 6350 h 25"/>
                <a:gd name="T14" fmla="*/ 6350 w 29"/>
                <a:gd name="T15" fmla="*/ 9525 h 25"/>
                <a:gd name="T16" fmla="*/ 3175 w 29"/>
                <a:gd name="T17" fmla="*/ 14288 h 25"/>
                <a:gd name="T18" fmla="*/ 1588 w 29"/>
                <a:gd name="T19" fmla="*/ 15875 h 25"/>
                <a:gd name="T20" fmla="*/ 1588 w 29"/>
                <a:gd name="T21" fmla="*/ 15875 h 25"/>
                <a:gd name="T22" fmla="*/ 0 w 29"/>
                <a:gd name="T23" fmla="*/ 17463 h 25"/>
                <a:gd name="T24" fmla="*/ 0 w 29"/>
                <a:gd name="T25" fmla="*/ 22225 h 25"/>
                <a:gd name="T26" fmla="*/ 1588 w 29"/>
                <a:gd name="T27" fmla="*/ 23813 h 25"/>
                <a:gd name="T28" fmla="*/ 3175 w 29"/>
                <a:gd name="T29" fmla="*/ 23813 h 25"/>
                <a:gd name="T30" fmla="*/ 3175 w 29"/>
                <a:gd name="T31" fmla="*/ 23813 h 25"/>
                <a:gd name="T32" fmla="*/ 9525 w 29"/>
                <a:gd name="T33" fmla="*/ 23813 h 25"/>
                <a:gd name="T34" fmla="*/ 17463 w 29"/>
                <a:gd name="T35" fmla="*/ 28575 h 25"/>
                <a:gd name="T36" fmla="*/ 38100 w 29"/>
                <a:gd name="T37" fmla="*/ 39688 h 25"/>
                <a:gd name="T38" fmla="*/ 38100 w 29"/>
                <a:gd name="T39" fmla="*/ 39688 h 25"/>
                <a:gd name="T40" fmla="*/ 46038 w 29"/>
                <a:gd name="T41" fmla="*/ 0 h 25"/>
                <a:gd name="T42" fmla="*/ 46038 w 29"/>
                <a:gd name="T43" fmla="*/ 0 h 25"/>
                <a:gd name="T44" fmla="*/ 33338 w 29"/>
                <a:gd name="T45" fmla="*/ 6350 h 25"/>
                <a:gd name="T46" fmla="*/ 33338 w 29"/>
                <a:gd name="T47" fmla="*/ 635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25">
                  <a:moveTo>
                    <a:pt x="21" y="4"/>
                  </a:moveTo>
                  <a:lnTo>
                    <a:pt x="21" y="4"/>
                  </a:lnTo>
                  <a:lnTo>
                    <a:pt x="14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24" y="25"/>
                  </a:lnTo>
                  <a:lnTo>
                    <a:pt x="29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6" name="Freeform 158"/>
            <p:cNvSpPr>
              <a:spLocks/>
            </p:cNvSpPr>
            <p:nvPr/>
          </p:nvSpPr>
          <p:spPr bwMode="auto">
            <a:xfrm>
              <a:off x="461963" y="3819525"/>
              <a:ext cx="6350" cy="3175"/>
            </a:xfrm>
            <a:custGeom>
              <a:avLst/>
              <a:gdLst>
                <a:gd name="T0" fmla="*/ 6350 w 4"/>
                <a:gd name="T1" fmla="*/ 0 h 2"/>
                <a:gd name="T2" fmla="*/ 6350 w 4"/>
                <a:gd name="T3" fmla="*/ 0 h 2"/>
                <a:gd name="T4" fmla="*/ 1588 w 4"/>
                <a:gd name="T5" fmla="*/ 1588 h 2"/>
                <a:gd name="T6" fmla="*/ 0 w 4"/>
                <a:gd name="T7" fmla="*/ 1588 h 2"/>
                <a:gd name="T8" fmla="*/ 1588 w 4"/>
                <a:gd name="T9" fmla="*/ 3175 h 2"/>
                <a:gd name="T10" fmla="*/ 1588 w 4"/>
                <a:gd name="T11" fmla="*/ 3175 h 2"/>
                <a:gd name="T12" fmla="*/ 1588 w 4"/>
                <a:gd name="T13" fmla="*/ 3175 h 2"/>
                <a:gd name="T14" fmla="*/ 4763 w 4"/>
                <a:gd name="T15" fmla="*/ 3175 h 2"/>
                <a:gd name="T16" fmla="*/ 6350 w 4"/>
                <a:gd name="T17" fmla="*/ 1588 h 2"/>
                <a:gd name="T18" fmla="*/ 6350 w 4"/>
                <a:gd name="T19" fmla="*/ 0 h 2"/>
                <a:gd name="T20" fmla="*/ 6350 w 4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7" name="Freeform 159"/>
            <p:cNvSpPr>
              <a:spLocks/>
            </p:cNvSpPr>
            <p:nvPr/>
          </p:nvSpPr>
          <p:spPr bwMode="auto">
            <a:xfrm>
              <a:off x="593725" y="4206875"/>
              <a:ext cx="4763" cy="6350"/>
            </a:xfrm>
            <a:custGeom>
              <a:avLst/>
              <a:gdLst>
                <a:gd name="T0" fmla="*/ 4763 w 3"/>
                <a:gd name="T1" fmla="*/ 0 h 4"/>
                <a:gd name="T2" fmla="*/ 4763 w 3"/>
                <a:gd name="T3" fmla="*/ 0 h 4"/>
                <a:gd name="T4" fmla="*/ 1588 w 3"/>
                <a:gd name="T5" fmla="*/ 0 h 4"/>
                <a:gd name="T6" fmla="*/ 0 w 3"/>
                <a:gd name="T7" fmla="*/ 3175 h 4"/>
                <a:gd name="T8" fmla="*/ 0 w 3"/>
                <a:gd name="T9" fmla="*/ 4763 h 4"/>
                <a:gd name="T10" fmla="*/ 0 w 3"/>
                <a:gd name="T11" fmla="*/ 4763 h 4"/>
                <a:gd name="T12" fmla="*/ 0 w 3"/>
                <a:gd name="T13" fmla="*/ 4763 h 4"/>
                <a:gd name="T14" fmla="*/ 1588 w 3"/>
                <a:gd name="T15" fmla="*/ 6350 h 4"/>
                <a:gd name="T16" fmla="*/ 1588 w 3"/>
                <a:gd name="T17" fmla="*/ 4763 h 4"/>
                <a:gd name="T18" fmla="*/ 4763 w 3"/>
                <a:gd name="T19" fmla="*/ 3175 h 4"/>
                <a:gd name="T20" fmla="*/ 4763 w 3"/>
                <a:gd name="T21" fmla="*/ 0 h 4"/>
                <a:gd name="T22" fmla="*/ 4763 w 3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8" name="Freeform 160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749300 w 475"/>
                <a:gd name="T1" fmla="*/ 1090613 h 1094"/>
                <a:gd name="T2" fmla="*/ 669925 w 475"/>
                <a:gd name="T3" fmla="*/ 1054100 h 1094"/>
                <a:gd name="T4" fmla="*/ 579438 w 475"/>
                <a:gd name="T5" fmla="*/ 984250 h 1094"/>
                <a:gd name="T6" fmla="*/ 466725 w 475"/>
                <a:gd name="T7" fmla="*/ 906463 h 1094"/>
                <a:gd name="T8" fmla="*/ 409575 w 475"/>
                <a:gd name="T9" fmla="*/ 877888 h 1094"/>
                <a:gd name="T10" fmla="*/ 347663 w 475"/>
                <a:gd name="T11" fmla="*/ 912813 h 1094"/>
                <a:gd name="T12" fmla="*/ 288925 w 475"/>
                <a:gd name="T13" fmla="*/ 898525 h 1094"/>
                <a:gd name="T14" fmla="*/ 249238 w 475"/>
                <a:gd name="T15" fmla="*/ 814388 h 1094"/>
                <a:gd name="T16" fmla="*/ 200025 w 475"/>
                <a:gd name="T17" fmla="*/ 795338 h 1094"/>
                <a:gd name="T18" fmla="*/ 157163 w 475"/>
                <a:gd name="T19" fmla="*/ 730250 h 1094"/>
                <a:gd name="T20" fmla="*/ 249238 w 475"/>
                <a:gd name="T21" fmla="*/ 684213 h 1094"/>
                <a:gd name="T22" fmla="*/ 317500 w 475"/>
                <a:gd name="T23" fmla="*/ 727075 h 1094"/>
                <a:gd name="T24" fmla="*/ 347663 w 475"/>
                <a:gd name="T25" fmla="*/ 627063 h 1094"/>
                <a:gd name="T26" fmla="*/ 388938 w 475"/>
                <a:gd name="T27" fmla="*/ 554038 h 1094"/>
                <a:gd name="T28" fmla="*/ 439738 w 475"/>
                <a:gd name="T29" fmla="*/ 490538 h 1094"/>
                <a:gd name="T30" fmla="*/ 517525 w 475"/>
                <a:gd name="T31" fmla="*/ 458788 h 1094"/>
                <a:gd name="T32" fmla="*/ 520700 w 475"/>
                <a:gd name="T33" fmla="*/ 398463 h 1094"/>
                <a:gd name="T34" fmla="*/ 554038 w 475"/>
                <a:gd name="T35" fmla="*/ 422275 h 1094"/>
                <a:gd name="T36" fmla="*/ 581025 w 475"/>
                <a:gd name="T37" fmla="*/ 450850 h 1094"/>
                <a:gd name="T38" fmla="*/ 585788 w 475"/>
                <a:gd name="T39" fmla="*/ 411163 h 1094"/>
                <a:gd name="T40" fmla="*/ 558800 w 475"/>
                <a:gd name="T41" fmla="*/ 327025 h 1094"/>
                <a:gd name="T42" fmla="*/ 515938 w 475"/>
                <a:gd name="T43" fmla="*/ 250825 h 1094"/>
                <a:gd name="T44" fmla="*/ 477838 w 475"/>
                <a:gd name="T45" fmla="*/ 227013 h 1094"/>
                <a:gd name="T46" fmla="*/ 420688 w 475"/>
                <a:gd name="T47" fmla="*/ 200025 h 1094"/>
                <a:gd name="T48" fmla="*/ 379413 w 475"/>
                <a:gd name="T49" fmla="*/ 300038 h 1094"/>
                <a:gd name="T50" fmla="*/ 369888 w 475"/>
                <a:gd name="T51" fmla="*/ 344488 h 1094"/>
                <a:gd name="T52" fmla="*/ 334963 w 475"/>
                <a:gd name="T53" fmla="*/ 307975 h 1094"/>
                <a:gd name="T54" fmla="*/ 269875 w 475"/>
                <a:gd name="T55" fmla="*/ 252413 h 1094"/>
                <a:gd name="T56" fmla="*/ 325438 w 475"/>
                <a:gd name="T57" fmla="*/ 179388 h 1094"/>
                <a:gd name="T58" fmla="*/ 395288 w 475"/>
                <a:gd name="T59" fmla="*/ 111125 h 1094"/>
                <a:gd name="T60" fmla="*/ 407988 w 475"/>
                <a:gd name="T61" fmla="*/ 79375 h 1094"/>
                <a:gd name="T62" fmla="*/ 446088 w 475"/>
                <a:gd name="T63" fmla="*/ 157163 h 1094"/>
                <a:gd name="T64" fmla="*/ 509588 w 475"/>
                <a:gd name="T65" fmla="*/ 206375 h 1094"/>
                <a:gd name="T66" fmla="*/ 533400 w 475"/>
                <a:gd name="T67" fmla="*/ 152400 h 1094"/>
                <a:gd name="T68" fmla="*/ 555625 w 475"/>
                <a:gd name="T69" fmla="*/ 119063 h 1094"/>
                <a:gd name="T70" fmla="*/ 520700 w 475"/>
                <a:gd name="T71" fmla="*/ 68263 h 1094"/>
                <a:gd name="T72" fmla="*/ 439738 w 475"/>
                <a:gd name="T73" fmla="*/ 22225 h 1094"/>
                <a:gd name="T74" fmla="*/ 377825 w 475"/>
                <a:gd name="T75" fmla="*/ 0 h 1094"/>
                <a:gd name="T76" fmla="*/ 358775 w 475"/>
                <a:gd name="T77" fmla="*/ 82550 h 1094"/>
                <a:gd name="T78" fmla="*/ 342900 w 475"/>
                <a:gd name="T79" fmla="*/ 96838 h 1094"/>
                <a:gd name="T80" fmla="*/ 288925 w 475"/>
                <a:gd name="T81" fmla="*/ 84138 h 1094"/>
                <a:gd name="T82" fmla="*/ 187325 w 475"/>
                <a:gd name="T83" fmla="*/ 192088 h 1094"/>
                <a:gd name="T84" fmla="*/ 0 w 475"/>
                <a:gd name="T85" fmla="*/ 708025 h 1094"/>
                <a:gd name="T86" fmla="*/ 39688 w 475"/>
                <a:gd name="T87" fmla="*/ 720725 h 1094"/>
                <a:gd name="T88" fmla="*/ 77788 w 475"/>
                <a:gd name="T89" fmla="*/ 795338 h 1094"/>
                <a:gd name="T90" fmla="*/ 196850 w 475"/>
                <a:gd name="T91" fmla="*/ 868363 h 1094"/>
                <a:gd name="T92" fmla="*/ 261938 w 475"/>
                <a:gd name="T93" fmla="*/ 915988 h 1094"/>
                <a:gd name="T94" fmla="*/ 325438 w 475"/>
                <a:gd name="T95" fmla="*/ 960438 h 1094"/>
                <a:gd name="T96" fmla="*/ 301625 w 475"/>
                <a:gd name="T97" fmla="*/ 1068388 h 1094"/>
                <a:gd name="T98" fmla="*/ 320675 w 475"/>
                <a:gd name="T99" fmla="*/ 1122363 h 1094"/>
                <a:gd name="T100" fmla="*/ 358775 w 475"/>
                <a:gd name="T101" fmla="*/ 1211263 h 1094"/>
                <a:gd name="T102" fmla="*/ 411163 w 475"/>
                <a:gd name="T103" fmla="*/ 1335088 h 1094"/>
                <a:gd name="T104" fmla="*/ 393700 w 475"/>
                <a:gd name="T105" fmla="*/ 1482725 h 1094"/>
                <a:gd name="T106" fmla="*/ 400050 w 475"/>
                <a:gd name="T107" fmla="*/ 1539875 h 1094"/>
                <a:gd name="T108" fmla="*/ 411163 w 475"/>
                <a:gd name="T109" fmla="*/ 1668463 h 1094"/>
                <a:gd name="T110" fmla="*/ 487363 w 475"/>
                <a:gd name="T111" fmla="*/ 1735138 h 1094"/>
                <a:gd name="T112" fmla="*/ 471488 w 475"/>
                <a:gd name="T113" fmla="*/ 1660525 h 1094"/>
                <a:gd name="T114" fmla="*/ 488950 w 475"/>
                <a:gd name="T115" fmla="*/ 1581150 h 1094"/>
                <a:gd name="T116" fmla="*/ 549275 w 475"/>
                <a:gd name="T117" fmla="*/ 1506538 h 1094"/>
                <a:gd name="T118" fmla="*/ 582613 w 475"/>
                <a:gd name="T119" fmla="*/ 1450975 h 1094"/>
                <a:gd name="T120" fmla="*/ 631825 w 475"/>
                <a:gd name="T121" fmla="*/ 1376363 h 1094"/>
                <a:gd name="T122" fmla="*/ 690563 w 475"/>
                <a:gd name="T123" fmla="*/ 1290638 h 1094"/>
                <a:gd name="T124" fmla="*/ 728663 w 475"/>
                <a:gd name="T125" fmla="*/ 1177925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459" y="742"/>
                  </a:move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9" name="Line 161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0" name="Line 162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1" name="Freeform 163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107950 w 152"/>
                <a:gd name="T1" fmla="*/ 100013 h 106"/>
                <a:gd name="T2" fmla="*/ 107950 w 152"/>
                <a:gd name="T3" fmla="*/ 100013 h 106"/>
                <a:gd name="T4" fmla="*/ 117475 w 152"/>
                <a:gd name="T5" fmla="*/ 93663 h 106"/>
                <a:gd name="T6" fmla="*/ 130175 w 152"/>
                <a:gd name="T7" fmla="*/ 87313 h 106"/>
                <a:gd name="T8" fmla="*/ 153988 w 152"/>
                <a:gd name="T9" fmla="*/ 77788 h 106"/>
                <a:gd name="T10" fmla="*/ 153988 w 152"/>
                <a:gd name="T11" fmla="*/ 77788 h 106"/>
                <a:gd name="T12" fmla="*/ 169863 w 152"/>
                <a:gd name="T13" fmla="*/ 66675 h 106"/>
                <a:gd name="T14" fmla="*/ 177800 w 152"/>
                <a:gd name="T15" fmla="*/ 60325 h 106"/>
                <a:gd name="T16" fmla="*/ 185738 w 152"/>
                <a:gd name="T17" fmla="*/ 55563 h 106"/>
                <a:gd name="T18" fmla="*/ 185738 w 152"/>
                <a:gd name="T19" fmla="*/ 55563 h 106"/>
                <a:gd name="T20" fmla="*/ 190500 w 152"/>
                <a:gd name="T21" fmla="*/ 52388 h 106"/>
                <a:gd name="T22" fmla="*/ 195263 w 152"/>
                <a:gd name="T23" fmla="*/ 46038 h 106"/>
                <a:gd name="T24" fmla="*/ 198438 w 152"/>
                <a:gd name="T25" fmla="*/ 39688 h 106"/>
                <a:gd name="T26" fmla="*/ 200025 w 152"/>
                <a:gd name="T27" fmla="*/ 36513 h 106"/>
                <a:gd name="T28" fmla="*/ 200025 w 152"/>
                <a:gd name="T29" fmla="*/ 36513 h 106"/>
                <a:gd name="T30" fmla="*/ 201613 w 152"/>
                <a:gd name="T31" fmla="*/ 31750 h 106"/>
                <a:gd name="T32" fmla="*/ 211138 w 152"/>
                <a:gd name="T33" fmla="*/ 25400 h 106"/>
                <a:gd name="T34" fmla="*/ 230188 w 152"/>
                <a:gd name="T35" fmla="*/ 14288 h 106"/>
                <a:gd name="T36" fmla="*/ 230188 w 152"/>
                <a:gd name="T37" fmla="*/ 14288 h 106"/>
                <a:gd name="T38" fmla="*/ 236538 w 152"/>
                <a:gd name="T39" fmla="*/ 9525 h 106"/>
                <a:gd name="T40" fmla="*/ 239713 w 152"/>
                <a:gd name="T41" fmla="*/ 6350 h 106"/>
                <a:gd name="T42" fmla="*/ 241300 w 152"/>
                <a:gd name="T43" fmla="*/ 1588 h 106"/>
                <a:gd name="T44" fmla="*/ 239713 w 152"/>
                <a:gd name="T45" fmla="*/ 0 h 106"/>
                <a:gd name="T46" fmla="*/ 239713 w 152"/>
                <a:gd name="T47" fmla="*/ 0 h 106"/>
                <a:gd name="T48" fmla="*/ 207963 w 152"/>
                <a:gd name="T49" fmla="*/ 15875 h 106"/>
                <a:gd name="T50" fmla="*/ 144463 w 152"/>
                <a:gd name="T51" fmla="*/ 52388 h 106"/>
                <a:gd name="T52" fmla="*/ 144463 w 152"/>
                <a:gd name="T53" fmla="*/ 52388 h 106"/>
                <a:gd name="T54" fmla="*/ 106363 w 152"/>
                <a:gd name="T55" fmla="*/ 77788 h 106"/>
                <a:gd name="T56" fmla="*/ 69850 w 152"/>
                <a:gd name="T57" fmla="*/ 106363 h 106"/>
                <a:gd name="T58" fmla="*/ 33338 w 152"/>
                <a:gd name="T59" fmla="*/ 136525 h 106"/>
                <a:gd name="T60" fmla="*/ 0 w 152"/>
                <a:gd name="T61" fmla="*/ 168275 h 106"/>
                <a:gd name="T62" fmla="*/ 0 w 152"/>
                <a:gd name="T63" fmla="*/ 168275 h 106"/>
                <a:gd name="T64" fmla="*/ 44450 w 152"/>
                <a:gd name="T65" fmla="*/ 161925 h 106"/>
                <a:gd name="T66" fmla="*/ 44450 w 152"/>
                <a:gd name="T67" fmla="*/ 161925 h 106"/>
                <a:gd name="T68" fmla="*/ 68263 w 152"/>
                <a:gd name="T69" fmla="*/ 158750 h 106"/>
                <a:gd name="T70" fmla="*/ 77788 w 152"/>
                <a:gd name="T71" fmla="*/ 153988 h 106"/>
                <a:gd name="T72" fmla="*/ 84138 w 152"/>
                <a:gd name="T73" fmla="*/ 152400 h 106"/>
                <a:gd name="T74" fmla="*/ 84138 w 152"/>
                <a:gd name="T75" fmla="*/ 152400 h 106"/>
                <a:gd name="T76" fmla="*/ 84138 w 152"/>
                <a:gd name="T77" fmla="*/ 144463 h 106"/>
                <a:gd name="T78" fmla="*/ 84138 w 152"/>
                <a:gd name="T79" fmla="*/ 139700 h 106"/>
                <a:gd name="T80" fmla="*/ 82550 w 152"/>
                <a:gd name="T81" fmla="*/ 136525 h 106"/>
                <a:gd name="T82" fmla="*/ 82550 w 152"/>
                <a:gd name="T83" fmla="*/ 136525 h 106"/>
                <a:gd name="T84" fmla="*/ 87313 w 152"/>
                <a:gd name="T85" fmla="*/ 136525 h 106"/>
                <a:gd name="T86" fmla="*/ 87313 w 152"/>
                <a:gd name="T87" fmla="*/ 136525 h 106"/>
                <a:gd name="T88" fmla="*/ 92075 w 152"/>
                <a:gd name="T89" fmla="*/ 133350 h 106"/>
                <a:gd name="T90" fmla="*/ 93663 w 152"/>
                <a:gd name="T91" fmla="*/ 131763 h 106"/>
                <a:gd name="T92" fmla="*/ 98425 w 152"/>
                <a:gd name="T93" fmla="*/ 120650 h 106"/>
                <a:gd name="T94" fmla="*/ 103188 w 152"/>
                <a:gd name="T95" fmla="*/ 107950 h 106"/>
                <a:gd name="T96" fmla="*/ 107950 w 152"/>
                <a:gd name="T97" fmla="*/ 100013 h 106"/>
                <a:gd name="T98" fmla="*/ 107950 w 152"/>
                <a:gd name="T99" fmla="*/ 100013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68" y="63"/>
                  </a:move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2" name="Freeform 164"/>
            <p:cNvSpPr>
              <a:spLocks/>
            </p:cNvSpPr>
            <p:nvPr/>
          </p:nvSpPr>
          <p:spPr bwMode="auto">
            <a:xfrm>
              <a:off x="876300" y="3887788"/>
              <a:ext cx="1031875" cy="1423988"/>
            </a:xfrm>
            <a:custGeom>
              <a:avLst/>
              <a:gdLst>
                <a:gd name="T0" fmla="*/ 788988 w 650"/>
                <a:gd name="T1" fmla="*/ 3175 h 897"/>
                <a:gd name="T2" fmla="*/ 723900 w 650"/>
                <a:gd name="T3" fmla="*/ 30163 h 897"/>
                <a:gd name="T4" fmla="*/ 658813 w 650"/>
                <a:gd name="T5" fmla="*/ 57150 h 897"/>
                <a:gd name="T6" fmla="*/ 565150 w 650"/>
                <a:gd name="T7" fmla="*/ 80963 h 897"/>
                <a:gd name="T8" fmla="*/ 525463 w 650"/>
                <a:gd name="T9" fmla="*/ 95250 h 897"/>
                <a:gd name="T10" fmla="*/ 442913 w 650"/>
                <a:gd name="T11" fmla="*/ 47625 h 897"/>
                <a:gd name="T12" fmla="*/ 349250 w 650"/>
                <a:gd name="T13" fmla="*/ 34925 h 897"/>
                <a:gd name="T14" fmla="*/ 260350 w 650"/>
                <a:gd name="T15" fmla="*/ 127000 h 897"/>
                <a:gd name="T16" fmla="*/ 209550 w 650"/>
                <a:gd name="T17" fmla="*/ 176213 h 897"/>
                <a:gd name="T18" fmla="*/ 233363 w 650"/>
                <a:gd name="T19" fmla="*/ 260350 h 897"/>
                <a:gd name="T20" fmla="*/ 225425 w 650"/>
                <a:gd name="T21" fmla="*/ 303213 h 897"/>
                <a:gd name="T22" fmla="*/ 173038 w 650"/>
                <a:gd name="T23" fmla="*/ 330200 h 897"/>
                <a:gd name="T24" fmla="*/ 149225 w 650"/>
                <a:gd name="T25" fmla="*/ 252413 h 897"/>
                <a:gd name="T26" fmla="*/ 122238 w 650"/>
                <a:gd name="T27" fmla="*/ 223838 h 897"/>
                <a:gd name="T28" fmla="*/ 125413 w 650"/>
                <a:gd name="T29" fmla="*/ 303213 h 897"/>
                <a:gd name="T30" fmla="*/ 109538 w 650"/>
                <a:gd name="T31" fmla="*/ 354013 h 897"/>
                <a:gd name="T32" fmla="*/ 161925 w 650"/>
                <a:gd name="T33" fmla="*/ 369888 h 897"/>
                <a:gd name="T34" fmla="*/ 122238 w 650"/>
                <a:gd name="T35" fmla="*/ 411163 h 897"/>
                <a:gd name="T36" fmla="*/ 123825 w 650"/>
                <a:gd name="T37" fmla="*/ 457200 h 897"/>
                <a:gd name="T38" fmla="*/ 73025 w 650"/>
                <a:gd name="T39" fmla="*/ 538163 h 897"/>
                <a:gd name="T40" fmla="*/ 139700 w 650"/>
                <a:gd name="T41" fmla="*/ 555625 h 897"/>
                <a:gd name="T42" fmla="*/ 214313 w 650"/>
                <a:gd name="T43" fmla="*/ 471488 h 897"/>
                <a:gd name="T44" fmla="*/ 249238 w 650"/>
                <a:gd name="T45" fmla="*/ 509588 h 897"/>
                <a:gd name="T46" fmla="*/ 271463 w 650"/>
                <a:gd name="T47" fmla="*/ 488950 h 897"/>
                <a:gd name="T48" fmla="*/ 293688 w 650"/>
                <a:gd name="T49" fmla="*/ 531813 h 897"/>
                <a:gd name="T50" fmla="*/ 323850 w 650"/>
                <a:gd name="T51" fmla="*/ 517525 h 897"/>
                <a:gd name="T52" fmla="*/ 309563 w 650"/>
                <a:gd name="T53" fmla="*/ 465138 h 897"/>
                <a:gd name="T54" fmla="*/ 350838 w 650"/>
                <a:gd name="T55" fmla="*/ 517525 h 897"/>
                <a:gd name="T56" fmla="*/ 385763 w 650"/>
                <a:gd name="T57" fmla="*/ 571500 h 897"/>
                <a:gd name="T58" fmla="*/ 393700 w 650"/>
                <a:gd name="T59" fmla="*/ 557213 h 897"/>
                <a:gd name="T60" fmla="*/ 396875 w 650"/>
                <a:gd name="T61" fmla="*/ 533400 h 897"/>
                <a:gd name="T62" fmla="*/ 473075 w 650"/>
                <a:gd name="T63" fmla="*/ 573088 h 897"/>
                <a:gd name="T64" fmla="*/ 492125 w 650"/>
                <a:gd name="T65" fmla="*/ 577850 h 897"/>
                <a:gd name="T66" fmla="*/ 368300 w 650"/>
                <a:gd name="T67" fmla="*/ 615950 h 897"/>
                <a:gd name="T68" fmla="*/ 277813 w 650"/>
                <a:gd name="T69" fmla="*/ 585788 h 897"/>
                <a:gd name="T70" fmla="*/ 222250 w 650"/>
                <a:gd name="T71" fmla="*/ 554038 h 897"/>
                <a:gd name="T72" fmla="*/ 100013 w 650"/>
                <a:gd name="T73" fmla="*/ 576263 h 897"/>
                <a:gd name="T74" fmla="*/ 49213 w 650"/>
                <a:gd name="T75" fmla="*/ 669925 h 897"/>
                <a:gd name="T76" fmla="*/ 22225 w 650"/>
                <a:gd name="T77" fmla="*/ 903288 h 897"/>
                <a:gd name="T78" fmla="*/ 142875 w 650"/>
                <a:gd name="T79" fmla="*/ 950913 h 897"/>
                <a:gd name="T80" fmla="*/ 209550 w 650"/>
                <a:gd name="T81" fmla="*/ 955675 h 897"/>
                <a:gd name="T82" fmla="*/ 242888 w 650"/>
                <a:gd name="T83" fmla="*/ 1023938 h 897"/>
                <a:gd name="T84" fmla="*/ 265113 w 650"/>
                <a:gd name="T85" fmla="*/ 1219200 h 897"/>
                <a:gd name="T86" fmla="*/ 325438 w 650"/>
                <a:gd name="T87" fmla="*/ 1404938 h 897"/>
                <a:gd name="T88" fmla="*/ 430213 w 650"/>
                <a:gd name="T89" fmla="*/ 1392238 h 897"/>
                <a:gd name="T90" fmla="*/ 492125 w 650"/>
                <a:gd name="T91" fmla="*/ 1293813 h 897"/>
                <a:gd name="T92" fmla="*/ 547688 w 650"/>
                <a:gd name="T93" fmla="*/ 1122363 h 897"/>
                <a:gd name="T94" fmla="*/ 639763 w 650"/>
                <a:gd name="T95" fmla="*/ 919163 h 897"/>
                <a:gd name="T96" fmla="*/ 617538 w 650"/>
                <a:gd name="T97" fmla="*/ 863600 h 897"/>
                <a:gd name="T98" fmla="*/ 546100 w 650"/>
                <a:gd name="T99" fmla="*/ 796925 h 897"/>
                <a:gd name="T100" fmla="*/ 503238 w 650"/>
                <a:gd name="T101" fmla="*/ 701675 h 897"/>
                <a:gd name="T102" fmla="*/ 584200 w 650"/>
                <a:gd name="T103" fmla="*/ 838200 h 897"/>
                <a:gd name="T104" fmla="*/ 692150 w 650"/>
                <a:gd name="T105" fmla="*/ 801688 h 897"/>
                <a:gd name="T106" fmla="*/ 717550 w 650"/>
                <a:gd name="T107" fmla="*/ 715963 h 897"/>
                <a:gd name="T108" fmla="*/ 661988 w 650"/>
                <a:gd name="T109" fmla="*/ 673100 h 897"/>
                <a:gd name="T110" fmla="*/ 695325 w 650"/>
                <a:gd name="T111" fmla="*/ 676275 h 897"/>
                <a:gd name="T112" fmla="*/ 763588 w 650"/>
                <a:gd name="T113" fmla="*/ 714375 h 897"/>
                <a:gd name="T114" fmla="*/ 825500 w 650"/>
                <a:gd name="T115" fmla="*/ 749300 h 897"/>
                <a:gd name="T116" fmla="*/ 871538 w 650"/>
                <a:gd name="T117" fmla="*/ 835025 h 897"/>
                <a:gd name="T118" fmla="*/ 912813 w 650"/>
                <a:gd name="T119" fmla="*/ 908050 h 897"/>
                <a:gd name="T120" fmla="*/ 955675 w 650"/>
                <a:gd name="T121" fmla="*/ 814388 h 897"/>
                <a:gd name="T122" fmla="*/ 1019175 w 650"/>
                <a:gd name="T123" fmla="*/ 750888 h 897"/>
                <a:gd name="T124" fmla="*/ 996950 w 650"/>
                <a:gd name="T125" fmla="*/ 425450 h 8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0" h="897">
                  <a:moveTo>
                    <a:pt x="510" y="11"/>
                  </a:moveTo>
                  <a:lnTo>
                    <a:pt x="510" y="11"/>
                  </a:lnTo>
                  <a:lnTo>
                    <a:pt x="509" y="12"/>
                  </a:lnTo>
                  <a:lnTo>
                    <a:pt x="507" y="12"/>
                  </a:lnTo>
                  <a:lnTo>
                    <a:pt x="506" y="11"/>
                  </a:lnTo>
                  <a:lnTo>
                    <a:pt x="504" y="10"/>
                  </a:lnTo>
                  <a:lnTo>
                    <a:pt x="504" y="6"/>
                  </a:lnTo>
                  <a:lnTo>
                    <a:pt x="504" y="5"/>
                  </a:lnTo>
                  <a:lnTo>
                    <a:pt x="502" y="4"/>
                  </a:lnTo>
                  <a:lnTo>
                    <a:pt x="497" y="2"/>
                  </a:lnTo>
                  <a:lnTo>
                    <a:pt x="494" y="2"/>
                  </a:lnTo>
                  <a:lnTo>
                    <a:pt x="492" y="2"/>
                  </a:lnTo>
                  <a:lnTo>
                    <a:pt x="491" y="4"/>
                  </a:lnTo>
                  <a:lnTo>
                    <a:pt x="489" y="4"/>
                  </a:lnTo>
                  <a:lnTo>
                    <a:pt x="485" y="4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5" y="1"/>
                  </a:lnTo>
                  <a:lnTo>
                    <a:pt x="468" y="7"/>
                  </a:lnTo>
                  <a:lnTo>
                    <a:pt x="456" y="19"/>
                  </a:lnTo>
                  <a:lnTo>
                    <a:pt x="453" y="20"/>
                  </a:lnTo>
                  <a:lnTo>
                    <a:pt x="449" y="22"/>
                  </a:lnTo>
                  <a:lnTo>
                    <a:pt x="438" y="25"/>
                  </a:lnTo>
                  <a:lnTo>
                    <a:pt x="428" y="26"/>
                  </a:lnTo>
                  <a:lnTo>
                    <a:pt x="422" y="25"/>
                  </a:lnTo>
                  <a:lnTo>
                    <a:pt x="419" y="25"/>
                  </a:lnTo>
                  <a:lnTo>
                    <a:pt x="418" y="26"/>
                  </a:lnTo>
                  <a:lnTo>
                    <a:pt x="415" y="30"/>
                  </a:lnTo>
                  <a:lnTo>
                    <a:pt x="414" y="35"/>
                  </a:lnTo>
                  <a:lnTo>
                    <a:pt x="415" y="36"/>
                  </a:lnTo>
                  <a:lnTo>
                    <a:pt x="417" y="38"/>
                  </a:lnTo>
                  <a:lnTo>
                    <a:pt x="412" y="38"/>
                  </a:lnTo>
                  <a:lnTo>
                    <a:pt x="399" y="38"/>
                  </a:lnTo>
                  <a:lnTo>
                    <a:pt x="390" y="39"/>
                  </a:lnTo>
                  <a:lnTo>
                    <a:pt x="380" y="43"/>
                  </a:lnTo>
                  <a:lnTo>
                    <a:pt x="370" y="48"/>
                  </a:lnTo>
                  <a:lnTo>
                    <a:pt x="364" y="51"/>
                  </a:lnTo>
                  <a:lnTo>
                    <a:pt x="360" y="53"/>
                  </a:lnTo>
                  <a:lnTo>
                    <a:pt x="356" y="51"/>
                  </a:lnTo>
                  <a:lnTo>
                    <a:pt x="355" y="50"/>
                  </a:lnTo>
                  <a:lnTo>
                    <a:pt x="354" y="48"/>
                  </a:lnTo>
                  <a:lnTo>
                    <a:pt x="352" y="45"/>
                  </a:lnTo>
                  <a:lnTo>
                    <a:pt x="349" y="4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0" y="43"/>
                  </a:lnTo>
                  <a:lnTo>
                    <a:pt x="337" y="49"/>
                  </a:lnTo>
                  <a:lnTo>
                    <a:pt x="334" y="56"/>
                  </a:lnTo>
                  <a:lnTo>
                    <a:pt x="331" y="60"/>
                  </a:lnTo>
                  <a:lnTo>
                    <a:pt x="329" y="62"/>
                  </a:lnTo>
                  <a:lnTo>
                    <a:pt x="327" y="60"/>
                  </a:lnTo>
                  <a:lnTo>
                    <a:pt x="322" y="55"/>
                  </a:lnTo>
                  <a:lnTo>
                    <a:pt x="317" y="48"/>
                  </a:lnTo>
                  <a:lnTo>
                    <a:pt x="315" y="45"/>
                  </a:lnTo>
                  <a:lnTo>
                    <a:pt x="311" y="44"/>
                  </a:lnTo>
                  <a:lnTo>
                    <a:pt x="302" y="41"/>
                  </a:lnTo>
                  <a:lnTo>
                    <a:pt x="293" y="36"/>
                  </a:lnTo>
                  <a:lnTo>
                    <a:pt x="279" y="30"/>
                  </a:lnTo>
                  <a:lnTo>
                    <a:pt x="274" y="27"/>
                  </a:lnTo>
                  <a:lnTo>
                    <a:pt x="271" y="24"/>
                  </a:lnTo>
                  <a:lnTo>
                    <a:pt x="263" y="16"/>
                  </a:lnTo>
                  <a:lnTo>
                    <a:pt x="259" y="14"/>
                  </a:lnTo>
                  <a:lnTo>
                    <a:pt x="253" y="12"/>
                  </a:lnTo>
                  <a:lnTo>
                    <a:pt x="243" y="11"/>
                  </a:lnTo>
                  <a:lnTo>
                    <a:pt x="238" y="12"/>
                  </a:lnTo>
                  <a:lnTo>
                    <a:pt x="232" y="15"/>
                  </a:lnTo>
                  <a:lnTo>
                    <a:pt x="220" y="22"/>
                  </a:lnTo>
                  <a:lnTo>
                    <a:pt x="218" y="24"/>
                  </a:lnTo>
                  <a:lnTo>
                    <a:pt x="214" y="25"/>
                  </a:lnTo>
                  <a:lnTo>
                    <a:pt x="210" y="26"/>
                  </a:lnTo>
                  <a:lnTo>
                    <a:pt x="199" y="35"/>
                  </a:lnTo>
                  <a:lnTo>
                    <a:pt x="186" y="46"/>
                  </a:lnTo>
                  <a:lnTo>
                    <a:pt x="181" y="53"/>
                  </a:lnTo>
                  <a:lnTo>
                    <a:pt x="175" y="62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0" y="82"/>
                  </a:lnTo>
                  <a:lnTo>
                    <a:pt x="156" y="83"/>
                  </a:lnTo>
                  <a:lnTo>
                    <a:pt x="153" y="84"/>
                  </a:lnTo>
                  <a:lnTo>
                    <a:pt x="153" y="87"/>
                  </a:lnTo>
                  <a:lnTo>
                    <a:pt x="152" y="90"/>
                  </a:lnTo>
                  <a:lnTo>
                    <a:pt x="148" y="93"/>
                  </a:lnTo>
                  <a:lnTo>
                    <a:pt x="142" y="98"/>
                  </a:lnTo>
                  <a:lnTo>
                    <a:pt x="136" y="104"/>
                  </a:lnTo>
                  <a:lnTo>
                    <a:pt x="133" y="107"/>
                  </a:lnTo>
                  <a:lnTo>
                    <a:pt x="132" y="111"/>
                  </a:lnTo>
                  <a:lnTo>
                    <a:pt x="132" y="118"/>
                  </a:lnTo>
                  <a:lnTo>
                    <a:pt x="132" y="127"/>
                  </a:lnTo>
                  <a:lnTo>
                    <a:pt x="133" y="143"/>
                  </a:lnTo>
                  <a:lnTo>
                    <a:pt x="135" y="150"/>
                  </a:lnTo>
                  <a:lnTo>
                    <a:pt x="138" y="156"/>
                  </a:lnTo>
                  <a:lnTo>
                    <a:pt x="141" y="161"/>
                  </a:lnTo>
                  <a:lnTo>
                    <a:pt x="143" y="164"/>
                  </a:lnTo>
                  <a:lnTo>
                    <a:pt x="146" y="164"/>
                  </a:lnTo>
                  <a:lnTo>
                    <a:pt x="147" y="164"/>
                  </a:lnTo>
                  <a:lnTo>
                    <a:pt x="148" y="166"/>
                  </a:lnTo>
                  <a:lnTo>
                    <a:pt x="148" y="170"/>
                  </a:lnTo>
                  <a:lnTo>
                    <a:pt x="147" y="175"/>
                  </a:lnTo>
                  <a:lnTo>
                    <a:pt x="146" y="177"/>
                  </a:lnTo>
                  <a:lnTo>
                    <a:pt x="146" y="180"/>
                  </a:lnTo>
                  <a:lnTo>
                    <a:pt x="147" y="182"/>
                  </a:lnTo>
                  <a:lnTo>
                    <a:pt x="148" y="185"/>
                  </a:lnTo>
                  <a:lnTo>
                    <a:pt x="150" y="187"/>
                  </a:lnTo>
                  <a:lnTo>
                    <a:pt x="147" y="189"/>
                  </a:lnTo>
                  <a:lnTo>
                    <a:pt x="142" y="191"/>
                  </a:lnTo>
                  <a:lnTo>
                    <a:pt x="133" y="195"/>
                  </a:lnTo>
                  <a:lnTo>
                    <a:pt x="130" y="198"/>
                  </a:lnTo>
                  <a:lnTo>
                    <a:pt x="127" y="201"/>
                  </a:lnTo>
                  <a:lnTo>
                    <a:pt x="122" y="208"/>
                  </a:lnTo>
                  <a:lnTo>
                    <a:pt x="119" y="210"/>
                  </a:lnTo>
                  <a:lnTo>
                    <a:pt x="116" y="211"/>
                  </a:lnTo>
                  <a:lnTo>
                    <a:pt x="109" y="214"/>
                  </a:lnTo>
                  <a:lnTo>
                    <a:pt x="106" y="216"/>
                  </a:lnTo>
                  <a:lnTo>
                    <a:pt x="109" y="208"/>
                  </a:lnTo>
                  <a:lnTo>
                    <a:pt x="109" y="204"/>
                  </a:lnTo>
                  <a:lnTo>
                    <a:pt x="109" y="200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4" y="190"/>
                  </a:lnTo>
                  <a:lnTo>
                    <a:pt x="104" y="182"/>
                  </a:lnTo>
                  <a:lnTo>
                    <a:pt x="102" y="172"/>
                  </a:lnTo>
                  <a:lnTo>
                    <a:pt x="101" y="167"/>
                  </a:lnTo>
                  <a:lnTo>
                    <a:pt x="94" y="159"/>
                  </a:lnTo>
                  <a:lnTo>
                    <a:pt x="88" y="153"/>
                  </a:lnTo>
                  <a:lnTo>
                    <a:pt x="88" y="151"/>
                  </a:lnTo>
                  <a:lnTo>
                    <a:pt x="88" y="148"/>
                  </a:lnTo>
                  <a:lnTo>
                    <a:pt x="90" y="143"/>
                  </a:lnTo>
                  <a:lnTo>
                    <a:pt x="90" y="142"/>
                  </a:lnTo>
                  <a:lnTo>
                    <a:pt x="89" y="142"/>
                  </a:lnTo>
                  <a:lnTo>
                    <a:pt x="85" y="141"/>
                  </a:lnTo>
                  <a:lnTo>
                    <a:pt x="80" y="141"/>
                  </a:lnTo>
                  <a:lnTo>
                    <a:pt x="77" y="141"/>
                  </a:lnTo>
                  <a:lnTo>
                    <a:pt x="77" y="143"/>
                  </a:lnTo>
                  <a:lnTo>
                    <a:pt x="75" y="146"/>
                  </a:lnTo>
                  <a:lnTo>
                    <a:pt x="74" y="155"/>
                  </a:lnTo>
                  <a:lnTo>
                    <a:pt x="72" y="170"/>
                  </a:lnTo>
                  <a:lnTo>
                    <a:pt x="72" y="175"/>
                  </a:lnTo>
                  <a:lnTo>
                    <a:pt x="74" y="180"/>
                  </a:lnTo>
                  <a:lnTo>
                    <a:pt x="77" y="184"/>
                  </a:lnTo>
                  <a:lnTo>
                    <a:pt x="79" y="185"/>
                  </a:lnTo>
                  <a:lnTo>
                    <a:pt x="79" y="187"/>
                  </a:lnTo>
                  <a:lnTo>
                    <a:pt x="79" y="191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7" y="196"/>
                  </a:lnTo>
                  <a:lnTo>
                    <a:pt x="74" y="198"/>
                  </a:lnTo>
                  <a:lnTo>
                    <a:pt x="73" y="199"/>
                  </a:lnTo>
                  <a:lnTo>
                    <a:pt x="72" y="205"/>
                  </a:lnTo>
                  <a:lnTo>
                    <a:pt x="70" y="211"/>
                  </a:lnTo>
                  <a:lnTo>
                    <a:pt x="70" y="216"/>
                  </a:lnTo>
                  <a:lnTo>
                    <a:pt x="72" y="219"/>
                  </a:lnTo>
                  <a:lnTo>
                    <a:pt x="69" y="223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73" y="229"/>
                  </a:lnTo>
                  <a:lnTo>
                    <a:pt x="88" y="228"/>
                  </a:lnTo>
                  <a:lnTo>
                    <a:pt x="94" y="229"/>
                  </a:lnTo>
                  <a:lnTo>
                    <a:pt x="98" y="230"/>
                  </a:lnTo>
                  <a:lnTo>
                    <a:pt x="101" y="232"/>
                  </a:lnTo>
                  <a:lnTo>
                    <a:pt x="102" y="233"/>
                  </a:lnTo>
                  <a:lnTo>
                    <a:pt x="93" y="234"/>
                  </a:lnTo>
                  <a:lnTo>
                    <a:pt x="88" y="237"/>
                  </a:lnTo>
                  <a:lnTo>
                    <a:pt x="84" y="238"/>
                  </a:lnTo>
                  <a:lnTo>
                    <a:pt x="77" y="245"/>
                  </a:lnTo>
                  <a:lnTo>
                    <a:pt x="70" y="250"/>
                  </a:lnTo>
                  <a:lnTo>
                    <a:pt x="69" y="253"/>
                  </a:lnTo>
                  <a:lnTo>
                    <a:pt x="72" y="256"/>
                  </a:lnTo>
                  <a:lnTo>
                    <a:pt x="74" y="258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80" y="262"/>
                  </a:lnTo>
                  <a:lnTo>
                    <a:pt x="83" y="267"/>
                  </a:lnTo>
                  <a:lnTo>
                    <a:pt x="87" y="272"/>
                  </a:lnTo>
                  <a:lnTo>
                    <a:pt x="89" y="276"/>
                  </a:lnTo>
                  <a:lnTo>
                    <a:pt x="90" y="278"/>
                  </a:lnTo>
                  <a:lnTo>
                    <a:pt x="92" y="282"/>
                  </a:lnTo>
                  <a:lnTo>
                    <a:pt x="89" y="288"/>
                  </a:lnTo>
                  <a:lnTo>
                    <a:pt x="85" y="288"/>
                  </a:lnTo>
                  <a:lnTo>
                    <a:pt x="78" y="288"/>
                  </a:lnTo>
                  <a:lnTo>
                    <a:pt x="69" y="288"/>
                  </a:lnTo>
                  <a:lnTo>
                    <a:pt x="61" y="288"/>
                  </a:lnTo>
                  <a:lnTo>
                    <a:pt x="59" y="290"/>
                  </a:lnTo>
                  <a:lnTo>
                    <a:pt x="56" y="292"/>
                  </a:lnTo>
                  <a:lnTo>
                    <a:pt x="50" y="298"/>
                  </a:lnTo>
                  <a:lnTo>
                    <a:pt x="46" y="306"/>
                  </a:lnTo>
                  <a:lnTo>
                    <a:pt x="45" y="312"/>
                  </a:lnTo>
                  <a:lnTo>
                    <a:pt x="45" y="326"/>
                  </a:lnTo>
                  <a:lnTo>
                    <a:pt x="46" y="339"/>
                  </a:lnTo>
                  <a:lnTo>
                    <a:pt x="48" y="341"/>
                  </a:lnTo>
                  <a:lnTo>
                    <a:pt x="50" y="342"/>
                  </a:lnTo>
                  <a:lnTo>
                    <a:pt x="55" y="345"/>
                  </a:lnTo>
                  <a:lnTo>
                    <a:pt x="61" y="347"/>
                  </a:lnTo>
                  <a:lnTo>
                    <a:pt x="67" y="349"/>
                  </a:lnTo>
                  <a:lnTo>
                    <a:pt x="70" y="350"/>
                  </a:lnTo>
                  <a:lnTo>
                    <a:pt x="77" y="350"/>
                  </a:lnTo>
                  <a:lnTo>
                    <a:pt x="83" y="350"/>
                  </a:lnTo>
                  <a:lnTo>
                    <a:pt x="87" y="350"/>
                  </a:lnTo>
                  <a:lnTo>
                    <a:pt x="88" y="350"/>
                  </a:lnTo>
                  <a:lnTo>
                    <a:pt x="90" y="349"/>
                  </a:lnTo>
                  <a:lnTo>
                    <a:pt x="94" y="342"/>
                  </a:lnTo>
                  <a:lnTo>
                    <a:pt x="99" y="335"/>
                  </a:lnTo>
                  <a:lnTo>
                    <a:pt x="102" y="329"/>
                  </a:lnTo>
                  <a:lnTo>
                    <a:pt x="106" y="321"/>
                  </a:lnTo>
                  <a:lnTo>
                    <a:pt x="112" y="313"/>
                  </a:lnTo>
                  <a:lnTo>
                    <a:pt x="123" y="301"/>
                  </a:lnTo>
                  <a:lnTo>
                    <a:pt x="124" y="300"/>
                  </a:lnTo>
                  <a:lnTo>
                    <a:pt x="127" y="298"/>
                  </a:lnTo>
                  <a:lnTo>
                    <a:pt x="135" y="297"/>
                  </a:lnTo>
                  <a:lnTo>
                    <a:pt x="142" y="296"/>
                  </a:lnTo>
                  <a:lnTo>
                    <a:pt x="147" y="295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50" y="301"/>
                  </a:lnTo>
                  <a:lnTo>
                    <a:pt x="150" y="308"/>
                  </a:lnTo>
                  <a:lnTo>
                    <a:pt x="151" y="315"/>
                  </a:lnTo>
                  <a:lnTo>
                    <a:pt x="152" y="319"/>
                  </a:lnTo>
                  <a:lnTo>
                    <a:pt x="155" y="320"/>
                  </a:lnTo>
                  <a:lnTo>
                    <a:pt x="157" y="321"/>
                  </a:lnTo>
                  <a:lnTo>
                    <a:pt x="160" y="321"/>
                  </a:lnTo>
                  <a:lnTo>
                    <a:pt x="164" y="321"/>
                  </a:lnTo>
                  <a:lnTo>
                    <a:pt x="165" y="320"/>
                  </a:lnTo>
                  <a:lnTo>
                    <a:pt x="166" y="317"/>
                  </a:lnTo>
                  <a:lnTo>
                    <a:pt x="166" y="315"/>
                  </a:lnTo>
                  <a:lnTo>
                    <a:pt x="166" y="310"/>
                  </a:lnTo>
                  <a:lnTo>
                    <a:pt x="166" y="306"/>
                  </a:lnTo>
                  <a:lnTo>
                    <a:pt x="167" y="305"/>
                  </a:lnTo>
                  <a:lnTo>
                    <a:pt x="169" y="306"/>
                  </a:lnTo>
                  <a:lnTo>
                    <a:pt x="171" y="308"/>
                  </a:lnTo>
                  <a:lnTo>
                    <a:pt x="177" y="312"/>
                  </a:lnTo>
                  <a:lnTo>
                    <a:pt x="184" y="316"/>
                  </a:lnTo>
                  <a:lnTo>
                    <a:pt x="187" y="320"/>
                  </a:lnTo>
                  <a:lnTo>
                    <a:pt x="190" y="324"/>
                  </a:lnTo>
                  <a:lnTo>
                    <a:pt x="190" y="329"/>
                  </a:lnTo>
                  <a:lnTo>
                    <a:pt x="189" y="332"/>
                  </a:lnTo>
                  <a:lnTo>
                    <a:pt x="187" y="334"/>
                  </a:lnTo>
                  <a:lnTo>
                    <a:pt x="186" y="334"/>
                  </a:lnTo>
                  <a:lnTo>
                    <a:pt x="185" y="335"/>
                  </a:lnTo>
                  <a:lnTo>
                    <a:pt x="184" y="339"/>
                  </a:lnTo>
                  <a:lnTo>
                    <a:pt x="185" y="344"/>
                  </a:lnTo>
                  <a:lnTo>
                    <a:pt x="186" y="345"/>
                  </a:lnTo>
                  <a:lnTo>
                    <a:pt x="187" y="345"/>
                  </a:lnTo>
                  <a:lnTo>
                    <a:pt x="190" y="344"/>
                  </a:lnTo>
                  <a:lnTo>
                    <a:pt x="193" y="340"/>
                  </a:lnTo>
                  <a:lnTo>
                    <a:pt x="196" y="335"/>
                  </a:lnTo>
                  <a:lnTo>
                    <a:pt x="199" y="331"/>
                  </a:lnTo>
                  <a:lnTo>
                    <a:pt x="201" y="329"/>
                  </a:lnTo>
                  <a:lnTo>
                    <a:pt x="204" y="326"/>
                  </a:lnTo>
                  <a:lnTo>
                    <a:pt x="205" y="322"/>
                  </a:lnTo>
                  <a:lnTo>
                    <a:pt x="204" y="321"/>
                  </a:lnTo>
                  <a:lnTo>
                    <a:pt x="204" y="320"/>
                  </a:lnTo>
                  <a:lnTo>
                    <a:pt x="205" y="317"/>
                  </a:lnTo>
                  <a:lnTo>
                    <a:pt x="208" y="315"/>
                  </a:lnTo>
                  <a:lnTo>
                    <a:pt x="209" y="315"/>
                  </a:lnTo>
                  <a:lnTo>
                    <a:pt x="210" y="316"/>
                  </a:lnTo>
                  <a:lnTo>
                    <a:pt x="205" y="307"/>
                  </a:lnTo>
                  <a:lnTo>
                    <a:pt x="200" y="300"/>
                  </a:lnTo>
                  <a:lnTo>
                    <a:pt x="195" y="293"/>
                  </a:lnTo>
                  <a:lnTo>
                    <a:pt x="193" y="290"/>
                  </a:lnTo>
                  <a:lnTo>
                    <a:pt x="205" y="300"/>
                  </a:lnTo>
                  <a:lnTo>
                    <a:pt x="214" y="311"/>
                  </a:lnTo>
                  <a:lnTo>
                    <a:pt x="216" y="317"/>
                  </a:lnTo>
                  <a:lnTo>
                    <a:pt x="219" y="322"/>
                  </a:lnTo>
                  <a:lnTo>
                    <a:pt x="221" y="326"/>
                  </a:lnTo>
                  <a:lnTo>
                    <a:pt x="224" y="336"/>
                  </a:lnTo>
                  <a:lnTo>
                    <a:pt x="224" y="345"/>
                  </a:lnTo>
                  <a:lnTo>
                    <a:pt x="225" y="347"/>
                  </a:lnTo>
                  <a:lnTo>
                    <a:pt x="228" y="350"/>
                  </a:lnTo>
                  <a:lnTo>
                    <a:pt x="232" y="353"/>
                  </a:lnTo>
                  <a:lnTo>
                    <a:pt x="235" y="354"/>
                  </a:lnTo>
                  <a:lnTo>
                    <a:pt x="240" y="355"/>
                  </a:lnTo>
                  <a:lnTo>
                    <a:pt x="242" y="355"/>
                  </a:lnTo>
                  <a:lnTo>
                    <a:pt x="243" y="360"/>
                  </a:lnTo>
                  <a:lnTo>
                    <a:pt x="245" y="363"/>
                  </a:lnTo>
                  <a:lnTo>
                    <a:pt x="248" y="364"/>
                  </a:lnTo>
                  <a:lnTo>
                    <a:pt x="249" y="364"/>
                  </a:lnTo>
                  <a:lnTo>
                    <a:pt x="250" y="363"/>
                  </a:lnTo>
                  <a:lnTo>
                    <a:pt x="252" y="359"/>
                  </a:lnTo>
                  <a:lnTo>
                    <a:pt x="252" y="355"/>
                  </a:lnTo>
                  <a:lnTo>
                    <a:pt x="250" y="354"/>
                  </a:lnTo>
                  <a:lnTo>
                    <a:pt x="249" y="354"/>
                  </a:lnTo>
                  <a:lnTo>
                    <a:pt x="248" y="353"/>
                  </a:lnTo>
                  <a:lnTo>
                    <a:pt x="248" y="351"/>
                  </a:lnTo>
                  <a:lnTo>
                    <a:pt x="247" y="345"/>
                  </a:lnTo>
                  <a:lnTo>
                    <a:pt x="245" y="331"/>
                  </a:lnTo>
                  <a:lnTo>
                    <a:pt x="247" y="327"/>
                  </a:lnTo>
                  <a:lnTo>
                    <a:pt x="247" y="324"/>
                  </a:lnTo>
                  <a:lnTo>
                    <a:pt x="249" y="321"/>
                  </a:lnTo>
                  <a:lnTo>
                    <a:pt x="250" y="320"/>
                  </a:lnTo>
                  <a:lnTo>
                    <a:pt x="250" y="322"/>
                  </a:lnTo>
                  <a:lnTo>
                    <a:pt x="250" y="327"/>
                  </a:lnTo>
                  <a:lnTo>
                    <a:pt x="250" y="336"/>
                  </a:lnTo>
                  <a:lnTo>
                    <a:pt x="252" y="342"/>
                  </a:lnTo>
                  <a:lnTo>
                    <a:pt x="254" y="350"/>
                  </a:lnTo>
                  <a:lnTo>
                    <a:pt x="258" y="353"/>
                  </a:lnTo>
                  <a:lnTo>
                    <a:pt x="267" y="360"/>
                  </a:lnTo>
                  <a:lnTo>
                    <a:pt x="278" y="359"/>
                  </a:lnTo>
                  <a:lnTo>
                    <a:pt x="288" y="359"/>
                  </a:lnTo>
                  <a:lnTo>
                    <a:pt x="296" y="360"/>
                  </a:lnTo>
                  <a:lnTo>
                    <a:pt x="297" y="361"/>
                  </a:lnTo>
                  <a:lnTo>
                    <a:pt x="298" y="361"/>
                  </a:lnTo>
                  <a:lnTo>
                    <a:pt x="298" y="363"/>
                  </a:lnTo>
                  <a:lnTo>
                    <a:pt x="300" y="364"/>
                  </a:lnTo>
                  <a:lnTo>
                    <a:pt x="303" y="364"/>
                  </a:lnTo>
                  <a:lnTo>
                    <a:pt x="307" y="364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10" y="360"/>
                  </a:lnTo>
                  <a:lnTo>
                    <a:pt x="310" y="364"/>
                  </a:lnTo>
                  <a:lnTo>
                    <a:pt x="308" y="368"/>
                  </a:lnTo>
                  <a:lnTo>
                    <a:pt x="305" y="374"/>
                  </a:lnTo>
                  <a:lnTo>
                    <a:pt x="302" y="380"/>
                  </a:lnTo>
                  <a:lnTo>
                    <a:pt x="300" y="385"/>
                  </a:lnTo>
                  <a:lnTo>
                    <a:pt x="297" y="387"/>
                  </a:lnTo>
                  <a:lnTo>
                    <a:pt x="293" y="388"/>
                  </a:lnTo>
                  <a:lnTo>
                    <a:pt x="281" y="388"/>
                  </a:lnTo>
                  <a:lnTo>
                    <a:pt x="254" y="385"/>
                  </a:lnTo>
                  <a:lnTo>
                    <a:pt x="243" y="385"/>
                  </a:lnTo>
                  <a:lnTo>
                    <a:pt x="232" y="388"/>
                  </a:lnTo>
                  <a:lnTo>
                    <a:pt x="223" y="390"/>
                  </a:lnTo>
                  <a:lnTo>
                    <a:pt x="220" y="392"/>
                  </a:lnTo>
                  <a:lnTo>
                    <a:pt x="219" y="393"/>
                  </a:lnTo>
                  <a:lnTo>
                    <a:pt x="218" y="394"/>
                  </a:lnTo>
                  <a:lnTo>
                    <a:pt x="215" y="393"/>
                  </a:lnTo>
                  <a:lnTo>
                    <a:pt x="206" y="389"/>
                  </a:lnTo>
                  <a:lnTo>
                    <a:pt x="187" y="380"/>
                  </a:lnTo>
                  <a:lnTo>
                    <a:pt x="184" y="378"/>
                  </a:lnTo>
                  <a:lnTo>
                    <a:pt x="181" y="375"/>
                  </a:lnTo>
                  <a:lnTo>
                    <a:pt x="175" y="369"/>
                  </a:lnTo>
                  <a:lnTo>
                    <a:pt x="169" y="360"/>
                  </a:lnTo>
                  <a:lnTo>
                    <a:pt x="167" y="358"/>
                  </a:lnTo>
                  <a:lnTo>
                    <a:pt x="169" y="355"/>
                  </a:lnTo>
                  <a:lnTo>
                    <a:pt x="169" y="353"/>
                  </a:lnTo>
                  <a:lnTo>
                    <a:pt x="169" y="350"/>
                  </a:lnTo>
                  <a:lnTo>
                    <a:pt x="167" y="349"/>
                  </a:lnTo>
                  <a:lnTo>
                    <a:pt x="165" y="349"/>
                  </a:lnTo>
                  <a:lnTo>
                    <a:pt x="157" y="347"/>
                  </a:lnTo>
                  <a:lnTo>
                    <a:pt x="147" y="347"/>
                  </a:lnTo>
                  <a:lnTo>
                    <a:pt x="140" y="349"/>
                  </a:lnTo>
                  <a:lnTo>
                    <a:pt x="131" y="351"/>
                  </a:lnTo>
                  <a:lnTo>
                    <a:pt x="117" y="353"/>
                  </a:lnTo>
                  <a:lnTo>
                    <a:pt x="103" y="355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0" y="359"/>
                  </a:lnTo>
                  <a:lnTo>
                    <a:pt x="70" y="358"/>
                  </a:lnTo>
                  <a:lnTo>
                    <a:pt x="67" y="359"/>
                  </a:lnTo>
                  <a:lnTo>
                    <a:pt x="63" y="363"/>
                  </a:lnTo>
                  <a:lnTo>
                    <a:pt x="58" y="366"/>
                  </a:lnTo>
                  <a:lnTo>
                    <a:pt x="54" y="369"/>
                  </a:lnTo>
                  <a:lnTo>
                    <a:pt x="50" y="373"/>
                  </a:lnTo>
                  <a:lnTo>
                    <a:pt x="46" y="380"/>
                  </a:lnTo>
                  <a:lnTo>
                    <a:pt x="44" y="390"/>
                  </a:lnTo>
                  <a:lnTo>
                    <a:pt x="41" y="403"/>
                  </a:lnTo>
                  <a:lnTo>
                    <a:pt x="35" y="414"/>
                  </a:lnTo>
                  <a:lnTo>
                    <a:pt x="31" y="422"/>
                  </a:lnTo>
                  <a:lnTo>
                    <a:pt x="27" y="426"/>
                  </a:lnTo>
                  <a:lnTo>
                    <a:pt x="24" y="431"/>
                  </a:lnTo>
                  <a:lnTo>
                    <a:pt x="16" y="443"/>
                  </a:lnTo>
                  <a:lnTo>
                    <a:pt x="5" y="462"/>
                  </a:lnTo>
                  <a:lnTo>
                    <a:pt x="4" y="472"/>
                  </a:lnTo>
                  <a:lnTo>
                    <a:pt x="1" y="489"/>
                  </a:lnTo>
                  <a:lnTo>
                    <a:pt x="0" y="521"/>
                  </a:lnTo>
                  <a:lnTo>
                    <a:pt x="1" y="533"/>
                  </a:lnTo>
                  <a:lnTo>
                    <a:pt x="5" y="548"/>
                  </a:lnTo>
                  <a:lnTo>
                    <a:pt x="14" y="569"/>
                  </a:lnTo>
                  <a:lnTo>
                    <a:pt x="19" y="577"/>
                  </a:lnTo>
                  <a:lnTo>
                    <a:pt x="27" y="586"/>
                  </a:lnTo>
                  <a:lnTo>
                    <a:pt x="36" y="593"/>
                  </a:lnTo>
                  <a:lnTo>
                    <a:pt x="44" y="599"/>
                  </a:lnTo>
                  <a:lnTo>
                    <a:pt x="51" y="601"/>
                  </a:lnTo>
                  <a:lnTo>
                    <a:pt x="61" y="602"/>
                  </a:lnTo>
                  <a:lnTo>
                    <a:pt x="79" y="603"/>
                  </a:lnTo>
                  <a:lnTo>
                    <a:pt x="85" y="602"/>
                  </a:lnTo>
                  <a:lnTo>
                    <a:pt x="90" y="599"/>
                  </a:lnTo>
                  <a:lnTo>
                    <a:pt x="94" y="594"/>
                  </a:lnTo>
                  <a:lnTo>
                    <a:pt x="97" y="588"/>
                  </a:lnTo>
                  <a:lnTo>
                    <a:pt x="108" y="589"/>
                  </a:lnTo>
                  <a:lnTo>
                    <a:pt x="113" y="589"/>
                  </a:lnTo>
                  <a:lnTo>
                    <a:pt x="113" y="592"/>
                  </a:lnTo>
                  <a:lnTo>
                    <a:pt x="116" y="594"/>
                  </a:lnTo>
                  <a:lnTo>
                    <a:pt x="121" y="598"/>
                  </a:lnTo>
                  <a:lnTo>
                    <a:pt x="132" y="602"/>
                  </a:lnTo>
                  <a:lnTo>
                    <a:pt x="136" y="603"/>
                  </a:lnTo>
                  <a:lnTo>
                    <a:pt x="141" y="603"/>
                  </a:lnTo>
                  <a:lnTo>
                    <a:pt x="148" y="602"/>
                  </a:lnTo>
                  <a:lnTo>
                    <a:pt x="150" y="603"/>
                  </a:lnTo>
                  <a:lnTo>
                    <a:pt x="151" y="606"/>
                  </a:lnTo>
                  <a:lnTo>
                    <a:pt x="153" y="616"/>
                  </a:lnTo>
                  <a:lnTo>
                    <a:pt x="153" y="627"/>
                  </a:lnTo>
                  <a:lnTo>
                    <a:pt x="153" y="636"/>
                  </a:lnTo>
                  <a:lnTo>
                    <a:pt x="152" y="640"/>
                  </a:lnTo>
                  <a:lnTo>
                    <a:pt x="153" y="645"/>
                  </a:lnTo>
                  <a:lnTo>
                    <a:pt x="155" y="657"/>
                  </a:lnTo>
                  <a:lnTo>
                    <a:pt x="161" y="680"/>
                  </a:lnTo>
                  <a:lnTo>
                    <a:pt x="167" y="699"/>
                  </a:lnTo>
                  <a:lnTo>
                    <a:pt x="171" y="710"/>
                  </a:lnTo>
                  <a:lnTo>
                    <a:pt x="174" y="719"/>
                  </a:lnTo>
                  <a:lnTo>
                    <a:pt x="172" y="728"/>
                  </a:lnTo>
                  <a:lnTo>
                    <a:pt x="171" y="741"/>
                  </a:lnTo>
                  <a:lnTo>
                    <a:pt x="167" y="763"/>
                  </a:lnTo>
                  <a:lnTo>
                    <a:pt x="167" y="768"/>
                  </a:lnTo>
                  <a:lnTo>
                    <a:pt x="169" y="773"/>
                  </a:lnTo>
                  <a:lnTo>
                    <a:pt x="172" y="787"/>
                  </a:lnTo>
                  <a:lnTo>
                    <a:pt x="182" y="809"/>
                  </a:lnTo>
                  <a:lnTo>
                    <a:pt x="185" y="817"/>
                  </a:lnTo>
                  <a:lnTo>
                    <a:pt x="186" y="827"/>
                  </a:lnTo>
                  <a:lnTo>
                    <a:pt x="189" y="843"/>
                  </a:lnTo>
                  <a:lnTo>
                    <a:pt x="190" y="849"/>
                  </a:lnTo>
                  <a:lnTo>
                    <a:pt x="195" y="861"/>
                  </a:lnTo>
                  <a:lnTo>
                    <a:pt x="201" y="875"/>
                  </a:lnTo>
                  <a:lnTo>
                    <a:pt x="205" y="885"/>
                  </a:lnTo>
                  <a:lnTo>
                    <a:pt x="208" y="889"/>
                  </a:lnTo>
                  <a:lnTo>
                    <a:pt x="213" y="893"/>
                  </a:lnTo>
                  <a:lnTo>
                    <a:pt x="219" y="894"/>
                  </a:lnTo>
                  <a:lnTo>
                    <a:pt x="227" y="897"/>
                  </a:lnTo>
                  <a:lnTo>
                    <a:pt x="235" y="897"/>
                  </a:lnTo>
                  <a:lnTo>
                    <a:pt x="243" y="897"/>
                  </a:lnTo>
                  <a:lnTo>
                    <a:pt x="249" y="895"/>
                  </a:lnTo>
                  <a:lnTo>
                    <a:pt x="253" y="894"/>
                  </a:lnTo>
                  <a:lnTo>
                    <a:pt x="262" y="887"/>
                  </a:lnTo>
                  <a:lnTo>
                    <a:pt x="271" y="877"/>
                  </a:lnTo>
                  <a:lnTo>
                    <a:pt x="284" y="860"/>
                  </a:lnTo>
                  <a:lnTo>
                    <a:pt x="288" y="854"/>
                  </a:lnTo>
                  <a:lnTo>
                    <a:pt x="291" y="846"/>
                  </a:lnTo>
                  <a:lnTo>
                    <a:pt x="295" y="833"/>
                  </a:lnTo>
                  <a:lnTo>
                    <a:pt x="297" y="830"/>
                  </a:lnTo>
                  <a:lnTo>
                    <a:pt x="300" y="826"/>
                  </a:lnTo>
                  <a:lnTo>
                    <a:pt x="307" y="821"/>
                  </a:lnTo>
                  <a:lnTo>
                    <a:pt x="308" y="820"/>
                  </a:lnTo>
                  <a:lnTo>
                    <a:pt x="310" y="815"/>
                  </a:lnTo>
                  <a:lnTo>
                    <a:pt x="315" y="800"/>
                  </a:lnTo>
                  <a:lnTo>
                    <a:pt x="321" y="783"/>
                  </a:lnTo>
                  <a:lnTo>
                    <a:pt x="325" y="777"/>
                  </a:lnTo>
                  <a:lnTo>
                    <a:pt x="327" y="772"/>
                  </a:lnTo>
                  <a:lnTo>
                    <a:pt x="331" y="767"/>
                  </a:lnTo>
                  <a:lnTo>
                    <a:pt x="335" y="761"/>
                  </a:lnTo>
                  <a:lnTo>
                    <a:pt x="340" y="742"/>
                  </a:lnTo>
                  <a:lnTo>
                    <a:pt x="344" y="722"/>
                  </a:lnTo>
                  <a:lnTo>
                    <a:pt x="345" y="713"/>
                  </a:lnTo>
                  <a:lnTo>
                    <a:pt x="345" y="707"/>
                  </a:lnTo>
                  <a:lnTo>
                    <a:pt x="346" y="693"/>
                  </a:lnTo>
                  <a:lnTo>
                    <a:pt x="347" y="678"/>
                  </a:lnTo>
                  <a:lnTo>
                    <a:pt x="352" y="655"/>
                  </a:lnTo>
                  <a:lnTo>
                    <a:pt x="355" y="649"/>
                  </a:lnTo>
                  <a:lnTo>
                    <a:pt x="360" y="642"/>
                  </a:lnTo>
                  <a:lnTo>
                    <a:pt x="369" y="633"/>
                  </a:lnTo>
                  <a:lnTo>
                    <a:pt x="383" y="615"/>
                  </a:lnTo>
                  <a:lnTo>
                    <a:pt x="399" y="589"/>
                  </a:lnTo>
                  <a:lnTo>
                    <a:pt x="403" y="579"/>
                  </a:lnTo>
                  <a:lnTo>
                    <a:pt x="408" y="568"/>
                  </a:lnTo>
                  <a:lnTo>
                    <a:pt x="409" y="557"/>
                  </a:lnTo>
                  <a:lnTo>
                    <a:pt x="410" y="549"/>
                  </a:lnTo>
                  <a:lnTo>
                    <a:pt x="409" y="548"/>
                  </a:lnTo>
                  <a:lnTo>
                    <a:pt x="407" y="545"/>
                  </a:lnTo>
                  <a:lnTo>
                    <a:pt x="402" y="543"/>
                  </a:lnTo>
                  <a:lnTo>
                    <a:pt x="395" y="541"/>
                  </a:lnTo>
                  <a:lnTo>
                    <a:pt x="394" y="541"/>
                  </a:lnTo>
                  <a:lnTo>
                    <a:pt x="392" y="543"/>
                  </a:lnTo>
                  <a:lnTo>
                    <a:pt x="389" y="544"/>
                  </a:lnTo>
                  <a:lnTo>
                    <a:pt x="383" y="547"/>
                  </a:lnTo>
                  <a:lnTo>
                    <a:pt x="371" y="548"/>
                  </a:lnTo>
                  <a:lnTo>
                    <a:pt x="370" y="547"/>
                  </a:lnTo>
                  <a:lnTo>
                    <a:pt x="368" y="544"/>
                  </a:lnTo>
                  <a:lnTo>
                    <a:pt x="363" y="535"/>
                  </a:lnTo>
                  <a:lnTo>
                    <a:pt x="356" y="526"/>
                  </a:lnTo>
                  <a:lnTo>
                    <a:pt x="351" y="520"/>
                  </a:lnTo>
                  <a:lnTo>
                    <a:pt x="350" y="518"/>
                  </a:lnTo>
                  <a:lnTo>
                    <a:pt x="347" y="514"/>
                  </a:lnTo>
                  <a:lnTo>
                    <a:pt x="344" y="502"/>
                  </a:lnTo>
                  <a:lnTo>
                    <a:pt x="340" y="491"/>
                  </a:lnTo>
                  <a:lnTo>
                    <a:pt x="336" y="485"/>
                  </a:lnTo>
                  <a:lnTo>
                    <a:pt x="329" y="473"/>
                  </a:lnTo>
                  <a:lnTo>
                    <a:pt x="321" y="463"/>
                  </a:lnTo>
                  <a:lnTo>
                    <a:pt x="318" y="460"/>
                  </a:lnTo>
                  <a:lnTo>
                    <a:pt x="317" y="455"/>
                  </a:lnTo>
                  <a:lnTo>
                    <a:pt x="316" y="443"/>
                  </a:lnTo>
                  <a:lnTo>
                    <a:pt x="316" y="442"/>
                  </a:lnTo>
                  <a:lnTo>
                    <a:pt x="317" y="442"/>
                  </a:lnTo>
                  <a:lnTo>
                    <a:pt x="318" y="444"/>
                  </a:lnTo>
                  <a:lnTo>
                    <a:pt x="321" y="447"/>
                  </a:lnTo>
                  <a:lnTo>
                    <a:pt x="324" y="451"/>
                  </a:lnTo>
                  <a:lnTo>
                    <a:pt x="326" y="458"/>
                  </a:lnTo>
                  <a:lnTo>
                    <a:pt x="332" y="468"/>
                  </a:lnTo>
                  <a:lnTo>
                    <a:pt x="345" y="486"/>
                  </a:lnTo>
                  <a:lnTo>
                    <a:pt x="356" y="506"/>
                  </a:lnTo>
                  <a:lnTo>
                    <a:pt x="365" y="525"/>
                  </a:lnTo>
                  <a:lnTo>
                    <a:pt x="368" y="528"/>
                  </a:lnTo>
                  <a:lnTo>
                    <a:pt x="373" y="529"/>
                  </a:lnTo>
                  <a:lnTo>
                    <a:pt x="378" y="530"/>
                  </a:lnTo>
                  <a:lnTo>
                    <a:pt x="384" y="530"/>
                  </a:lnTo>
                  <a:lnTo>
                    <a:pt x="397" y="528"/>
                  </a:lnTo>
                  <a:lnTo>
                    <a:pt x="407" y="525"/>
                  </a:lnTo>
                  <a:lnTo>
                    <a:pt x="421" y="518"/>
                  </a:lnTo>
                  <a:lnTo>
                    <a:pt x="426" y="514"/>
                  </a:lnTo>
                  <a:lnTo>
                    <a:pt x="428" y="511"/>
                  </a:lnTo>
                  <a:lnTo>
                    <a:pt x="431" y="507"/>
                  </a:lnTo>
                  <a:lnTo>
                    <a:pt x="436" y="505"/>
                  </a:lnTo>
                  <a:lnTo>
                    <a:pt x="447" y="499"/>
                  </a:lnTo>
                  <a:lnTo>
                    <a:pt x="451" y="494"/>
                  </a:lnTo>
                  <a:lnTo>
                    <a:pt x="453" y="486"/>
                  </a:lnTo>
                  <a:lnTo>
                    <a:pt x="456" y="480"/>
                  </a:lnTo>
                  <a:lnTo>
                    <a:pt x="457" y="475"/>
                  </a:lnTo>
                  <a:lnTo>
                    <a:pt x="458" y="473"/>
                  </a:lnTo>
                  <a:lnTo>
                    <a:pt x="458" y="471"/>
                  </a:lnTo>
                  <a:lnTo>
                    <a:pt x="457" y="463"/>
                  </a:lnTo>
                  <a:lnTo>
                    <a:pt x="455" y="456"/>
                  </a:lnTo>
                  <a:lnTo>
                    <a:pt x="452" y="451"/>
                  </a:lnTo>
                  <a:lnTo>
                    <a:pt x="448" y="447"/>
                  </a:lnTo>
                  <a:lnTo>
                    <a:pt x="442" y="444"/>
                  </a:lnTo>
                  <a:lnTo>
                    <a:pt x="436" y="443"/>
                  </a:lnTo>
                  <a:lnTo>
                    <a:pt x="432" y="444"/>
                  </a:lnTo>
                  <a:lnTo>
                    <a:pt x="431" y="444"/>
                  </a:lnTo>
                  <a:lnTo>
                    <a:pt x="429" y="443"/>
                  </a:lnTo>
                  <a:lnTo>
                    <a:pt x="426" y="438"/>
                  </a:lnTo>
                  <a:lnTo>
                    <a:pt x="419" y="428"/>
                  </a:lnTo>
                  <a:lnTo>
                    <a:pt x="417" y="424"/>
                  </a:lnTo>
                  <a:lnTo>
                    <a:pt x="412" y="421"/>
                  </a:lnTo>
                  <a:lnTo>
                    <a:pt x="408" y="418"/>
                  </a:lnTo>
                  <a:lnTo>
                    <a:pt x="405" y="414"/>
                  </a:lnTo>
                  <a:lnTo>
                    <a:pt x="405" y="412"/>
                  </a:lnTo>
                  <a:lnTo>
                    <a:pt x="407" y="409"/>
                  </a:lnTo>
                  <a:lnTo>
                    <a:pt x="410" y="405"/>
                  </a:lnTo>
                  <a:lnTo>
                    <a:pt x="414" y="407"/>
                  </a:lnTo>
                  <a:lnTo>
                    <a:pt x="423" y="413"/>
                  </a:lnTo>
                  <a:lnTo>
                    <a:pt x="432" y="419"/>
                  </a:lnTo>
                  <a:lnTo>
                    <a:pt x="438" y="426"/>
                  </a:lnTo>
                  <a:lnTo>
                    <a:pt x="447" y="439"/>
                  </a:lnTo>
                  <a:lnTo>
                    <a:pt x="452" y="450"/>
                  </a:lnTo>
                  <a:lnTo>
                    <a:pt x="456" y="451"/>
                  </a:lnTo>
                  <a:lnTo>
                    <a:pt x="462" y="451"/>
                  </a:lnTo>
                  <a:lnTo>
                    <a:pt x="468" y="451"/>
                  </a:lnTo>
                  <a:lnTo>
                    <a:pt x="473" y="450"/>
                  </a:lnTo>
                  <a:lnTo>
                    <a:pt x="476" y="448"/>
                  </a:lnTo>
                  <a:lnTo>
                    <a:pt x="480" y="448"/>
                  </a:lnTo>
                  <a:lnTo>
                    <a:pt x="481" y="450"/>
                  </a:lnTo>
                  <a:lnTo>
                    <a:pt x="484" y="451"/>
                  </a:lnTo>
                  <a:lnTo>
                    <a:pt x="489" y="451"/>
                  </a:lnTo>
                  <a:lnTo>
                    <a:pt x="506" y="447"/>
                  </a:lnTo>
                  <a:lnTo>
                    <a:pt x="511" y="455"/>
                  </a:lnTo>
                  <a:lnTo>
                    <a:pt x="515" y="460"/>
                  </a:lnTo>
                  <a:lnTo>
                    <a:pt x="516" y="465"/>
                  </a:lnTo>
                  <a:lnTo>
                    <a:pt x="518" y="467"/>
                  </a:lnTo>
                  <a:lnTo>
                    <a:pt x="520" y="472"/>
                  </a:lnTo>
                  <a:lnTo>
                    <a:pt x="523" y="475"/>
                  </a:lnTo>
                  <a:lnTo>
                    <a:pt x="526" y="477"/>
                  </a:lnTo>
                  <a:lnTo>
                    <a:pt x="529" y="478"/>
                  </a:lnTo>
                  <a:lnTo>
                    <a:pt x="530" y="484"/>
                  </a:lnTo>
                  <a:lnTo>
                    <a:pt x="533" y="492"/>
                  </a:lnTo>
                  <a:lnTo>
                    <a:pt x="539" y="505"/>
                  </a:lnTo>
                  <a:lnTo>
                    <a:pt x="544" y="514"/>
                  </a:lnTo>
                  <a:lnTo>
                    <a:pt x="546" y="520"/>
                  </a:lnTo>
                  <a:lnTo>
                    <a:pt x="549" y="526"/>
                  </a:lnTo>
                  <a:lnTo>
                    <a:pt x="553" y="535"/>
                  </a:lnTo>
                  <a:lnTo>
                    <a:pt x="559" y="547"/>
                  </a:lnTo>
                  <a:lnTo>
                    <a:pt x="562" y="555"/>
                  </a:lnTo>
                  <a:lnTo>
                    <a:pt x="563" y="564"/>
                  </a:lnTo>
                  <a:lnTo>
                    <a:pt x="564" y="567"/>
                  </a:lnTo>
                  <a:lnTo>
                    <a:pt x="567" y="570"/>
                  </a:lnTo>
                  <a:lnTo>
                    <a:pt x="570" y="573"/>
                  </a:lnTo>
                  <a:lnTo>
                    <a:pt x="574" y="573"/>
                  </a:lnTo>
                  <a:lnTo>
                    <a:pt x="575" y="572"/>
                  </a:lnTo>
                  <a:lnTo>
                    <a:pt x="578" y="569"/>
                  </a:lnTo>
                  <a:lnTo>
                    <a:pt x="582" y="559"/>
                  </a:lnTo>
                  <a:lnTo>
                    <a:pt x="588" y="538"/>
                  </a:lnTo>
                  <a:lnTo>
                    <a:pt x="591" y="530"/>
                  </a:lnTo>
                  <a:lnTo>
                    <a:pt x="593" y="525"/>
                  </a:lnTo>
                  <a:lnTo>
                    <a:pt x="597" y="521"/>
                  </a:lnTo>
                  <a:lnTo>
                    <a:pt x="598" y="520"/>
                  </a:lnTo>
                  <a:lnTo>
                    <a:pt x="599" y="519"/>
                  </a:lnTo>
                  <a:lnTo>
                    <a:pt x="601" y="518"/>
                  </a:lnTo>
                  <a:lnTo>
                    <a:pt x="602" y="513"/>
                  </a:lnTo>
                  <a:lnTo>
                    <a:pt x="603" y="511"/>
                  </a:lnTo>
                  <a:lnTo>
                    <a:pt x="607" y="510"/>
                  </a:lnTo>
                  <a:lnTo>
                    <a:pt x="611" y="510"/>
                  </a:lnTo>
                  <a:lnTo>
                    <a:pt x="613" y="507"/>
                  </a:lnTo>
                  <a:lnTo>
                    <a:pt x="616" y="497"/>
                  </a:lnTo>
                  <a:lnTo>
                    <a:pt x="618" y="490"/>
                  </a:lnTo>
                  <a:lnTo>
                    <a:pt x="621" y="486"/>
                  </a:lnTo>
                  <a:lnTo>
                    <a:pt x="632" y="478"/>
                  </a:lnTo>
                  <a:lnTo>
                    <a:pt x="642" y="473"/>
                  </a:lnTo>
                  <a:lnTo>
                    <a:pt x="646" y="473"/>
                  </a:lnTo>
                  <a:lnTo>
                    <a:pt x="649" y="475"/>
                  </a:lnTo>
                  <a:lnTo>
                    <a:pt x="650" y="443"/>
                  </a:lnTo>
                  <a:lnTo>
                    <a:pt x="649" y="413"/>
                  </a:lnTo>
                  <a:lnTo>
                    <a:pt x="647" y="384"/>
                  </a:lnTo>
                  <a:lnTo>
                    <a:pt x="645" y="354"/>
                  </a:lnTo>
                  <a:lnTo>
                    <a:pt x="640" y="325"/>
                  </a:lnTo>
                  <a:lnTo>
                    <a:pt x="635" y="296"/>
                  </a:lnTo>
                  <a:lnTo>
                    <a:pt x="628" y="268"/>
                  </a:lnTo>
                  <a:lnTo>
                    <a:pt x="621" y="240"/>
                  </a:lnTo>
                  <a:lnTo>
                    <a:pt x="612" y="213"/>
                  </a:lnTo>
                  <a:lnTo>
                    <a:pt x="603" y="185"/>
                  </a:lnTo>
                  <a:lnTo>
                    <a:pt x="592" y="159"/>
                  </a:lnTo>
                  <a:lnTo>
                    <a:pt x="581" y="133"/>
                  </a:lnTo>
                  <a:lnTo>
                    <a:pt x="568" y="107"/>
                  </a:lnTo>
                  <a:lnTo>
                    <a:pt x="555" y="83"/>
                  </a:lnTo>
                  <a:lnTo>
                    <a:pt x="540" y="58"/>
                  </a:lnTo>
                  <a:lnTo>
                    <a:pt x="525" y="34"/>
                  </a:lnTo>
                  <a:lnTo>
                    <a:pt x="510" y="1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3" name="Freeform 165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23813 w 15"/>
                <a:gd name="T1" fmla="*/ 33338 h 21"/>
                <a:gd name="T2" fmla="*/ 23813 w 15"/>
                <a:gd name="T3" fmla="*/ 33338 h 21"/>
                <a:gd name="T4" fmla="*/ 23813 w 15"/>
                <a:gd name="T5" fmla="*/ 26988 h 21"/>
                <a:gd name="T6" fmla="*/ 22225 w 15"/>
                <a:gd name="T7" fmla="*/ 15875 h 21"/>
                <a:gd name="T8" fmla="*/ 19050 w 15"/>
                <a:gd name="T9" fmla="*/ 7938 h 21"/>
                <a:gd name="T10" fmla="*/ 15875 w 15"/>
                <a:gd name="T11" fmla="*/ 3175 h 21"/>
                <a:gd name="T12" fmla="*/ 15875 w 15"/>
                <a:gd name="T13" fmla="*/ 3175 h 21"/>
                <a:gd name="T14" fmla="*/ 11113 w 15"/>
                <a:gd name="T15" fmla="*/ 0 h 21"/>
                <a:gd name="T16" fmla="*/ 7938 w 15"/>
                <a:gd name="T17" fmla="*/ 0 h 21"/>
                <a:gd name="T18" fmla="*/ 3175 w 15"/>
                <a:gd name="T19" fmla="*/ 4763 h 21"/>
                <a:gd name="T20" fmla="*/ 0 w 15"/>
                <a:gd name="T21" fmla="*/ 7938 h 21"/>
                <a:gd name="T22" fmla="*/ 0 w 15"/>
                <a:gd name="T23" fmla="*/ 7938 h 21"/>
                <a:gd name="T24" fmla="*/ 0 w 15"/>
                <a:gd name="T25" fmla="*/ 12700 h 21"/>
                <a:gd name="T26" fmla="*/ 1588 w 15"/>
                <a:gd name="T27" fmla="*/ 15875 h 21"/>
                <a:gd name="T28" fmla="*/ 9525 w 15"/>
                <a:gd name="T29" fmla="*/ 25400 h 21"/>
                <a:gd name="T30" fmla="*/ 19050 w 15"/>
                <a:gd name="T31" fmla="*/ 33338 h 21"/>
                <a:gd name="T32" fmla="*/ 22225 w 15"/>
                <a:gd name="T33" fmla="*/ 33338 h 21"/>
                <a:gd name="T34" fmla="*/ 23813 w 15"/>
                <a:gd name="T35" fmla="*/ 33338 h 21"/>
                <a:gd name="T36" fmla="*/ 23813 w 15"/>
                <a:gd name="T37" fmla="*/ 333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15" y="21"/>
                  </a:move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4" name="Freeform 166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5" name="Freeform 167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6" name="Freeform 168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100013 w 309"/>
                <a:gd name="T1" fmla="*/ 57150 h 283"/>
                <a:gd name="T2" fmla="*/ 53975 w 309"/>
                <a:gd name="T3" fmla="*/ 93663 h 283"/>
                <a:gd name="T4" fmla="*/ 55563 w 309"/>
                <a:gd name="T5" fmla="*/ 101600 h 283"/>
                <a:gd name="T6" fmla="*/ 17463 w 309"/>
                <a:gd name="T7" fmla="*/ 119063 h 283"/>
                <a:gd name="T8" fmla="*/ 1588 w 309"/>
                <a:gd name="T9" fmla="*/ 131763 h 283"/>
                <a:gd name="T10" fmla="*/ 17463 w 309"/>
                <a:gd name="T11" fmla="*/ 138113 h 283"/>
                <a:gd name="T12" fmla="*/ 50800 w 309"/>
                <a:gd name="T13" fmla="*/ 142875 h 283"/>
                <a:gd name="T14" fmla="*/ 25400 w 309"/>
                <a:gd name="T15" fmla="*/ 150813 h 283"/>
                <a:gd name="T16" fmla="*/ 20638 w 309"/>
                <a:gd name="T17" fmla="*/ 169863 h 283"/>
                <a:gd name="T18" fmla="*/ 50800 w 309"/>
                <a:gd name="T19" fmla="*/ 177800 h 283"/>
                <a:gd name="T20" fmla="*/ 92075 w 309"/>
                <a:gd name="T21" fmla="*/ 180975 h 283"/>
                <a:gd name="T22" fmla="*/ 112713 w 309"/>
                <a:gd name="T23" fmla="*/ 212725 h 283"/>
                <a:gd name="T24" fmla="*/ 115888 w 309"/>
                <a:gd name="T25" fmla="*/ 242888 h 283"/>
                <a:gd name="T26" fmla="*/ 134938 w 309"/>
                <a:gd name="T27" fmla="*/ 257175 h 283"/>
                <a:gd name="T28" fmla="*/ 136525 w 309"/>
                <a:gd name="T29" fmla="*/ 258763 h 283"/>
                <a:gd name="T30" fmla="*/ 127000 w 309"/>
                <a:gd name="T31" fmla="*/ 266700 h 283"/>
                <a:gd name="T32" fmla="*/ 136525 w 309"/>
                <a:gd name="T33" fmla="*/ 287338 h 283"/>
                <a:gd name="T34" fmla="*/ 134938 w 309"/>
                <a:gd name="T35" fmla="*/ 307975 h 283"/>
                <a:gd name="T36" fmla="*/ 127000 w 309"/>
                <a:gd name="T37" fmla="*/ 330200 h 283"/>
                <a:gd name="T38" fmla="*/ 142875 w 309"/>
                <a:gd name="T39" fmla="*/ 379413 h 283"/>
                <a:gd name="T40" fmla="*/ 155575 w 309"/>
                <a:gd name="T41" fmla="*/ 427038 h 283"/>
                <a:gd name="T42" fmla="*/ 187325 w 309"/>
                <a:gd name="T43" fmla="*/ 446088 h 283"/>
                <a:gd name="T44" fmla="*/ 207963 w 309"/>
                <a:gd name="T45" fmla="*/ 441325 h 283"/>
                <a:gd name="T46" fmla="*/ 227013 w 309"/>
                <a:gd name="T47" fmla="*/ 404813 h 283"/>
                <a:gd name="T48" fmla="*/ 247650 w 309"/>
                <a:gd name="T49" fmla="*/ 357188 h 283"/>
                <a:gd name="T50" fmla="*/ 280988 w 309"/>
                <a:gd name="T51" fmla="*/ 347663 h 283"/>
                <a:gd name="T52" fmla="*/ 333375 w 309"/>
                <a:gd name="T53" fmla="*/ 317500 h 283"/>
                <a:gd name="T54" fmla="*/ 361950 w 309"/>
                <a:gd name="T55" fmla="*/ 280988 h 283"/>
                <a:gd name="T56" fmla="*/ 349250 w 309"/>
                <a:gd name="T57" fmla="*/ 271463 h 283"/>
                <a:gd name="T58" fmla="*/ 347663 w 309"/>
                <a:gd name="T59" fmla="*/ 257175 h 283"/>
                <a:gd name="T60" fmla="*/ 385763 w 309"/>
                <a:gd name="T61" fmla="*/ 265113 h 283"/>
                <a:gd name="T62" fmla="*/ 401638 w 309"/>
                <a:gd name="T63" fmla="*/ 254000 h 283"/>
                <a:gd name="T64" fmla="*/ 401638 w 309"/>
                <a:gd name="T65" fmla="*/ 249238 h 283"/>
                <a:gd name="T66" fmla="*/ 403225 w 309"/>
                <a:gd name="T67" fmla="*/ 233363 h 283"/>
                <a:gd name="T68" fmla="*/ 423863 w 309"/>
                <a:gd name="T69" fmla="*/ 196850 h 283"/>
                <a:gd name="T70" fmla="*/ 425450 w 309"/>
                <a:gd name="T71" fmla="*/ 165100 h 283"/>
                <a:gd name="T72" fmla="*/ 439738 w 309"/>
                <a:gd name="T73" fmla="*/ 150813 h 283"/>
                <a:gd name="T74" fmla="*/ 433388 w 309"/>
                <a:gd name="T75" fmla="*/ 130175 h 283"/>
                <a:gd name="T76" fmla="*/ 436563 w 309"/>
                <a:gd name="T77" fmla="*/ 123825 h 283"/>
                <a:gd name="T78" fmla="*/ 441325 w 309"/>
                <a:gd name="T79" fmla="*/ 96838 h 283"/>
                <a:gd name="T80" fmla="*/ 457200 w 309"/>
                <a:gd name="T81" fmla="*/ 85725 h 283"/>
                <a:gd name="T82" fmla="*/ 485775 w 309"/>
                <a:gd name="T83" fmla="*/ 71438 h 283"/>
                <a:gd name="T84" fmla="*/ 487363 w 309"/>
                <a:gd name="T85" fmla="*/ 53975 h 283"/>
                <a:gd name="T86" fmla="*/ 461963 w 309"/>
                <a:gd name="T87" fmla="*/ 47625 h 283"/>
                <a:gd name="T88" fmla="*/ 423863 w 309"/>
                <a:gd name="T89" fmla="*/ 46038 h 283"/>
                <a:gd name="T90" fmla="*/ 427038 w 309"/>
                <a:gd name="T91" fmla="*/ 25400 h 283"/>
                <a:gd name="T92" fmla="*/ 434975 w 309"/>
                <a:gd name="T93" fmla="*/ 15875 h 283"/>
                <a:gd name="T94" fmla="*/ 396875 w 309"/>
                <a:gd name="T95" fmla="*/ 4763 h 283"/>
                <a:gd name="T96" fmla="*/ 363538 w 309"/>
                <a:gd name="T97" fmla="*/ 1588 h 283"/>
                <a:gd name="T98" fmla="*/ 300038 w 309"/>
                <a:gd name="T99" fmla="*/ 7938 h 283"/>
                <a:gd name="T100" fmla="*/ 234950 w 309"/>
                <a:gd name="T101" fmla="*/ 11113 h 283"/>
                <a:gd name="T102" fmla="*/ 223838 w 309"/>
                <a:gd name="T103" fmla="*/ 34925 h 283"/>
                <a:gd name="T104" fmla="*/ 173038 w 309"/>
                <a:gd name="T105" fmla="*/ 412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109" y="26"/>
                  </a:move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7" name="Freeform 169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46038 w 80"/>
                <a:gd name="T1" fmla="*/ 93663 h 69"/>
                <a:gd name="T2" fmla="*/ 55563 w 80"/>
                <a:gd name="T3" fmla="*/ 101600 h 69"/>
                <a:gd name="T4" fmla="*/ 66675 w 80"/>
                <a:gd name="T5" fmla="*/ 109538 h 69"/>
                <a:gd name="T6" fmla="*/ 68263 w 80"/>
                <a:gd name="T7" fmla="*/ 107950 h 69"/>
                <a:gd name="T8" fmla="*/ 77788 w 80"/>
                <a:gd name="T9" fmla="*/ 95250 h 69"/>
                <a:gd name="T10" fmla="*/ 85725 w 80"/>
                <a:gd name="T11" fmla="*/ 76200 h 69"/>
                <a:gd name="T12" fmla="*/ 90488 w 80"/>
                <a:gd name="T13" fmla="*/ 71438 h 69"/>
                <a:gd name="T14" fmla="*/ 117475 w 80"/>
                <a:gd name="T15" fmla="*/ 77788 h 69"/>
                <a:gd name="T16" fmla="*/ 120650 w 80"/>
                <a:gd name="T17" fmla="*/ 77788 h 69"/>
                <a:gd name="T18" fmla="*/ 127000 w 80"/>
                <a:gd name="T19" fmla="*/ 61913 h 69"/>
                <a:gd name="T20" fmla="*/ 123825 w 80"/>
                <a:gd name="T21" fmla="*/ 41275 h 69"/>
                <a:gd name="T22" fmla="*/ 120650 w 80"/>
                <a:gd name="T23" fmla="*/ 39688 h 69"/>
                <a:gd name="T24" fmla="*/ 104775 w 80"/>
                <a:gd name="T25" fmla="*/ 34925 h 69"/>
                <a:gd name="T26" fmla="*/ 93663 w 80"/>
                <a:gd name="T27" fmla="*/ 31750 h 69"/>
                <a:gd name="T28" fmla="*/ 85725 w 80"/>
                <a:gd name="T29" fmla="*/ 26988 h 69"/>
                <a:gd name="T30" fmla="*/ 76200 w 80"/>
                <a:gd name="T31" fmla="*/ 23813 h 69"/>
                <a:gd name="T32" fmla="*/ 69850 w 80"/>
                <a:gd name="T33" fmla="*/ 11113 h 69"/>
                <a:gd name="T34" fmla="*/ 61913 w 80"/>
                <a:gd name="T35" fmla="*/ 1588 h 69"/>
                <a:gd name="T36" fmla="*/ 60325 w 80"/>
                <a:gd name="T37" fmla="*/ 0 h 69"/>
                <a:gd name="T38" fmla="*/ 44450 w 80"/>
                <a:gd name="T39" fmla="*/ 1588 h 69"/>
                <a:gd name="T40" fmla="*/ 36513 w 80"/>
                <a:gd name="T41" fmla="*/ 9525 h 69"/>
                <a:gd name="T42" fmla="*/ 36513 w 80"/>
                <a:gd name="T43" fmla="*/ 11113 h 69"/>
                <a:gd name="T44" fmla="*/ 34925 w 80"/>
                <a:gd name="T45" fmla="*/ 11113 h 69"/>
                <a:gd name="T46" fmla="*/ 20638 w 80"/>
                <a:gd name="T47" fmla="*/ 7938 h 69"/>
                <a:gd name="T48" fmla="*/ 12700 w 80"/>
                <a:gd name="T49" fmla="*/ 9525 h 69"/>
                <a:gd name="T50" fmla="*/ 7938 w 80"/>
                <a:gd name="T51" fmla="*/ 14288 h 69"/>
                <a:gd name="T52" fmla="*/ 0 w 80"/>
                <a:gd name="T53" fmla="*/ 25400 h 69"/>
                <a:gd name="T54" fmla="*/ 0 w 80"/>
                <a:gd name="T55" fmla="*/ 34925 h 69"/>
                <a:gd name="T56" fmla="*/ 1588 w 80"/>
                <a:gd name="T57" fmla="*/ 38100 h 69"/>
                <a:gd name="T58" fmla="*/ 7938 w 80"/>
                <a:gd name="T59" fmla="*/ 47625 h 69"/>
                <a:gd name="T60" fmla="*/ 12700 w 80"/>
                <a:gd name="T61" fmla="*/ 60325 h 69"/>
                <a:gd name="T62" fmla="*/ 22225 w 80"/>
                <a:gd name="T63" fmla="*/ 60325 h 69"/>
                <a:gd name="T64" fmla="*/ 38100 w 80"/>
                <a:gd name="T65" fmla="*/ 55563 h 69"/>
                <a:gd name="T66" fmla="*/ 39688 w 80"/>
                <a:gd name="T67" fmla="*/ 55563 h 69"/>
                <a:gd name="T68" fmla="*/ 42863 w 80"/>
                <a:gd name="T69" fmla="*/ 61913 h 69"/>
                <a:gd name="T70" fmla="*/ 38100 w 80"/>
                <a:gd name="T71" fmla="*/ 77788 h 69"/>
                <a:gd name="T72" fmla="*/ 36513 w 80"/>
                <a:gd name="T73" fmla="*/ 80963 h 69"/>
                <a:gd name="T74" fmla="*/ 42863 w 80"/>
                <a:gd name="T75" fmla="*/ 92075 h 69"/>
                <a:gd name="T76" fmla="*/ 46038 w 80"/>
                <a:gd name="T77" fmla="*/ 93663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29" y="59"/>
                  </a:move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8" name="Freeform 170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98425 w 62"/>
                <a:gd name="T1" fmla="*/ 15875 h 19"/>
                <a:gd name="T2" fmla="*/ 98425 w 62"/>
                <a:gd name="T3" fmla="*/ 15875 h 19"/>
                <a:gd name="T4" fmla="*/ 98425 w 62"/>
                <a:gd name="T5" fmla="*/ 14288 h 19"/>
                <a:gd name="T6" fmla="*/ 93663 w 62"/>
                <a:gd name="T7" fmla="*/ 11113 h 19"/>
                <a:gd name="T8" fmla="*/ 76200 w 62"/>
                <a:gd name="T9" fmla="*/ 7938 h 19"/>
                <a:gd name="T10" fmla="*/ 52388 w 62"/>
                <a:gd name="T11" fmla="*/ 1588 h 19"/>
                <a:gd name="T12" fmla="*/ 33338 w 62"/>
                <a:gd name="T13" fmla="*/ 0 h 19"/>
                <a:gd name="T14" fmla="*/ 33338 w 62"/>
                <a:gd name="T15" fmla="*/ 0 h 19"/>
                <a:gd name="T16" fmla="*/ 9525 w 62"/>
                <a:gd name="T17" fmla="*/ 1588 h 19"/>
                <a:gd name="T18" fmla="*/ 1588 w 62"/>
                <a:gd name="T19" fmla="*/ 3175 h 19"/>
                <a:gd name="T20" fmla="*/ 0 w 62"/>
                <a:gd name="T21" fmla="*/ 6350 h 19"/>
                <a:gd name="T22" fmla="*/ 0 w 62"/>
                <a:gd name="T23" fmla="*/ 6350 h 19"/>
                <a:gd name="T24" fmla="*/ 6350 w 62"/>
                <a:gd name="T25" fmla="*/ 11113 h 19"/>
                <a:gd name="T26" fmla="*/ 23813 w 62"/>
                <a:gd name="T27" fmla="*/ 20638 h 19"/>
                <a:gd name="T28" fmla="*/ 44450 w 62"/>
                <a:gd name="T29" fmla="*/ 25400 h 19"/>
                <a:gd name="T30" fmla="*/ 60325 w 62"/>
                <a:gd name="T31" fmla="*/ 30163 h 19"/>
                <a:gd name="T32" fmla="*/ 60325 w 62"/>
                <a:gd name="T33" fmla="*/ 30163 h 19"/>
                <a:gd name="T34" fmla="*/ 65088 w 62"/>
                <a:gd name="T35" fmla="*/ 30163 h 19"/>
                <a:gd name="T36" fmla="*/ 71438 w 62"/>
                <a:gd name="T37" fmla="*/ 30163 h 19"/>
                <a:gd name="T38" fmla="*/ 84138 w 62"/>
                <a:gd name="T39" fmla="*/ 25400 h 19"/>
                <a:gd name="T40" fmla="*/ 93663 w 62"/>
                <a:gd name="T41" fmla="*/ 20638 h 19"/>
                <a:gd name="T42" fmla="*/ 98425 w 62"/>
                <a:gd name="T43" fmla="*/ 15875 h 19"/>
                <a:gd name="T44" fmla="*/ 98425 w 62"/>
                <a:gd name="T45" fmla="*/ 15875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62" y="10"/>
                  </a:move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9" name="Freeform 171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0" name="Freeform 172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1" name="Freeform 173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19050 w 78"/>
                <a:gd name="T1" fmla="*/ 46038 h 80"/>
                <a:gd name="T2" fmla="*/ 19050 w 78"/>
                <a:gd name="T3" fmla="*/ 46038 h 80"/>
                <a:gd name="T4" fmla="*/ 12700 w 78"/>
                <a:gd name="T5" fmla="*/ 55563 h 80"/>
                <a:gd name="T6" fmla="*/ 7938 w 78"/>
                <a:gd name="T7" fmla="*/ 71438 h 80"/>
                <a:gd name="T8" fmla="*/ 0 w 78"/>
                <a:gd name="T9" fmla="*/ 98425 h 80"/>
                <a:gd name="T10" fmla="*/ 0 w 78"/>
                <a:gd name="T11" fmla="*/ 98425 h 80"/>
                <a:gd name="T12" fmla="*/ 0 w 78"/>
                <a:gd name="T13" fmla="*/ 100013 h 80"/>
                <a:gd name="T14" fmla="*/ 1588 w 78"/>
                <a:gd name="T15" fmla="*/ 103188 h 80"/>
                <a:gd name="T16" fmla="*/ 6350 w 78"/>
                <a:gd name="T17" fmla="*/ 111125 h 80"/>
                <a:gd name="T18" fmla="*/ 14288 w 78"/>
                <a:gd name="T19" fmla="*/ 117475 h 80"/>
                <a:gd name="T20" fmla="*/ 22225 w 78"/>
                <a:gd name="T21" fmla="*/ 123825 h 80"/>
                <a:gd name="T22" fmla="*/ 22225 w 78"/>
                <a:gd name="T23" fmla="*/ 123825 h 80"/>
                <a:gd name="T24" fmla="*/ 28575 w 78"/>
                <a:gd name="T25" fmla="*/ 125413 h 80"/>
                <a:gd name="T26" fmla="*/ 34925 w 78"/>
                <a:gd name="T27" fmla="*/ 127000 h 80"/>
                <a:gd name="T28" fmla="*/ 42863 w 78"/>
                <a:gd name="T29" fmla="*/ 125413 h 80"/>
                <a:gd name="T30" fmla="*/ 42863 w 78"/>
                <a:gd name="T31" fmla="*/ 125413 h 80"/>
                <a:gd name="T32" fmla="*/ 44450 w 78"/>
                <a:gd name="T33" fmla="*/ 119063 h 80"/>
                <a:gd name="T34" fmla="*/ 42863 w 78"/>
                <a:gd name="T35" fmla="*/ 107950 h 80"/>
                <a:gd name="T36" fmla="*/ 34925 w 78"/>
                <a:gd name="T37" fmla="*/ 85725 h 80"/>
                <a:gd name="T38" fmla="*/ 34925 w 78"/>
                <a:gd name="T39" fmla="*/ 85725 h 80"/>
                <a:gd name="T40" fmla="*/ 34925 w 78"/>
                <a:gd name="T41" fmla="*/ 82550 h 80"/>
                <a:gd name="T42" fmla="*/ 38100 w 78"/>
                <a:gd name="T43" fmla="*/ 76200 h 80"/>
                <a:gd name="T44" fmla="*/ 47625 w 78"/>
                <a:gd name="T45" fmla="*/ 65088 h 80"/>
                <a:gd name="T46" fmla="*/ 61913 w 78"/>
                <a:gd name="T47" fmla="*/ 55563 h 80"/>
                <a:gd name="T48" fmla="*/ 73025 w 78"/>
                <a:gd name="T49" fmla="*/ 47625 h 80"/>
                <a:gd name="T50" fmla="*/ 73025 w 78"/>
                <a:gd name="T51" fmla="*/ 47625 h 80"/>
                <a:gd name="T52" fmla="*/ 84138 w 78"/>
                <a:gd name="T53" fmla="*/ 39688 h 80"/>
                <a:gd name="T54" fmla="*/ 100013 w 78"/>
                <a:gd name="T55" fmla="*/ 31750 h 80"/>
                <a:gd name="T56" fmla="*/ 114300 w 78"/>
                <a:gd name="T57" fmla="*/ 23813 h 80"/>
                <a:gd name="T58" fmla="*/ 120650 w 78"/>
                <a:gd name="T59" fmla="*/ 19050 h 80"/>
                <a:gd name="T60" fmla="*/ 122238 w 78"/>
                <a:gd name="T61" fmla="*/ 17463 h 80"/>
                <a:gd name="T62" fmla="*/ 122238 w 78"/>
                <a:gd name="T63" fmla="*/ 17463 h 80"/>
                <a:gd name="T64" fmla="*/ 123825 w 78"/>
                <a:gd name="T65" fmla="*/ 9525 h 80"/>
                <a:gd name="T66" fmla="*/ 122238 w 78"/>
                <a:gd name="T67" fmla="*/ 6350 h 80"/>
                <a:gd name="T68" fmla="*/ 120650 w 78"/>
                <a:gd name="T69" fmla="*/ 1588 h 80"/>
                <a:gd name="T70" fmla="*/ 115888 w 78"/>
                <a:gd name="T71" fmla="*/ 0 h 80"/>
                <a:gd name="T72" fmla="*/ 115888 w 78"/>
                <a:gd name="T73" fmla="*/ 0 h 80"/>
                <a:gd name="T74" fmla="*/ 109538 w 78"/>
                <a:gd name="T75" fmla="*/ 1588 h 80"/>
                <a:gd name="T76" fmla="*/ 107950 w 78"/>
                <a:gd name="T77" fmla="*/ 6350 h 80"/>
                <a:gd name="T78" fmla="*/ 107950 w 78"/>
                <a:gd name="T79" fmla="*/ 6350 h 80"/>
                <a:gd name="T80" fmla="*/ 84138 w 78"/>
                <a:gd name="T81" fmla="*/ 14288 h 80"/>
                <a:gd name="T82" fmla="*/ 66675 w 78"/>
                <a:gd name="T83" fmla="*/ 19050 h 80"/>
                <a:gd name="T84" fmla="*/ 52388 w 78"/>
                <a:gd name="T85" fmla="*/ 23813 h 80"/>
                <a:gd name="T86" fmla="*/ 52388 w 78"/>
                <a:gd name="T87" fmla="*/ 23813 h 80"/>
                <a:gd name="T88" fmla="*/ 31750 w 78"/>
                <a:gd name="T89" fmla="*/ 36513 h 80"/>
                <a:gd name="T90" fmla="*/ 19050 w 78"/>
                <a:gd name="T91" fmla="*/ 46038 h 80"/>
                <a:gd name="T92" fmla="*/ 19050 w 78"/>
                <a:gd name="T93" fmla="*/ 46038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12" y="29"/>
                  </a:move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2" name="Freeform 174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4925 w 22"/>
                <a:gd name="T21" fmla="*/ 14288 h 17"/>
                <a:gd name="T22" fmla="*/ 34925 w 22"/>
                <a:gd name="T23" fmla="*/ 14288 h 17"/>
                <a:gd name="T24" fmla="*/ 19050 w 22"/>
                <a:gd name="T25" fmla="*/ 0 h 17"/>
                <a:gd name="T26" fmla="*/ 19050 w 22"/>
                <a:gd name="T27" fmla="*/ 0 h 17"/>
                <a:gd name="T28" fmla="*/ 11113 w 22"/>
                <a:gd name="T29" fmla="*/ 1588 h 17"/>
                <a:gd name="T30" fmla="*/ 6350 w 22"/>
                <a:gd name="T31" fmla="*/ 6350 h 17"/>
                <a:gd name="T32" fmla="*/ 1588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3" name="Freeform 175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4" name="Freeform 176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5" name="Freeform 177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6" name="Freeform 178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7" name="Freeform 179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8" name="Freeform 180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9" name="Freeform 181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0" name="Freeform 198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1" name="Freeform 199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2" name="Freeform 200"/>
            <p:cNvSpPr>
              <a:spLocks/>
            </p:cNvSpPr>
            <p:nvPr/>
          </p:nvSpPr>
          <p:spPr bwMode="auto">
            <a:xfrm>
              <a:off x="109538" y="4957763"/>
              <a:ext cx="747713" cy="1201738"/>
            </a:xfrm>
            <a:custGeom>
              <a:avLst/>
              <a:gdLst>
                <a:gd name="T0" fmla="*/ 239713 w 471"/>
                <a:gd name="T1" fmla="*/ 465138 h 757"/>
                <a:gd name="T2" fmla="*/ 239713 w 471"/>
                <a:gd name="T3" fmla="*/ 465138 h 757"/>
                <a:gd name="T4" fmla="*/ 261938 w 471"/>
                <a:gd name="T5" fmla="*/ 441325 h 757"/>
                <a:gd name="T6" fmla="*/ 284163 w 471"/>
                <a:gd name="T7" fmla="*/ 417513 h 757"/>
                <a:gd name="T8" fmla="*/ 312738 w 471"/>
                <a:gd name="T9" fmla="*/ 393700 h 757"/>
                <a:gd name="T10" fmla="*/ 339725 w 471"/>
                <a:gd name="T11" fmla="*/ 369888 h 757"/>
                <a:gd name="T12" fmla="*/ 401638 w 471"/>
                <a:gd name="T13" fmla="*/ 319088 h 757"/>
                <a:gd name="T14" fmla="*/ 469900 w 471"/>
                <a:gd name="T15" fmla="*/ 269875 h 757"/>
                <a:gd name="T16" fmla="*/ 539750 w 471"/>
                <a:gd name="T17" fmla="*/ 219075 h 757"/>
                <a:gd name="T18" fmla="*/ 612775 w 471"/>
                <a:gd name="T19" fmla="*/ 173038 h 757"/>
                <a:gd name="T20" fmla="*/ 682625 w 471"/>
                <a:gd name="T21" fmla="*/ 130175 h 757"/>
                <a:gd name="T22" fmla="*/ 747713 w 471"/>
                <a:gd name="T23" fmla="*/ 88900 h 757"/>
                <a:gd name="T24" fmla="*/ 746125 w 471"/>
                <a:gd name="T25" fmla="*/ 0 h 757"/>
                <a:gd name="T26" fmla="*/ 746125 w 471"/>
                <a:gd name="T27" fmla="*/ 0 h 757"/>
                <a:gd name="T28" fmla="*/ 681038 w 471"/>
                <a:gd name="T29" fmla="*/ 38100 h 757"/>
                <a:gd name="T30" fmla="*/ 612775 w 471"/>
                <a:gd name="T31" fmla="*/ 79375 h 757"/>
                <a:gd name="T32" fmla="*/ 542925 w 471"/>
                <a:gd name="T33" fmla="*/ 123825 h 757"/>
                <a:gd name="T34" fmla="*/ 473075 w 471"/>
                <a:gd name="T35" fmla="*/ 169863 h 757"/>
                <a:gd name="T36" fmla="*/ 406400 w 471"/>
                <a:gd name="T37" fmla="*/ 217488 h 757"/>
                <a:gd name="T38" fmla="*/ 344488 w 471"/>
                <a:gd name="T39" fmla="*/ 265113 h 757"/>
                <a:gd name="T40" fmla="*/ 315913 w 471"/>
                <a:gd name="T41" fmla="*/ 288925 h 757"/>
                <a:gd name="T42" fmla="*/ 290513 w 471"/>
                <a:gd name="T43" fmla="*/ 314325 h 757"/>
                <a:gd name="T44" fmla="*/ 266700 w 471"/>
                <a:gd name="T45" fmla="*/ 338138 h 757"/>
                <a:gd name="T46" fmla="*/ 244475 w 471"/>
                <a:gd name="T47" fmla="*/ 361950 h 757"/>
                <a:gd name="T48" fmla="*/ 244475 w 471"/>
                <a:gd name="T49" fmla="*/ 361950 h 757"/>
                <a:gd name="T50" fmla="*/ 211138 w 471"/>
                <a:gd name="T51" fmla="*/ 403225 h 757"/>
                <a:gd name="T52" fmla="*/ 176213 w 471"/>
                <a:gd name="T53" fmla="*/ 450850 h 757"/>
                <a:gd name="T54" fmla="*/ 144463 w 471"/>
                <a:gd name="T55" fmla="*/ 501650 h 757"/>
                <a:gd name="T56" fmla="*/ 115888 w 471"/>
                <a:gd name="T57" fmla="*/ 555625 h 757"/>
                <a:gd name="T58" fmla="*/ 90488 w 471"/>
                <a:gd name="T59" fmla="*/ 609600 h 757"/>
                <a:gd name="T60" fmla="*/ 66675 w 471"/>
                <a:gd name="T61" fmla="*/ 665163 h 757"/>
                <a:gd name="T62" fmla="*/ 46038 w 471"/>
                <a:gd name="T63" fmla="*/ 723900 h 757"/>
                <a:gd name="T64" fmla="*/ 28575 w 471"/>
                <a:gd name="T65" fmla="*/ 784225 h 757"/>
                <a:gd name="T66" fmla="*/ 28575 w 471"/>
                <a:gd name="T67" fmla="*/ 784225 h 757"/>
                <a:gd name="T68" fmla="*/ 15875 w 471"/>
                <a:gd name="T69" fmla="*/ 842963 h 757"/>
                <a:gd name="T70" fmla="*/ 6350 w 471"/>
                <a:gd name="T71" fmla="*/ 901700 h 757"/>
                <a:gd name="T72" fmla="*/ 0 w 471"/>
                <a:gd name="T73" fmla="*/ 957263 h 757"/>
                <a:gd name="T74" fmla="*/ 0 w 471"/>
                <a:gd name="T75" fmla="*/ 1012825 h 757"/>
                <a:gd name="T76" fmla="*/ 3175 w 471"/>
                <a:gd name="T77" fmla="*/ 1065213 h 757"/>
                <a:gd name="T78" fmla="*/ 11113 w 471"/>
                <a:gd name="T79" fmla="*/ 1112838 h 757"/>
                <a:gd name="T80" fmla="*/ 22225 w 471"/>
                <a:gd name="T81" fmla="*/ 1158875 h 757"/>
                <a:gd name="T82" fmla="*/ 28575 w 471"/>
                <a:gd name="T83" fmla="*/ 1181100 h 757"/>
                <a:gd name="T84" fmla="*/ 36513 w 471"/>
                <a:gd name="T85" fmla="*/ 1201738 h 757"/>
                <a:gd name="T86" fmla="*/ 36513 w 471"/>
                <a:gd name="T87" fmla="*/ 1201738 h 757"/>
                <a:gd name="T88" fmla="*/ 28575 w 471"/>
                <a:gd name="T89" fmla="*/ 1163638 h 757"/>
                <a:gd name="T90" fmla="*/ 22225 w 471"/>
                <a:gd name="T91" fmla="*/ 1123950 h 757"/>
                <a:gd name="T92" fmla="*/ 19050 w 471"/>
                <a:gd name="T93" fmla="*/ 1079500 h 757"/>
                <a:gd name="T94" fmla="*/ 20638 w 471"/>
                <a:gd name="T95" fmla="*/ 1033463 h 757"/>
                <a:gd name="T96" fmla="*/ 23813 w 471"/>
                <a:gd name="T97" fmla="*/ 987425 h 757"/>
                <a:gd name="T98" fmla="*/ 30163 w 471"/>
                <a:gd name="T99" fmla="*/ 938213 h 757"/>
                <a:gd name="T100" fmla="*/ 39688 w 471"/>
                <a:gd name="T101" fmla="*/ 889000 h 757"/>
                <a:gd name="T102" fmla="*/ 52388 w 471"/>
                <a:gd name="T103" fmla="*/ 838200 h 757"/>
                <a:gd name="T104" fmla="*/ 68263 w 471"/>
                <a:gd name="T105" fmla="*/ 787400 h 757"/>
                <a:gd name="T106" fmla="*/ 84138 w 471"/>
                <a:gd name="T107" fmla="*/ 738188 h 757"/>
                <a:gd name="T108" fmla="*/ 106363 w 471"/>
                <a:gd name="T109" fmla="*/ 687388 h 757"/>
                <a:gd name="T110" fmla="*/ 128588 w 471"/>
                <a:gd name="T111" fmla="*/ 639763 h 757"/>
                <a:gd name="T112" fmla="*/ 152400 w 471"/>
                <a:gd name="T113" fmla="*/ 593725 h 757"/>
                <a:gd name="T114" fmla="*/ 180975 w 471"/>
                <a:gd name="T115" fmla="*/ 547688 h 757"/>
                <a:gd name="T116" fmla="*/ 211138 w 471"/>
                <a:gd name="T117" fmla="*/ 504825 h 757"/>
                <a:gd name="T118" fmla="*/ 239713 w 471"/>
                <a:gd name="T119" fmla="*/ 465138 h 757"/>
                <a:gd name="T120" fmla="*/ 239713 w 471"/>
                <a:gd name="T121" fmla="*/ 465138 h 7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1" h="757">
                  <a:moveTo>
                    <a:pt x="151" y="293"/>
                  </a:moveTo>
                  <a:lnTo>
                    <a:pt x="151" y="293"/>
                  </a:lnTo>
                  <a:lnTo>
                    <a:pt x="165" y="278"/>
                  </a:lnTo>
                  <a:lnTo>
                    <a:pt x="179" y="263"/>
                  </a:lnTo>
                  <a:lnTo>
                    <a:pt x="197" y="248"/>
                  </a:lnTo>
                  <a:lnTo>
                    <a:pt x="214" y="233"/>
                  </a:lnTo>
                  <a:lnTo>
                    <a:pt x="253" y="201"/>
                  </a:lnTo>
                  <a:lnTo>
                    <a:pt x="296" y="170"/>
                  </a:lnTo>
                  <a:lnTo>
                    <a:pt x="340" y="138"/>
                  </a:lnTo>
                  <a:lnTo>
                    <a:pt x="386" y="109"/>
                  </a:lnTo>
                  <a:lnTo>
                    <a:pt x="430" y="82"/>
                  </a:lnTo>
                  <a:lnTo>
                    <a:pt x="471" y="56"/>
                  </a:lnTo>
                  <a:lnTo>
                    <a:pt x="470" y="0"/>
                  </a:lnTo>
                  <a:lnTo>
                    <a:pt x="429" y="24"/>
                  </a:lnTo>
                  <a:lnTo>
                    <a:pt x="386" y="50"/>
                  </a:lnTo>
                  <a:lnTo>
                    <a:pt x="342" y="78"/>
                  </a:lnTo>
                  <a:lnTo>
                    <a:pt x="298" y="107"/>
                  </a:lnTo>
                  <a:lnTo>
                    <a:pt x="256" y="137"/>
                  </a:lnTo>
                  <a:lnTo>
                    <a:pt x="217" y="167"/>
                  </a:lnTo>
                  <a:lnTo>
                    <a:pt x="199" y="182"/>
                  </a:lnTo>
                  <a:lnTo>
                    <a:pt x="183" y="198"/>
                  </a:lnTo>
                  <a:lnTo>
                    <a:pt x="168" y="213"/>
                  </a:lnTo>
                  <a:lnTo>
                    <a:pt x="154" y="228"/>
                  </a:lnTo>
                  <a:lnTo>
                    <a:pt x="133" y="254"/>
                  </a:lnTo>
                  <a:lnTo>
                    <a:pt x="111" y="284"/>
                  </a:lnTo>
                  <a:lnTo>
                    <a:pt x="91" y="316"/>
                  </a:lnTo>
                  <a:lnTo>
                    <a:pt x="73" y="350"/>
                  </a:lnTo>
                  <a:lnTo>
                    <a:pt x="57" y="384"/>
                  </a:lnTo>
                  <a:lnTo>
                    <a:pt x="42" y="419"/>
                  </a:lnTo>
                  <a:lnTo>
                    <a:pt x="29" y="456"/>
                  </a:lnTo>
                  <a:lnTo>
                    <a:pt x="18" y="494"/>
                  </a:lnTo>
                  <a:lnTo>
                    <a:pt x="10" y="531"/>
                  </a:lnTo>
                  <a:lnTo>
                    <a:pt x="4" y="568"/>
                  </a:lnTo>
                  <a:lnTo>
                    <a:pt x="0" y="603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7" y="701"/>
                  </a:lnTo>
                  <a:lnTo>
                    <a:pt x="14" y="730"/>
                  </a:lnTo>
                  <a:lnTo>
                    <a:pt x="18" y="744"/>
                  </a:lnTo>
                  <a:lnTo>
                    <a:pt x="23" y="757"/>
                  </a:lnTo>
                  <a:lnTo>
                    <a:pt x="18" y="733"/>
                  </a:lnTo>
                  <a:lnTo>
                    <a:pt x="14" y="708"/>
                  </a:lnTo>
                  <a:lnTo>
                    <a:pt x="12" y="680"/>
                  </a:lnTo>
                  <a:lnTo>
                    <a:pt x="13" y="651"/>
                  </a:lnTo>
                  <a:lnTo>
                    <a:pt x="15" y="622"/>
                  </a:lnTo>
                  <a:lnTo>
                    <a:pt x="19" y="591"/>
                  </a:lnTo>
                  <a:lnTo>
                    <a:pt x="25" y="560"/>
                  </a:lnTo>
                  <a:lnTo>
                    <a:pt x="33" y="528"/>
                  </a:lnTo>
                  <a:lnTo>
                    <a:pt x="43" y="496"/>
                  </a:lnTo>
                  <a:lnTo>
                    <a:pt x="53" y="465"/>
                  </a:lnTo>
                  <a:lnTo>
                    <a:pt x="67" y="433"/>
                  </a:lnTo>
                  <a:lnTo>
                    <a:pt x="81" y="403"/>
                  </a:lnTo>
                  <a:lnTo>
                    <a:pt x="96" y="374"/>
                  </a:lnTo>
                  <a:lnTo>
                    <a:pt x="114" y="345"/>
                  </a:lnTo>
                  <a:lnTo>
                    <a:pt x="133" y="318"/>
                  </a:lnTo>
                  <a:lnTo>
                    <a:pt x="151" y="2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3" name="Freeform 201"/>
            <p:cNvSpPr>
              <a:spLocks/>
            </p:cNvSpPr>
            <p:nvPr/>
          </p:nvSpPr>
          <p:spPr bwMode="auto">
            <a:xfrm>
              <a:off x="130175" y="5954713"/>
              <a:ext cx="892175" cy="515938"/>
            </a:xfrm>
            <a:custGeom>
              <a:avLst/>
              <a:gdLst>
                <a:gd name="T0" fmla="*/ 860425 w 562"/>
                <a:gd name="T1" fmla="*/ 0 h 325"/>
                <a:gd name="T2" fmla="*/ 852488 w 562"/>
                <a:gd name="T3" fmla="*/ 49213 h 325"/>
                <a:gd name="T4" fmla="*/ 831850 w 562"/>
                <a:gd name="T5" fmla="*/ 111125 h 325"/>
                <a:gd name="T6" fmla="*/ 798513 w 562"/>
                <a:gd name="T7" fmla="*/ 180975 h 325"/>
                <a:gd name="T8" fmla="*/ 747713 w 562"/>
                <a:gd name="T9" fmla="*/ 252413 h 325"/>
                <a:gd name="T10" fmla="*/ 719138 w 562"/>
                <a:gd name="T11" fmla="*/ 282575 h 325"/>
                <a:gd name="T12" fmla="*/ 660400 w 562"/>
                <a:gd name="T13" fmla="*/ 334963 h 325"/>
                <a:gd name="T14" fmla="*/ 595313 w 562"/>
                <a:gd name="T15" fmla="*/ 379413 h 325"/>
                <a:gd name="T16" fmla="*/ 530225 w 562"/>
                <a:gd name="T17" fmla="*/ 412750 h 325"/>
                <a:gd name="T18" fmla="*/ 461963 w 562"/>
                <a:gd name="T19" fmla="*/ 438150 h 325"/>
                <a:gd name="T20" fmla="*/ 393700 w 562"/>
                <a:gd name="T21" fmla="*/ 457200 h 325"/>
                <a:gd name="T22" fmla="*/ 293688 w 562"/>
                <a:gd name="T23" fmla="*/ 474663 h 325"/>
                <a:gd name="T24" fmla="*/ 233363 w 562"/>
                <a:gd name="T25" fmla="*/ 481013 h 325"/>
                <a:gd name="T26" fmla="*/ 217488 w 562"/>
                <a:gd name="T27" fmla="*/ 481013 h 325"/>
                <a:gd name="T28" fmla="*/ 157163 w 562"/>
                <a:gd name="T29" fmla="*/ 481013 h 325"/>
                <a:gd name="T30" fmla="*/ 100013 w 562"/>
                <a:gd name="T31" fmla="*/ 473075 h 325"/>
                <a:gd name="T32" fmla="*/ 47625 w 562"/>
                <a:gd name="T33" fmla="*/ 457200 h 325"/>
                <a:gd name="T34" fmla="*/ 0 w 562"/>
                <a:gd name="T35" fmla="*/ 434975 h 325"/>
                <a:gd name="T36" fmla="*/ 25400 w 562"/>
                <a:gd name="T37" fmla="*/ 454025 h 325"/>
                <a:gd name="T38" fmla="*/ 85725 w 562"/>
                <a:gd name="T39" fmla="*/ 487363 h 325"/>
                <a:gd name="T40" fmla="*/ 152400 w 562"/>
                <a:gd name="T41" fmla="*/ 508000 h 325"/>
                <a:gd name="T42" fmla="*/ 225425 w 562"/>
                <a:gd name="T43" fmla="*/ 515938 h 325"/>
                <a:gd name="T44" fmla="*/ 263525 w 562"/>
                <a:gd name="T45" fmla="*/ 515938 h 325"/>
                <a:gd name="T46" fmla="*/ 279400 w 562"/>
                <a:gd name="T47" fmla="*/ 515938 h 325"/>
                <a:gd name="T48" fmla="*/ 403225 w 562"/>
                <a:gd name="T49" fmla="*/ 500063 h 325"/>
                <a:gd name="T50" fmla="*/ 469900 w 562"/>
                <a:gd name="T51" fmla="*/ 484188 h 325"/>
                <a:gd name="T52" fmla="*/ 534988 w 562"/>
                <a:gd name="T53" fmla="*/ 461963 h 325"/>
                <a:gd name="T54" fmla="*/ 603250 w 562"/>
                <a:gd name="T55" fmla="*/ 434975 h 325"/>
                <a:gd name="T56" fmla="*/ 668338 w 562"/>
                <a:gd name="T57" fmla="*/ 396875 h 325"/>
                <a:gd name="T58" fmla="*/ 727075 w 562"/>
                <a:gd name="T59" fmla="*/ 349250 h 325"/>
                <a:gd name="T60" fmla="*/ 784225 w 562"/>
                <a:gd name="T61" fmla="*/ 292100 h 325"/>
                <a:gd name="T62" fmla="*/ 811213 w 562"/>
                <a:gd name="T63" fmla="*/ 254000 h 325"/>
                <a:gd name="T64" fmla="*/ 854075 w 562"/>
                <a:gd name="T65" fmla="*/ 180975 h 325"/>
                <a:gd name="T66" fmla="*/ 879475 w 562"/>
                <a:gd name="T67" fmla="*/ 112713 h 325"/>
                <a:gd name="T68" fmla="*/ 892175 w 562"/>
                <a:gd name="T69" fmla="*/ 58738 h 325"/>
                <a:gd name="T70" fmla="*/ 892175 w 562"/>
                <a:gd name="T71" fmla="*/ 38100 h 325"/>
                <a:gd name="T72" fmla="*/ 885825 w 562"/>
                <a:gd name="T73" fmla="*/ 25400 h 325"/>
                <a:gd name="T74" fmla="*/ 868363 w 562"/>
                <a:gd name="T75" fmla="*/ 6350 h 325"/>
                <a:gd name="T76" fmla="*/ 860425 w 562"/>
                <a:gd name="T77" fmla="*/ 0 h 3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62" h="325">
                  <a:moveTo>
                    <a:pt x="542" y="0"/>
                  </a:moveTo>
                  <a:lnTo>
                    <a:pt x="542" y="0"/>
                  </a:lnTo>
                  <a:lnTo>
                    <a:pt x="540" y="14"/>
                  </a:lnTo>
                  <a:lnTo>
                    <a:pt x="537" y="31"/>
                  </a:lnTo>
                  <a:lnTo>
                    <a:pt x="531" y="50"/>
                  </a:lnTo>
                  <a:lnTo>
                    <a:pt x="524" y="70"/>
                  </a:lnTo>
                  <a:lnTo>
                    <a:pt x="515" y="91"/>
                  </a:lnTo>
                  <a:lnTo>
                    <a:pt x="503" y="114"/>
                  </a:lnTo>
                  <a:lnTo>
                    <a:pt x="489" y="136"/>
                  </a:lnTo>
                  <a:lnTo>
                    <a:pt x="471" y="159"/>
                  </a:lnTo>
                  <a:lnTo>
                    <a:pt x="453" y="178"/>
                  </a:lnTo>
                  <a:lnTo>
                    <a:pt x="434" y="196"/>
                  </a:lnTo>
                  <a:lnTo>
                    <a:pt x="416" y="211"/>
                  </a:lnTo>
                  <a:lnTo>
                    <a:pt x="395" y="226"/>
                  </a:lnTo>
                  <a:lnTo>
                    <a:pt x="375" y="239"/>
                  </a:lnTo>
                  <a:lnTo>
                    <a:pt x="355" y="250"/>
                  </a:lnTo>
                  <a:lnTo>
                    <a:pt x="334" y="260"/>
                  </a:lnTo>
                  <a:lnTo>
                    <a:pt x="312" y="269"/>
                  </a:lnTo>
                  <a:lnTo>
                    <a:pt x="291" y="276"/>
                  </a:lnTo>
                  <a:lnTo>
                    <a:pt x="269" y="283"/>
                  </a:lnTo>
                  <a:lnTo>
                    <a:pt x="248" y="288"/>
                  </a:lnTo>
                  <a:lnTo>
                    <a:pt x="227" y="293"/>
                  </a:lnTo>
                  <a:lnTo>
                    <a:pt x="185" y="299"/>
                  </a:lnTo>
                  <a:lnTo>
                    <a:pt x="147" y="303"/>
                  </a:lnTo>
                  <a:lnTo>
                    <a:pt x="137" y="303"/>
                  </a:lnTo>
                  <a:lnTo>
                    <a:pt x="117" y="304"/>
                  </a:lnTo>
                  <a:lnTo>
                    <a:pt x="99" y="303"/>
                  </a:lnTo>
                  <a:lnTo>
                    <a:pt x="81" y="300"/>
                  </a:lnTo>
                  <a:lnTo>
                    <a:pt x="63" y="298"/>
                  </a:lnTo>
                  <a:lnTo>
                    <a:pt x="46" y="293"/>
                  </a:lnTo>
                  <a:lnTo>
                    <a:pt x="30" y="288"/>
                  </a:lnTo>
                  <a:lnTo>
                    <a:pt x="15" y="281"/>
                  </a:lnTo>
                  <a:lnTo>
                    <a:pt x="0" y="274"/>
                  </a:lnTo>
                  <a:lnTo>
                    <a:pt x="16" y="286"/>
                  </a:lnTo>
                  <a:lnTo>
                    <a:pt x="34" y="298"/>
                  </a:lnTo>
                  <a:lnTo>
                    <a:pt x="54" y="307"/>
                  </a:lnTo>
                  <a:lnTo>
                    <a:pt x="74" y="314"/>
                  </a:lnTo>
                  <a:lnTo>
                    <a:pt x="96" y="320"/>
                  </a:lnTo>
                  <a:lnTo>
                    <a:pt x="118" y="324"/>
                  </a:lnTo>
                  <a:lnTo>
                    <a:pt x="142" y="325"/>
                  </a:lnTo>
                  <a:lnTo>
                    <a:pt x="166" y="325"/>
                  </a:lnTo>
                  <a:lnTo>
                    <a:pt x="176" y="325"/>
                  </a:lnTo>
                  <a:lnTo>
                    <a:pt x="214" y="322"/>
                  </a:lnTo>
                  <a:lnTo>
                    <a:pt x="254" y="315"/>
                  </a:lnTo>
                  <a:lnTo>
                    <a:pt x="275" y="310"/>
                  </a:lnTo>
                  <a:lnTo>
                    <a:pt x="296" y="305"/>
                  </a:lnTo>
                  <a:lnTo>
                    <a:pt x="317" y="299"/>
                  </a:lnTo>
                  <a:lnTo>
                    <a:pt x="337" y="291"/>
                  </a:lnTo>
                  <a:lnTo>
                    <a:pt x="359" y="283"/>
                  </a:lnTo>
                  <a:lnTo>
                    <a:pt x="380" y="274"/>
                  </a:lnTo>
                  <a:lnTo>
                    <a:pt x="400" y="262"/>
                  </a:lnTo>
                  <a:lnTo>
                    <a:pt x="421" y="250"/>
                  </a:lnTo>
                  <a:lnTo>
                    <a:pt x="440" y="236"/>
                  </a:lnTo>
                  <a:lnTo>
                    <a:pt x="458" y="220"/>
                  </a:lnTo>
                  <a:lnTo>
                    <a:pt x="476" y="203"/>
                  </a:lnTo>
                  <a:lnTo>
                    <a:pt x="494" y="184"/>
                  </a:lnTo>
                  <a:lnTo>
                    <a:pt x="511" y="160"/>
                  </a:lnTo>
                  <a:lnTo>
                    <a:pt x="526" y="138"/>
                  </a:lnTo>
                  <a:lnTo>
                    <a:pt x="538" y="114"/>
                  </a:lnTo>
                  <a:lnTo>
                    <a:pt x="548" y="92"/>
                  </a:lnTo>
                  <a:lnTo>
                    <a:pt x="554" y="71"/>
                  </a:lnTo>
                  <a:lnTo>
                    <a:pt x="559" y="53"/>
                  </a:lnTo>
                  <a:lnTo>
                    <a:pt x="562" y="37"/>
                  </a:lnTo>
                  <a:lnTo>
                    <a:pt x="562" y="24"/>
                  </a:lnTo>
                  <a:lnTo>
                    <a:pt x="562" y="22"/>
                  </a:lnTo>
                  <a:lnTo>
                    <a:pt x="558" y="16"/>
                  </a:lnTo>
                  <a:lnTo>
                    <a:pt x="552" y="8"/>
                  </a:lnTo>
                  <a:lnTo>
                    <a:pt x="547" y="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4" name="Freeform 202"/>
            <p:cNvSpPr>
              <a:spLocks/>
            </p:cNvSpPr>
            <p:nvPr/>
          </p:nvSpPr>
          <p:spPr bwMode="auto">
            <a:xfrm>
              <a:off x="801688" y="4935538"/>
              <a:ext cx="68263" cy="77788"/>
            </a:xfrm>
            <a:custGeom>
              <a:avLst/>
              <a:gdLst>
                <a:gd name="T0" fmla="*/ 58738 w 43"/>
                <a:gd name="T1" fmla="*/ 77788 h 49"/>
                <a:gd name="T2" fmla="*/ 58738 w 43"/>
                <a:gd name="T3" fmla="*/ 77788 h 49"/>
                <a:gd name="T4" fmla="*/ 52388 w 43"/>
                <a:gd name="T5" fmla="*/ 76200 h 49"/>
                <a:gd name="T6" fmla="*/ 47625 w 43"/>
                <a:gd name="T7" fmla="*/ 69850 h 49"/>
                <a:gd name="T8" fmla="*/ 47625 w 43"/>
                <a:gd name="T9" fmla="*/ 69850 h 49"/>
                <a:gd name="T10" fmla="*/ 44450 w 43"/>
                <a:gd name="T11" fmla="*/ 55563 h 49"/>
                <a:gd name="T12" fmla="*/ 38100 w 43"/>
                <a:gd name="T13" fmla="*/ 46038 h 49"/>
                <a:gd name="T14" fmla="*/ 30163 w 43"/>
                <a:gd name="T15" fmla="*/ 36513 h 49"/>
                <a:gd name="T16" fmla="*/ 23813 w 43"/>
                <a:gd name="T17" fmla="*/ 30163 h 49"/>
                <a:gd name="T18" fmla="*/ 12700 w 43"/>
                <a:gd name="T19" fmla="*/ 22225 h 49"/>
                <a:gd name="T20" fmla="*/ 7938 w 43"/>
                <a:gd name="T21" fmla="*/ 20638 h 49"/>
                <a:gd name="T22" fmla="*/ 7938 w 43"/>
                <a:gd name="T23" fmla="*/ 20638 h 49"/>
                <a:gd name="T24" fmla="*/ 4763 w 43"/>
                <a:gd name="T25" fmla="*/ 17463 h 49"/>
                <a:gd name="T26" fmla="*/ 1588 w 43"/>
                <a:gd name="T27" fmla="*/ 15875 h 49"/>
                <a:gd name="T28" fmla="*/ 0 w 43"/>
                <a:gd name="T29" fmla="*/ 11113 h 49"/>
                <a:gd name="T30" fmla="*/ 0 w 43"/>
                <a:gd name="T31" fmla="*/ 6350 h 49"/>
                <a:gd name="T32" fmla="*/ 0 w 43"/>
                <a:gd name="T33" fmla="*/ 6350 h 49"/>
                <a:gd name="T34" fmla="*/ 1588 w 43"/>
                <a:gd name="T35" fmla="*/ 3175 h 49"/>
                <a:gd name="T36" fmla="*/ 4763 w 43"/>
                <a:gd name="T37" fmla="*/ 0 h 49"/>
                <a:gd name="T38" fmla="*/ 7938 w 43"/>
                <a:gd name="T39" fmla="*/ 0 h 49"/>
                <a:gd name="T40" fmla="*/ 12700 w 43"/>
                <a:gd name="T41" fmla="*/ 0 h 49"/>
                <a:gd name="T42" fmla="*/ 12700 w 43"/>
                <a:gd name="T43" fmla="*/ 0 h 49"/>
                <a:gd name="T44" fmla="*/ 20638 w 43"/>
                <a:gd name="T45" fmla="*/ 1588 h 49"/>
                <a:gd name="T46" fmla="*/ 28575 w 43"/>
                <a:gd name="T47" fmla="*/ 6350 h 49"/>
                <a:gd name="T48" fmla="*/ 36513 w 43"/>
                <a:gd name="T49" fmla="*/ 11113 h 49"/>
                <a:gd name="T50" fmla="*/ 44450 w 43"/>
                <a:gd name="T51" fmla="*/ 20638 h 49"/>
                <a:gd name="T52" fmla="*/ 53975 w 43"/>
                <a:gd name="T53" fmla="*/ 31750 h 49"/>
                <a:gd name="T54" fmla="*/ 61913 w 43"/>
                <a:gd name="T55" fmla="*/ 47625 h 49"/>
                <a:gd name="T56" fmla="*/ 68263 w 43"/>
                <a:gd name="T57" fmla="*/ 65088 h 49"/>
                <a:gd name="T58" fmla="*/ 68263 w 43"/>
                <a:gd name="T59" fmla="*/ 65088 h 49"/>
                <a:gd name="T60" fmla="*/ 68263 w 43"/>
                <a:gd name="T61" fmla="*/ 69850 h 49"/>
                <a:gd name="T62" fmla="*/ 66675 w 43"/>
                <a:gd name="T63" fmla="*/ 74613 h 49"/>
                <a:gd name="T64" fmla="*/ 63500 w 43"/>
                <a:gd name="T65" fmla="*/ 76200 h 49"/>
                <a:gd name="T66" fmla="*/ 60325 w 43"/>
                <a:gd name="T67" fmla="*/ 77788 h 49"/>
                <a:gd name="T68" fmla="*/ 60325 w 43"/>
                <a:gd name="T69" fmla="*/ 77788 h 49"/>
                <a:gd name="T70" fmla="*/ 58738 w 43"/>
                <a:gd name="T71" fmla="*/ 77788 h 49"/>
                <a:gd name="T72" fmla="*/ 58738 w 43"/>
                <a:gd name="T73" fmla="*/ 77788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lnTo>
                    <a:pt x="37" y="49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28" y="13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49"/>
                  </a:lnTo>
                  <a:lnTo>
                    <a:pt x="37" y="4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5" name="Freeform 203"/>
            <p:cNvSpPr>
              <a:spLocks/>
            </p:cNvSpPr>
            <p:nvPr/>
          </p:nvSpPr>
          <p:spPr bwMode="auto">
            <a:xfrm>
              <a:off x="763588" y="4959350"/>
              <a:ext cx="68263" cy="79375"/>
            </a:xfrm>
            <a:custGeom>
              <a:avLst/>
              <a:gdLst>
                <a:gd name="T0" fmla="*/ 58738 w 43"/>
                <a:gd name="T1" fmla="*/ 79375 h 50"/>
                <a:gd name="T2" fmla="*/ 58738 w 43"/>
                <a:gd name="T3" fmla="*/ 79375 h 50"/>
                <a:gd name="T4" fmla="*/ 52388 w 43"/>
                <a:gd name="T5" fmla="*/ 76200 h 50"/>
                <a:gd name="T6" fmla="*/ 47625 w 43"/>
                <a:gd name="T7" fmla="*/ 69850 h 50"/>
                <a:gd name="T8" fmla="*/ 47625 w 43"/>
                <a:gd name="T9" fmla="*/ 69850 h 50"/>
                <a:gd name="T10" fmla="*/ 44450 w 43"/>
                <a:gd name="T11" fmla="*/ 55563 h 50"/>
                <a:gd name="T12" fmla="*/ 38100 w 43"/>
                <a:gd name="T13" fmla="*/ 46038 h 50"/>
                <a:gd name="T14" fmla="*/ 31750 w 43"/>
                <a:gd name="T15" fmla="*/ 36513 h 50"/>
                <a:gd name="T16" fmla="*/ 23813 w 43"/>
                <a:gd name="T17" fmla="*/ 30163 h 50"/>
                <a:gd name="T18" fmla="*/ 14288 w 43"/>
                <a:gd name="T19" fmla="*/ 22225 h 50"/>
                <a:gd name="T20" fmla="*/ 7938 w 43"/>
                <a:gd name="T21" fmla="*/ 20638 h 50"/>
                <a:gd name="T22" fmla="*/ 7938 w 43"/>
                <a:gd name="T23" fmla="*/ 20638 h 50"/>
                <a:gd name="T24" fmla="*/ 4763 w 43"/>
                <a:gd name="T25" fmla="*/ 17463 h 50"/>
                <a:gd name="T26" fmla="*/ 1588 w 43"/>
                <a:gd name="T27" fmla="*/ 15875 h 50"/>
                <a:gd name="T28" fmla="*/ 0 w 43"/>
                <a:gd name="T29" fmla="*/ 12700 h 50"/>
                <a:gd name="T30" fmla="*/ 0 w 43"/>
                <a:gd name="T31" fmla="*/ 7938 h 50"/>
                <a:gd name="T32" fmla="*/ 0 w 43"/>
                <a:gd name="T33" fmla="*/ 7938 h 50"/>
                <a:gd name="T34" fmla="*/ 1588 w 43"/>
                <a:gd name="T35" fmla="*/ 4763 h 50"/>
                <a:gd name="T36" fmla="*/ 6350 w 43"/>
                <a:gd name="T37" fmla="*/ 0 h 50"/>
                <a:gd name="T38" fmla="*/ 11113 w 43"/>
                <a:gd name="T39" fmla="*/ 0 h 50"/>
                <a:gd name="T40" fmla="*/ 14288 w 43"/>
                <a:gd name="T41" fmla="*/ 0 h 50"/>
                <a:gd name="T42" fmla="*/ 14288 w 43"/>
                <a:gd name="T43" fmla="*/ 0 h 50"/>
                <a:gd name="T44" fmla="*/ 20638 w 43"/>
                <a:gd name="T45" fmla="*/ 1588 h 50"/>
                <a:gd name="T46" fmla="*/ 28575 w 43"/>
                <a:gd name="T47" fmla="*/ 6350 h 50"/>
                <a:gd name="T48" fmla="*/ 36513 w 43"/>
                <a:gd name="T49" fmla="*/ 12700 h 50"/>
                <a:gd name="T50" fmla="*/ 46038 w 43"/>
                <a:gd name="T51" fmla="*/ 22225 h 50"/>
                <a:gd name="T52" fmla="*/ 53975 w 43"/>
                <a:gd name="T53" fmla="*/ 31750 h 50"/>
                <a:gd name="T54" fmla="*/ 61913 w 43"/>
                <a:gd name="T55" fmla="*/ 47625 h 50"/>
                <a:gd name="T56" fmla="*/ 68263 w 43"/>
                <a:gd name="T57" fmla="*/ 66675 h 50"/>
                <a:gd name="T58" fmla="*/ 68263 w 43"/>
                <a:gd name="T59" fmla="*/ 66675 h 50"/>
                <a:gd name="T60" fmla="*/ 68263 w 43"/>
                <a:gd name="T61" fmla="*/ 69850 h 50"/>
                <a:gd name="T62" fmla="*/ 68263 w 43"/>
                <a:gd name="T63" fmla="*/ 74613 h 50"/>
                <a:gd name="T64" fmla="*/ 65088 w 43"/>
                <a:gd name="T65" fmla="*/ 76200 h 50"/>
                <a:gd name="T66" fmla="*/ 60325 w 43"/>
                <a:gd name="T67" fmla="*/ 77788 h 50"/>
                <a:gd name="T68" fmla="*/ 60325 w 43"/>
                <a:gd name="T69" fmla="*/ 77788 h 50"/>
                <a:gd name="T70" fmla="*/ 58738 w 43"/>
                <a:gd name="T71" fmla="*/ 79375 h 50"/>
                <a:gd name="T72" fmla="*/ 58738 w 43"/>
                <a:gd name="T73" fmla="*/ 79375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0">
                  <a:moveTo>
                    <a:pt x="37" y="50"/>
                  </a:moveTo>
                  <a:lnTo>
                    <a:pt x="37" y="50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3" y="47"/>
                  </a:lnTo>
                  <a:lnTo>
                    <a:pt x="41" y="48"/>
                  </a:lnTo>
                  <a:lnTo>
                    <a:pt x="38" y="49"/>
                  </a:lnTo>
                  <a:lnTo>
                    <a:pt x="37" y="5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6" name="Freeform 204"/>
            <p:cNvSpPr>
              <a:spLocks/>
            </p:cNvSpPr>
            <p:nvPr/>
          </p:nvSpPr>
          <p:spPr bwMode="auto">
            <a:xfrm>
              <a:off x="728663" y="4983163"/>
              <a:ext cx="65088" cy="80963"/>
            </a:xfrm>
            <a:custGeom>
              <a:avLst/>
              <a:gdLst>
                <a:gd name="T0" fmla="*/ 55563 w 41"/>
                <a:gd name="T1" fmla="*/ 80963 h 51"/>
                <a:gd name="T2" fmla="*/ 55563 w 41"/>
                <a:gd name="T3" fmla="*/ 80963 h 51"/>
                <a:gd name="T4" fmla="*/ 49213 w 41"/>
                <a:gd name="T5" fmla="*/ 76200 h 51"/>
                <a:gd name="T6" fmla="*/ 46038 w 41"/>
                <a:gd name="T7" fmla="*/ 71438 h 51"/>
                <a:gd name="T8" fmla="*/ 46038 w 41"/>
                <a:gd name="T9" fmla="*/ 71438 h 51"/>
                <a:gd name="T10" fmla="*/ 41275 w 41"/>
                <a:gd name="T11" fmla="*/ 58738 h 51"/>
                <a:gd name="T12" fmla="*/ 34925 w 41"/>
                <a:gd name="T13" fmla="*/ 46038 h 51"/>
                <a:gd name="T14" fmla="*/ 28575 w 41"/>
                <a:gd name="T15" fmla="*/ 36513 h 51"/>
                <a:gd name="T16" fmla="*/ 23813 w 41"/>
                <a:gd name="T17" fmla="*/ 30163 h 51"/>
                <a:gd name="T18" fmla="*/ 11113 w 41"/>
                <a:gd name="T19" fmla="*/ 22225 h 51"/>
                <a:gd name="T20" fmla="*/ 4763 w 41"/>
                <a:gd name="T21" fmla="*/ 20638 h 51"/>
                <a:gd name="T22" fmla="*/ 4763 w 41"/>
                <a:gd name="T23" fmla="*/ 20638 h 51"/>
                <a:gd name="T24" fmla="*/ 1588 w 41"/>
                <a:gd name="T25" fmla="*/ 17463 h 51"/>
                <a:gd name="T26" fmla="*/ 0 w 41"/>
                <a:gd name="T27" fmla="*/ 15875 h 51"/>
                <a:gd name="T28" fmla="*/ 0 w 41"/>
                <a:gd name="T29" fmla="*/ 12700 h 51"/>
                <a:gd name="T30" fmla="*/ 0 w 41"/>
                <a:gd name="T31" fmla="*/ 7938 h 51"/>
                <a:gd name="T32" fmla="*/ 0 w 41"/>
                <a:gd name="T33" fmla="*/ 7938 h 51"/>
                <a:gd name="T34" fmla="*/ 1588 w 41"/>
                <a:gd name="T35" fmla="*/ 4763 h 51"/>
                <a:gd name="T36" fmla="*/ 3175 w 41"/>
                <a:gd name="T37" fmla="*/ 0 h 51"/>
                <a:gd name="T38" fmla="*/ 7938 w 41"/>
                <a:gd name="T39" fmla="*/ 0 h 51"/>
                <a:gd name="T40" fmla="*/ 11113 w 41"/>
                <a:gd name="T41" fmla="*/ 0 h 51"/>
                <a:gd name="T42" fmla="*/ 11113 w 41"/>
                <a:gd name="T43" fmla="*/ 0 h 51"/>
                <a:gd name="T44" fmla="*/ 19050 w 41"/>
                <a:gd name="T45" fmla="*/ 1588 h 51"/>
                <a:gd name="T46" fmla="*/ 25400 w 41"/>
                <a:gd name="T47" fmla="*/ 6350 h 51"/>
                <a:gd name="T48" fmla="*/ 33338 w 41"/>
                <a:gd name="T49" fmla="*/ 12700 h 51"/>
                <a:gd name="T50" fmla="*/ 42863 w 41"/>
                <a:gd name="T51" fmla="*/ 22225 h 51"/>
                <a:gd name="T52" fmla="*/ 50800 w 41"/>
                <a:gd name="T53" fmla="*/ 31750 h 51"/>
                <a:gd name="T54" fmla="*/ 58738 w 41"/>
                <a:gd name="T55" fmla="*/ 47625 h 51"/>
                <a:gd name="T56" fmla="*/ 65088 w 41"/>
                <a:gd name="T57" fmla="*/ 66675 h 51"/>
                <a:gd name="T58" fmla="*/ 65088 w 41"/>
                <a:gd name="T59" fmla="*/ 66675 h 51"/>
                <a:gd name="T60" fmla="*/ 65088 w 41"/>
                <a:gd name="T61" fmla="*/ 69850 h 51"/>
                <a:gd name="T62" fmla="*/ 65088 w 41"/>
                <a:gd name="T63" fmla="*/ 74613 h 51"/>
                <a:gd name="T64" fmla="*/ 63500 w 41"/>
                <a:gd name="T65" fmla="*/ 77788 h 51"/>
                <a:gd name="T66" fmla="*/ 58738 w 41"/>
                <a:gd name="T67" fmla="*/ 77788 h 51"/>
                <a:gd name="T68" fmla="*/ 58738 w 41"/>
                <a:gd name="T69" fmla="*/ 77788 h 51"/>
                <a:gd name="T70" fmla="*/ 55563 w 41"/>
                <a:gd name="T71" fmla="*/ 80963 h 51"/>
                <a:gd name="T72" fmla="*/ 55563 w 41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" h="51">
                  <a:moveTo>
                    <a:pt x="35" y="51"/>
                  </a:moveTo>
                  <a:lnTo>
                    <a:pt x="35" y="51"/>
                  </a:lnTo>
                  <a:lnTo>
                    <a:pt x="31" y="48"/>
                  </a:lnTo>
                  <a:lnTo>
                    <a:pt x="29" y="45"/>
                  </a:lnTo>
                  <a:lnTo>
                    <a:pt x="26" y="37"/>
                  </a:lnTo>
                  <a:lnTo>
                    <a:pt x="22" y="29"/>
                  </a:lnTo>
                  <a:lnTo>
                    <a:pt x="18" y="23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1" y="8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7" y="3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7" name="Freeform 205"/>
            <p:cNvSpPr>
              <a:spLocks/>
            </p:cNvSpPr>
            <p:nvPr/>
          </p:nvSpPr>
          <p:spPr bwMode="auto">
            <a:xfrm>
              <a:off x="690563" y="5006975"/>
              <a:ext cx="66675" cy="80963"/>
            </a:xfrm>
            <a:custGeom>
              <a:avLst/>
              <a:gdLst>
                <a:gd name="T0" fmla="*/ 57150 w 42"/>
                <a:gd name="T1" fmla="*/ 80963 h 51"/>
                <a:gd name="T2" fmla="*/ 57150 w 42"/>
                <a:gd name="T3" fmla="*/ 80963 h 51"/>
                <a:gd name="T4" fmla="*/ 50800 w 42"/>
                <a:gd name="T5" fmla="*/ 77788 h 51"/>
                <a:gd name="T6" fmla="*/ 47625 w 42"/>
                <a:gd name="T7" fmla="*/ 73025 h 51"/>
                <a:gd name="T8" fmla="*/ 47625 w 42"/>
                <a:gd name="T9" fmla="*/ 73025 h 51"/>
                <a:gd name="T10" fmla="*/ 42863 w 42"/>
                <a:gd name="T11" fmla="*/ 58738 h 51"/>
                <a:gd name="T12" fmla="*/ 38100 w 42"/>
                <a:gd name="T13" fmla="*/ 46038 h 51"/>
                <a:gd name="T14" fmla="*/ 30163 w 42"/>
                <a:gd name="T15" fmla="*/ 38100 h 51"/>
                <a:gd name="T16" fmla="*/ 23813 w 42"/>
                <a:gd name="T17" fmla="*/ 30163 h 51"/>
                <a:gd name="T18" fmla="*/ 11113 w 42"/>
                <a:gd name="T19" fmla="*/ 22225 h 51"/>
                <a:gd name="T20" fmla="*/ 7938 w 42"/>
                <a:gd name="T21" fmla="*/ 20638 h 51"/>
                <a:gd name="T22" fmla="*/ 7938 w 42"/>
                <a:gd name="T23" fmla="*/ 20638 h 51"/>
                <a:gd name="T24" fmla="*/ 3175 w 42"/>
                <a:gd name="T25" fmla="*/ 19050 h 51"/>
                <a:gd name="T26" fmla="*/ 0 w 42"/>
                <a:gd name="T27" fmla="*/ 15875 h 51"/>
                <a:gd name="T28" fmla="*/ 0 w 42"/>
                <a:gd name="T29" fmla="*/ 12700 h 51"/>
                <a:gd name="T30" fmla="*/ 0 w 42"/>
                <a:gd name="T31" fmla="*/ 7938 h 51"/>
                <a:gd name="T32" fmla="*/ 0 w 42"/>
                <a:gd name="T33" fmla="*/ 7938 h 51"/>
                <a:gd name="T34" fmla="*/ 1588 w 42"/>
                <a:gd name="T35" fmla="*/ 4763 h 51"/>
                <a:gd name="T36" fmla="*/ 3175 w 42"/>
                <a:gd name="T37" fmla="*/ 0 h 51"/>
                <a:gd name="T38" fmla="*/ 7938 w 42"/>
                <a:gd name="T39" fmla="*/ 0 h 51"/>
                <a:gd name="T40" fmla="*/ 11113 w 42"/>
                <a:gd name="T41" fmla="*/ 0 h 51"/>
                <a:gd name="T42" fmla="*/ 11113 w 42"/>
                <a:gd name="T43" fmla="*/ 0 h 51"/>
                <a:gd name="T44" fmla="*/ 19050 w 42"/>
                <a:gd name="T45" fmla="*/ 3175 h 51"/>
                <a:gd name="T46" fmla="*/ 25400 w 42"/>
                <a:gd name="T47" fmla="*/ 6350 h 51"/>
                <a:gd name="T48" fmla="*/ 34925 w 42"/>
                <a:gd name="T49" fmla="*/ 12700 h 51"/>
                <a:gd name="T50" fmla="*/ 42863 w 42"/>
                <a:gd name="T51" fmla="*/ 22225 h 51"/>
                <a:gd name="T52" fmla="*/ 53975 w 42"/>
                <a:gd name="T53" fmla="*/ 31750 h 51"/>
                <a:gd name="T54" fmla="*/ 61913 w 42"/>
                <a:gd name="T55" fmla="*/ 47625 h 51"/>
                <a:gd name="T56" fmla="*/ 66675 w 42"/>
                <a:gd name="T57" fmla="*/ 66675 h 51"/>
                <a:gd name="T58" fmla="*/ 66675 w 42"/>
                <a:gd name="T59" fmla="*/ 66675 h 51"/>
                <a:gd name="T60" fmla="*/ 66675 w 42"/>
                <a:gd name="T61" fmla="*/ 69850 h 51"/>
                <a:gd name="T62" fmla="*/ 65088 w 42"/>
                <a:gd name="T63" fmla="*/ 74613 h 51"/>
                <a:gd name="T64" fmla="*/ 63500 w 42"/>
                <a:gd name="T65" fmla="*/ 77788 h 51"/>
                <a:gd name="T66" fmla="*/ 58738 w 42"/>
                <a:gd name="T67" fmla="*/ 77788 h 51"/>
                <a:gd name="T68" fmla="*/ 58738 w 42"/>
                <a:gd name="T69" fmla="*/ 77788 h 51"/>
                <a:gd name="T70" fmla="*/ 57150 w 42"/>
                <a:gd name="T71" fmla="*/ 80963 h 51"/>
                <a:gd name="T72" fmla="*/ 57150 w 42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" h="51">
                  <a:moveTo>
                    <a:pt x="36" y="51"/>
                  </a:moveTo>
                  <a:lnTo>
                    <a:pt x="36" y="51"/>
                  </a:lnTo>
                  <a:lnTo>
                    <a:pt x="32" y="49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19" y="24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27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8" name="Freeform 206"/>
            <p:cNvSpPr>
              <a:spLocks/>
            </p:cNvSpPr>
            <p:nvPr/>
          </p:nvSpPr>
          <p:spPr bwMode="auto">
            <a:xfrm>
              <a:off x="652463" y="5030788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2700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19050 h 51"/>
                <a:gd name="T26" fmla="*/ 1588 w 43"/>
                <a:gd name="T27" fmla="*/ 15875 h 51"/>
                <a:gd name="T28" fmla="*/ 0 w 43"/>
                <a:gd name="T29" fmla="*/ 12700 h 51"/>
                <a:gd name="T30" fmla="*/ 0 w 43"/>
                <a:gd name="T31" fmla="*/ 7938 h 51"/>
                <a:gd name="T32" fmla="*/ 0 w 43"/>
                <a:gd name="T33" fmla="*/ 7938 h 51"/>
                <a:gd name="T34" fmla="*/ 1588 w 43"/>
                <a:gd name="T35" fmla="*/ 4763 h 51"/>
                <a:gd name="T36" fmla="*/ 4763 w 43"/>
                <a:gd name="T37" fmla="*/ 3175 h 51"/>
                <a:gd name="T38" fmla="*/ 7938 w 43"/>
                <a:gd name="T39" fmla="*/ 0 h 51"/>
                <a:gd name="T40" fmla="*/ 11113 w 43"/>
                <a:gd name="T41" fmla="*/ 0 h 51"/>
                <a:gd name="T42" fmla="*/ 11113 w 43"/>
                <a:gd name="T43" fmla="*/ 0 h 51"/>
                <a:gd name="T44" fmla="*/ 19050 w 43"/>
                <a:gd name="T45" fmla="*/ 3175 h 51"/>
                <a:gd name="T46" fmla="*/ 26988 w 43"/>
                <a:gd name="T47" fmla="*/ 6350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69850 h 51"/>
                <a:gd name="T62" fmla="*/ 65088 w 43"/>
                <a:gd name="T63" fmla="*/ 74613 h 51"/>
                <a:gd name="T64" fmla="*/ 63500 w 43"/>
                <a:gd name="T65" fmla="*/ 79375 h 51"/>
                <a:gd name="T66" fmla="*/ 58738 w 43"/>
                <a:gd name="T67" fmla="*/ 80963 h 51"/>
                <a:gd name="T68" fmla="*/ 58738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1" y="47"/>
                  </a:lnTo>
                  <a:lnTo>
                    <a:pt x="40" y="50"/>
                  </a:lnTo>
                  <a:lnTo>
                    <a:pt x="37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9" name="Freeform 208"/>
            <p:cNvSpPr>
              <a:spLocks/>
            </p:cNvSpPr>
            <p:nvPr/>
          </p:nvSpPr>
          <p:spPr bwMode="auto">
            <a:xfrm>
              <a:off x="614363" y="5054600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4288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20638 h 51"/>
                <a:gd name="T26" fmla="*/ 1588 w 43"/>
                <a:gd name="T27" fmla="*/ 17463 h 51"/>
                <a:gd name="T28" fmla="*/ 0 w 43"/>
                <a:gd name="T29" fmla="*/ 12700 h 51"/>
                <a:gd name="T30" fmla="*/ 1588 w 43"/>
                <a:gd name="T31" fmla="*/ 9525 h 51"/>
                <a:gd name="T32" fmla="*/ 1588 w 43"/>
                <a:gd name="T33" fmla="*/ 9525 h 51"/>
                <a:gd name="T34" fmla="*/ 1588 w 43"/>
                <a:gd name="T35" fmla="*/ 4763 h 51"/>
                <a:gd name="T36" fmla="*/ 6350 w 43"/>
                <a:gd name="T37" fmla="*/ 3175 h 51"/>
                <a:gd name="T38" fmla="*/ 9525 w 43"/>
                <a:gd name="T39" fmla="*/ 0 h 51"/>
                <a:gd name="T40" fmla="*/ 14288 w 43"/>
                <a:gd name="T41" fmla="*/ 0 h 51"/>
                <a:gd name="T42" fmla="*/ 14288 w 43"/>
                <a:gd name="T43" fmla="*/ 0 h 51"/>
                <a:gd name="T44" fmla="*/ 19050 w 43"/>
                <a:gd name="T45" fmla="*/ 4763 h 51"/>
                <a:gd name="T46" fmla="*/ 26988 w 43"/>
                <a:gd name="T47" fmla="*/ 9525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71438 h 51"/>
                <a:gd name="T62" fmla="*/ 68263 w 43"/>
                <a:gd name="T63" fmla="*/ 74613 h 51"/>
                <a:gd name="T64" fmla="*/ 63500 w 43"/>
                <a:gd name="T65" fmla="*/ 79375 h 51"/>
                <a:gd name="T66" fmla="*/ 61913 w 43"/>
                <a:gd name="T67" fmla="*/ 80963 h 51"/>
                <a:gd name="T68" fmla="*/ 61913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7" y="6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0" name="Freeform 209"/>
            <p:cNvSpPr>
              <a:spLocks/>
            </p:cNvSpPr>
            <p:nvPr/>
          </p:nvSpPr>
          <p:spPr bwMode="auto">
            <a:xfrm>
              <a:off x="582613" y="5073650"/>
              <a:ext cx="61913" cy="71438"/>
            </a:xfrm>
            <a:custGeom>
              <a:avLst/>
              <a:gdLst>
                <a:gd name="T0" fmla="*/ 50800 w 39"/>
                <a:gd name="T1" fmla="*/ 71438 h 45"/>
                <a:gd name="T2" fmla="*/ 50800 w 39"/>
                <a:gd name="T3" fmla="*/ 71438 h 45"/>
                <a:gd name="T4" fmla="*/ 46038 w 39"/>
                <a:gd name="T5" fmla="*/ 71438 h 45"/>
                <a:gd name="T6" fmla="*/ 41275 w 39"/>
                <a:gd name="T7" fmla="*/ 65088 h 45"/>
                <a:gd name="T8" fmla="*/ 41275 w 39"/>
                <a:gd name="T9" fmla="*/ 65088 h 45"/>
                <a:gd name="T10" fmla="*/ 34925 w 39"/>
                <a:gd name="T11" fmla="*/ 55563 h 45"/>
                <a:gd name="T12" fmla="*/ 28575 w 39"/>
                <a:gd name="T13" fmla="*/ 46038 h 45"/>
                <a:gd name="T14" fmla="*/ 17463 w 39"/>
                <a:gd name="T15" fmla="*/ 31750 h 45"/>
                <a:gd name="T16" fmla="*/ 7938 w 39"/>
                <a:gd name="T17" fmla="*/ 23813 h 45"/>
                <a:gd name="T18" fmla="*/ 3175 w 39"/>
                <a:gd name="T19" fmla="*/ 19050 h 45"/>
                <a:gd name="T20" fmla="*/ 3175 w 39"/>
                <a:gd name="T21" fmla="*/ 19050 h 45"/>
                <a:gd name="T22" fmla="*/ 1588 w 39"/>
                <a:gd name="T23" fmla="*/ 17463 h 45"/>
                <a:gd name="T24" fmla="*/ 0 w 39"/>
                <a:gd name="T25" fmla="*/ 14288 h 45"/>
                <a:gd name="T26" fmla="*/ 0 w 39"/>
                <a:gd name="T27" fmla="*/ 9525 h 45"/>
                <a:gd name="T28" fmla="*/ 0 w 39"/>
                <a:gd name="T29" fmla="*/ 6350 h 45"/>
                <a:gd name="T30" fmla="*/ 0 w 39"/>
                <a:gd name="T31" fmla="*/ 6350 h 45"/>
                <a:gd name="T32" fmla="*/ 3175 w 39"/>
                <a:gd name="T33" fmla="*/ 1588 h 45"/>
                <a:gd name="T34" fmla="*/ 4763 w 39"/>
                <a:gd name="T35" fmla="*/ 1588 h 45"/>
                <a:gd name="T36" fmla="*/ 9525 w 39"/>
                <a:gd name="T37" fmla="*/ 0 h 45"/>
                <a:gd name="T38" fmla="*/ 12700 w 39"/>
                <a:gd name="T39" fmla="*/ 1588 h 45"/>
                <a:gd name="T40" fmla="*/ 12700 w 39"/>
                <a:gd name="T41" fmla="*/ 1588 h 45"/>
                <a:gd name="T42" fmla="*/ 19050 w 39"/>
                <a:gd name="T43" fmla="*/ 6350 h 45"/>
                <a:gd name="T44" fmla="*/ 31750 w 39"/>
                <a:gd name="T45" fmla="*/ 15875 h 45"/>
                <a:gd name="T46" fmla="*/ 46038 w 39"/>
                <a:gd name="T47" fmla="*/ 33338 h 45"/>
                <a:gd name="T48" fmla="*/ 53975 w 39"/>
                <a:gd name="T49" fmla="*/ 44450 h 45"/>
                <a:gd name="T50" fmla="*/ 58738 w 39"/>
                <a:gd name="T51" fmla="*/ 57150 h 45"/>
                <a:gd name="T52" fmla="*/ 58738 w 39"/>
                <a:gd name="T53" fmla="*/ 57150 h 45"/>
                <a:gd name="T54" fmla="*/ 61913 w 39"/>
                <a:gd name="T55" fmla="*/ 61913 h 45"/>
                <a:gd name="T56" fmla="*/ 58738 w 39"/>
                <a:gd name="T57" fmla="*/ 65088 h 45"/>
                <a:gd name="T58" fmla="*/ 57150 w 39"/>
                <a:gd name="T59" fmla="*/ 69850 h 45"/>
                <a:gd name="T60" fmla="*/ 55563 w 39"/>
                <a:gd name="T61" fmla="*/ 71438 h 45"/>
                <a:gd name="T62" fmla="*/ 55563 w 39"/>
                <a:gd name="T63" fmla="*/ 71438 h 45"/>
                <a:gd name="T64" fmla="*/ 50800 w 39"/>
                <a:gd name="T65" fmla="*/ 71438 h 45"/>
                <a:gd name="T66" fmla="*/ 50800 w 39"/>
                <a:gd name="T67" fmla="*/ 71438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" h="45">
                  <a:moveTo>
                    <a:pt x="32" y="45"/>
                  </a:moveTo>
                  <a:lnTo>
                    <a:pt x="32" y="45"/>
                  </a:lnTo>
                  <a:lnTo>
                    <a:pt x="29" y="45"/>
                  </a:lnTo>
                  <a:lnTo>
                    <a:pt x="26" y="41"/>
                  </a:lnTo>
                  <a:lnTo>
                    <a:pt x="22" y="35"/>
                  </a:lnTo>
                  <a:lnTo>
                    <a:pt x="18" y="29"/>
                  </a:lnTo>
                  <a:lnTo>
                    <a:pt x="11" y="20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20" y="10"/>
                  </a:lnTo>
                  <a:lnTo>
                    <a:pt x="29" y="21"/>
                  </a:lnTo>
                  <a:lnTo>
                    <a:pt x="34" y="28"/>
                  </a:lnTo>
                  <a:lnTo>
                    <a:pt x="37" y="36"/>
                  </a:lnTo>
                  <a:lnTo>
                    <a:pt x="39" y="39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1" name="Freeform 210"/>
            <p:cNvSpPr>
              <a:spLocks/>
            </p:cNvSpPr>
            <p:nvPr/>
          </p:nvSpPr>
          <p:spPr bwMode="auto">
            <a:xfrm>
              <a:off x="546101" y="5095875"/>
              <a:ext cx="60325" cy="61913"/>
            </a:xfrm>
            <a:custGeom>
              <a:avLst/>
              <a:gdLst>
                <a:gd name="T0" fmla="*/ 49213 w 38"/>
                <a:gd name="T1" fmla="*/ 61913 h 39"/>
                <a:gd name="T2" fmla="*/ 49213 w 38"/>
                <a:gd name="T3" fmla="*/ 61913 h 39"/>
                <a:gd name="T4" fmla="*/ 44450 w 38"/>
                <a:gd name="T5" fmla="*/ 58738 h 39"/>
                <a:gd name="T6" fmla="*/ 39688 w 38"/>
                <a:gd name="T7" fmla="*/ 55563 h 39"/>
                <a:gd name="T8" fmla="*/ 39688 w 38"/>
                <a:gd name="T9" fmla="*/ 55563 h 39"/>
                <a:gd name="T10" fmla="*/ 36513 w 38"/>
                <a:gd name="T11" fmla="*/ 46038 h 39"/>
                <a:gd name="T12" fmla="*/ 30163 w 38"/>
                <a:gd name="T13" fmla="*/ 38100 h 39"/>
                <a:gd name="T14" fmla="*/ 20638 w 38"/>
                <a:gd name="T15" fmla="*/ 26988 h 39"/>
                <a:gd name="T16" fmla="*/ 9525 w 38"/>
                <a:gd name="T17" fmla="*/ 22225 h 39"/>
                <a:gd name="T18" fmla="*/ 6350 w 38"/>
                <a:gd name="T19" fmla="*/ 19050 h 39"/>
                <a:gd name="T20" fmla="*/ 6350 w 38"/>
                <a:gd name="T21" fmla="*/ 19050 h 39"/>
                <a:gd name="T22" fmla="*/ 3175 w 38"/>
                <a:gd name="T23" fmla="*/ 17463 h 39"/>
                <a:gd name="T24" fmla="*/ 0 w 38"/>
                <a:gd name="T25" fmla="*/ 15875 h 39"/>
                <a:gd name="T26" fmla="*/ 0 w 38"/>
                <a:gd name="T27" fmla="*/ 11113 h 39"/>
                <a:gd name="T28" fmla="*/ 0 w 38"/>
                <a:gd name="T29" fmla="*/ 7938 h 39"/>
                <a:gd name="T30" fmla="*/ 0 w 38"/>
                <a:gd name="T31" fmla="*/ 7938 h 39"/>
                <a:gd name="T32" fmla="*/ 1588 w 38"/>
                <a:gd name="T33" fmla="*/ 3175 h 39"/>
                <a:gd name="T34" fmla="*/ 3175 w 38"/>
                <a:gd name="T35" fmla="*/ 1588 h 39"/>
                <a:gd name="T36" fmla="*/ 7938 w 38"/>
                <a:gd name="T37" fmla="*/ 0 h 39"/>
                <a:gd name="T38" fmla="*/ 11113 w 38"/>
                <a:gd name="T39" fmla="*/ 0 h 39"/>
                <a:gd name="T40" fmla="*/ 11113 w 38"/>
                <a:gd name="T41" fmla="*/ 0 h 39"/>
                <a:gd name="T42" fmla="*/ 17463 w 38"/>
                <a:gd name="T43" fmla="*/ 1588 h 39"/>
                <a:gd name="T44" fmla="*/ 30163 w 38"/>
                <a:gd name="T45" fmla="*/ 9525 h 39"/>
                <a:gd name="T46" fmla="*/ 38100 w 38"/>
                <a:gd name="T47" fmla="*/ 15875 h 39"/>
                <a:gd name="T48" fmla="*/ 46038 w 38"/>
                <a:gd name="T49" fmla="*/ 23813 h 39"/>
                <a:gd name="T50" fmla="*/ 52388 w 38"/>
                <a:gd name="T51" fmla="*/ 33338 h 39"/>
                <a:gd name="T52" fmla="*/ 60325 w 38"/>
                <a:gd name="T53" fmla="*/ 47625 h 39"/>
                <a:gd name="T54" fmla="*/ 60325 w 38"/>
                <a:gd name="T55" fmla="*/ 47625 h 39"/>
                <a:gd name="T56" fmla="*/ 60325 w 38"/>
                <a:gd name="T57" fmla="*/ 50800 h 39"/>
                <a:gd name="T58" fmla="*/ 60325 w 38"/>
                <a:gd name="T59" fmla="*/ 55563 h 39"/>
                <a:gd name="T60" fmla="*/ 57150 w 38"/>
                <a:gd name="T61" fmla="*/ 58738 h 39"/>
                <a:gd name="T62" fmla="*/ 53975 w 38"/>
                <a:gd name="T63" fmla="*/ 61913 h 39"/>
                <a:gd name="T64" fmla="*/ 53975 w 38"/>
                <a:gd name="T65" fmla="*/ 61913 h 39"/>
                <a:gd name="T66" fmla="*/ 49213 w 38"/>
                <a:gd name="T67" fmla="*/ 61913 h 39"/>
                <a:gd name="T68" fmla="*/ 49213 w 38"/>
                <a:gd name="T69" fmla="*/ 6191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39">
                  <a:moveTo>
                    <a:pt x="31" y="39"/>
                  </a:moveTo>
                  <a:lnTo>
                    <a:pt x="31" y="39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3" y="29"/>
                  </a:lnTo>
                  <a:lnTo>
                    <a:pt x="19" y="24"/>
                  </a:lnTo>
                  <a:lnTo>
                    <a:pt x="13" y="17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9" y="6"/>
                  </a:lnTo>
                  <a:lnTo>
                    <a:pt x="24" y="10"/>
                  </a:lnTo>
                  <a:lnTo>
                    <a:pt x="29" y="15"/>
                  </a:lnTo>
                  <a:lnTo>
                    <a:pt x="33" y="21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2" name="Freeform 211"/>
            <p:cNvSpPr>
              <a:spLocks/>
            </p:cNvSpPr>
            <p:nvPr/>
          </p:nvSpPr>
          <p:spPr bwMode="auto">
            <a:xfrm>
              <a:off x="514351" y="5118100"/>
              <a:ext cx="60325" cy="63500"/>
            </a:xfrm>
            <a:custGeom>
              <a:avLst/>
              <a:gdLst>
                <a:gd name="T0" fmla="*/ 49213 w 38"/>
                <a:gd name="T1" fmla="*/ 63500 h 40"/>
                <a:gd name="T2" fmla="*/ 49213 w 38"/>
                <a:gd name="T3" fmla="*/ 63500 h 40"/>
                <a:gd name="T4" fmla="*/ 42863 w 38"/>
                <a:gd name="T5" fmla="*/ 61913 h 40"/>
                <a:gd name="T6" fmla="*/ 39688 w 38"/>
                <a:gd name="T7" fmla="*/ 55563 h 40"/>
                <a:gd name="T8" fmla="*/ 39688 w 38"/>
                <a:gd name="T9" fmla="*/ 55563 h 40"/>
                <a:gd name="T10" fmla="*/ 34925 w 38"/>
                <a:gd name="T11" fmla="*/ 47625 h 40"/>
                <a:gd name="T12" fmla="*/ 30163 w 38"/>
                <a:gd name="T13" fmla="*/ 39688 h 40"/>
                <a:gd name="T14" fmla="*/ 17463 w 38"/>
                <a:gd name="T15" fmla="*/ 28575 h 40"/>
                <a:gd name="T16" fmla="*/ 9525 w 38"/>
                <a:gd name="T17" fmla="*/ 20638 h 40"/>
                <a:gd name="T18" fmla="*/ 6350 w 38"/>
                <a:gd name="T19" fmla="*/ 19050 h 40"/>
                <a:gd name="T20" fmla="*/ 6350 w 38"/>
                <a:gd name="T21" fmla="*/ 19050 h 40"/>
                <a:gd name="T22" fmla="*/ 1588 w 38"/>
                <a:gd name="T23" fmla="*/ 17463 h 40"/>
                <a:gd name="T24" fmla="*/ 0 w 38"/>
                <a:gd name="T25" fmla="*/ 12700 h 40"/>
                <a:gd name="T26" fmla="*/ 0 w 38"/>
                <a:gd name="T27" fmla="*/ 9525 h 40"/>
                <a:gd name="T28" fmla="*/ 0 w 38"/>
                <a:gd name="T29" fmla="*/ 4763 h 40"/>
                <a:gd name="T30" fmla="*/ 0 w 38"/>
                <a:gd name="T31" fmla="*/ 4763 h 40"/>
                <a:gd name="T32" fmla="*/ 3175 w 38"/>
                <a:gd name="T33" fmla="*/ 3175 h 40"/>
                <a:gd name="T34" fmla="*/ 6350 w 38"/>
                <a:gd name="T35" fmla="*/ 0 h 40"/>
                <a:gd name="T36" fmla="*/ 9525 w 38"/>
                <a:gd name="T37" fmla="*/ 0 h 40"/>
                <a:gd name="T38" fmla="*/ 14288 w 38"/>
                <a:gd name="T39" fmla="*/ 1588 h 40"/>
                <a:gd name="T40" fmla="*/ 14288 w 38"/>
                <a:gd name="T41" fmla="*/ 1588 h 40"/>
                <a:gd name="T42" fmla="*/ 19050 w 38"/>
                <a:gd name="T43" fmla="*/ 3175 h 40"/>
                <a:gd name="T44" fmla="*/ 31750 w 38"/>
                <a:gd name="T45" fmla="*/ 12700 h 40"/>
                <a:gd name="T46" fmla="*/ 46038 w 38"/>
                <a:gd name="T47" fmla="*/ 26988 h 40"/>
                <a:gd name="T48" fmla="*/ 52388 w 38"/>
                <a:gd name="T49" fmla="*/ 34925 h 40"/>
                <a:gd name="T50" fmla="*/ 57150 w 38"/>
                <a:gd name="T51" fmla="*/ 47625 h 40"/>
                <a:gd name="T52" fmla="*/ 57150 w 38"/>
                <a:gd name="T53" fmla="*/ 47625 h 40"/>
                <a:gd name="T54" fmla="*/ 60325 w 38"/>
                <a:gd name="T55" fmla="*/ 50800 h 40"/>
                <a:gd name="T56" fmla="*/ 60325 w 38"/>
                <a:gd name="T57" fmla="*/ 55563 h 40"/>
                <a:gd name="T58" fmla="*/ 57150 w 38"/>
                <a:gd name="T59" fmla="*/ 58738 h 40"/>
                <a:gd name="T60" fmla="*/ 53975 w 38"/>
                <a:gd name="T61" fmla="*/ 61913 h 40"/>
                <a:gd name="T62" fmla="*/ 53975 w 38"/>
                <a:gd name="T63" fmla="*/ 61913 h 40"/>
                <a:gd name="T64" fmla="*/ 49213 w 38"/>
                <a:gd name="T65" fmla="*/ 63500 h 40"/>
                <a:gd name="T66" fmla="*/ 49213 w 38"/>
                <a:gd name="T67" fmla="*/ 635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40">
                  <a:moveTo>
                    <a:pt x="31" y="40"/>
                  </a:moveTo>
                  <a:lnTo>
                    <a:pt x="31" y="40"/>
                  </a:lnTo>
                  <a:lnTo>
                    <a:pt x="27" y="39"/>
                  </a:lnTo>
                  <a:lnTo>
                    <a:pt x="25" y="35"/>
                  </a:lnTo>
                  <a:lnTo>
                    <a:pt x="22" y="30"/>
                  </a:lnTo>
                  <a:lnTo>
                    <a:pt x="19" y="25"/>
                  </a:lnTo>
                  <a:lnTo>
                    <a:pt x="11" y="1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20" y="8"/>
                  </a:lnTo>
                  <a:lnTo>
                    <a:pt x="29" y="17"/>
                  </a:lnTo>
                  <a:lnTo>
                    <a:pt x="33" y="22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3" name="Freeform 212"/>
            <p:cNvSpPr>
              <a:spLocks/>
            </p:cNvSpPr>
            <p:nvPr/>
          </p:nvSpPr>
          <p:spPr bwMode="auto">
            <a:xfrm>
              <a:off x="484188" y="5141913"/>
              <a:ext cx="52388" cy="55563"/>
            </a:xfrm>
            <a:custGeom>
              <a:avLst/>
              <a:gdLst>
                <a:gd name="T0" fmla="*/ 41275 w 33"/>
                <a:gd name="T1" fmla="*/ 55563 h 35"/>
                <a:gd name="T2" fmla="*/ 41275 w 33"/>
                <a:gd name="T3" fmla="*/ 55563 h 35"/>
                <a:gd name="T4" fmla="*/ 38100 w 33"/>
                <a:gd name="T5" fmla="*/ 53975 h 35"/>
                <a:gd name="T6" fmla="*/ 33338 w 33"/>
                <a:gd name="T7" fmla="*/ 50800 h 35"/>
                <a:gd name="T8" fmla="*/ 33338 w 33"/>
                <a:gd name="T9" fmla="*/ 50800 h 35"/>
                <a:gd name="T10" fmla="*/ 22225 w 33"/>
                <a:gd name="T11" fmla="*/ 34925 h 35"/>
                <a:gd name="T12" fmla="*/ 14288 w 33"/>
                <a:gd name="T13" fmla="*/ 25400 h 35"/>
                <a:gd name="T14" fmla="*/ 6350 w 33"/>
                <a:gd name="T15" fmla="*/ 22225 h 35"/>
                <a:gd name="T16" fmla="*/ 6350 w 33"/>
                <a:gd name="T17" fmla="*/ 22225 h 35"/>
                <a:gd name="T18" fmla="*/ 1588 w 33"/>
                <a:gd name="T19" fmla="*/ 19050 h 35"/>
                <a:gd name="T20" fmla="*/ 0 w 33"/>
                <a:gd name="T21" fmla="*/ 15875 h 35"/>
                <a:gd name="T22" fmla="*/ 0 w 33"/>
                <a:gd name="T23" fmla="*/ 11113 h 35"/>
                <a:gd name="T24" fmla="*/ 0 w 33"/>
                <a:gd name="T25" fmla="*/ 7938 h 35"/>
                <a:gd name="T26" fmla="*/ 0 w 33"/>
                <a:gd name="T27" fmla="*/ 7938 h 35"/>
                <a:gd name="T28" fmla="*/ 1588 w 33"/>
                <a:gd name="T29" fmla="*/ 3175 h 35"/>
                <a:gd name="T30" fmla="*/ 6350 w 33"/>
                <a:gd name="T31" fmla="*/ 1588 h 35"/>
                <a:gd name="T32" fmla="*/ 7938 w 33"/>
                <a:gd name="T33" fmla="*/ 0 h 35"/>
                <a:gd name="T34" fmla="*/ 11113 w 33"/>
                <a:gd name="T35" fmla="*/ 1588 h 35"/>
                <a:gd name="T36" fmla="*/ 11113 w 33"/>
                <a:gd name="T37" fmla="*/ 1588 h 35"/>
                <a:gd name="T38" fmla="*/ 15875 w 33"/>
                <a:gd name="T39" fmla="*/ 3175 h 35"/>
                <a:gd name="T40" fmla="*/ 23813 w 33"/>
                <a:gd name="T41" fmla="*/ 7938 h 35"/>
                <a:gd name="T42" fmla="*/ 36513 w 33"/>
                <a:gd name="T43" fmla="*/ 19050 h 35"/>
                <a:gd name="T44" fmla="*/ 52388 w 33"/>
                <a:gd name="T45" fmla="*/ 38100 h 35"/>
                <a:gd name="T46" fmla="*/ 52388 w 33"/>
                <a:gd name="T47" fmla="*/ 38100 h 35"/>
                <a:gd name="T48" fmla="*/ 52388 w 33"/>
                <a:gd name="T49" fmla="*/ 41275 h 35"/>
                <a:gd name="T50" fmla="*/ 52388 w 33"/>
                <a:gd name="T51" fmla="*/ 46038 h 35"/>
                <a:gd name="T52" fmla="*/ 52388 w 33"/>
                <a:gd name="T53" fmla="*/ 49213 h 35"/>
                <a:gd name="T54" fmla="*/ 47625 w 33"/>
                <a:gd name="T55" fmla="*/ 53975 h 35"/>
                <a:gd name="T56" fmla="*/ 47625 w 33"/>
                <a:gd name="T57" fmla="*/ 53975 h 35"/>
                <a:gd name="T58" fmla="*/ 41275 w 33"/>
                <a:gd name="T59" fmla="*/ 55563 h 35"/>
                <a:gd name="T60" fmla="*/ 41275 w 33"/>
                <a:gd name="T61" fmla="*/ 55563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3" h="35">
                  <a:moveTo>
                    <a:pt x="26" y="35"/>
                  </a:moveTo>
                  <a:lnTo>
                    <a:pt x="26" y="35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4" y="22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23" y="12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0" y="34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4" name="Freeform 213"/>
            <p:cNvSpPr>
              <a:spLocks/>
            </p:cNvSpPr>
            <p:nvPr/>
          </p:nvSpPr>
          <p:spPr bwMode="auto">
            <a:xfrm>
              <a:off x="455613" y="5164138"/>
              <a:ext cx="44450" cy="42863"/>
            </a:xfrm>
            <a:custGeom>
              <a:avLst/>
              <a:gdLst>
                <a:gd name="T0" fmla="*/ 34925 w 28"/>
                <a:gd name="T1" fmla="*/ 42863 h 27"/>
                <a:gd name="T2" fmla="*/ 34925 w 28"/>
                <a:gd name="T3" fmla="*/ 42863 h 27"/>
                <a:gd name="T4" fmla="*/ 28575 w 28"/>
                <a:gd name="T5" fmla="*/ 41275 h 27"/>
                <a:gd name="T6" fmla="*/ 26988 w 28"/>
                <a:gd name="T7" fmla="*/ 39688 h 27"/>
                <a:gd name="T8" fmla="*/ 26988 w 28"/>
                <a:gd name="T9" fmla="*/ 39688 h 27"/>
                <a:gd name="T10" fmla="*/ 11113 w 28"/>
                <a:gd name="T11" fmla="*/ 23813 h 27"/>
                <a:gd name="T12" fmla="*/ 4763 w 28"/>
                <a:gd name="T13" fmla="*/ 17463 h 27"/>
                <a:gd name="T14" fmla="*/ 4763 w 28"/>
                <a:gd name="T15" fmla="*/ 17463 h 27"/>
                <a:gd name="T16" fmla="*/ 1588 w 28"/>
                <a:gd name="T17" fmla="*/ 15875 h 27"/>
                <a:gd name="T18" fmla="*/ 0 w 28"/>
                <a:gd name="T19" fmla="*/ 11113 h 27"/>
                <a:gd name="T20" fmla="*/ 0 w 28"/>
                <a:gd name="T21" fmla="*/ 7938 h 27"/>
                <a:gd name="T22" fmla="*/ 1588 w 28"/>
                <a:gd name="T23" fmla="*/ 3175 h 27"/>
                <a:gd name="T24" fmla="*/ 1588 w 28"/>
                <a:gd name="T25" fmla="*/ 3175 h 27"/>
                <a:gd name="T26" fmla="*/ 4763 w 28"/>
                <a:gd name="T27" fmla="*/ 1588 h 27"/>
                <a:gd name="T28" fmla="*/ 7938 w 28"/>
                <a:gd name="T29" fmla="*/ 0 h 27"/>
                <a:gd name="T30" fmla="*/ 12700 w 28"/>
                <a:gd name="T31" fmla="*/ 0 h 27"/>
                <a:gd name="T32" fmla="*/ 15875 w 28"/>
                <a:gd name="T33" fmla="*/ 0 h 27"/>
                <a:gd name="T34" fmla="*/ 15875 w 28"/>
                <a:gd name="T35" fmla="*/ 0 h 27"/>
                <a:gd name="T36" fmla="*/ 22225 w 28"/>
                <a:gd name="T37" fmla="*/ 4763 h 27"/>
                <a:gd name="T38" fmla="*/ 39688 w 28"/>
                <a:gd name="T39" fmla="*/ 25400 h 27"/>
                <a:gd name="T40" fmla="*/ 39688 w 28"/>
                <a:gd name="T41" fmla="*/ 25400 h 27"/>
                <a:gd name="T42" fmla="*/ 42863 w 28"/>
                <a:gd name="T43" fmla="*/ 28575 h 27"/>
                <a:gd name="T44" fmla="*/ 44450 w 28"/>
                <a:gd name="T45" fmla="*/ 33338 h 27"/>
                <a:gd name="T46" fmla="*/ 42863 w 28"/>
                <a:gd name="T47" fmla="*/ 36513 h 27"/>
                <a:gd name="T48" fmla="*/ 39688 w 28"/>
                <a:gd name="T49" fmla="*/ 41275 h 27"/>
                <a:gd name="T50" fmla="*/ 39688 w 28"/>
                <a:gd name="T51" fmla="*/ 41275 h 27"/>
                <a:gd name="T52" fmla="*/ 36513 w 28"/>
                <a:gd name="T53" fmla="*/ 42863 h 27"/>
                <a:gd name="T54" fmla="*/ 34925 w 28"/>
                <a:gd name="T55" fmla="*/ 42863 h 27"/>
                <a:gd name="T56" fmla="*/ 34925 w 28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7">
                  <a:moveTo>
                    <a:pt x="22" y="27"/>
                  </a:moveTo>
                  <a:lnTo>
                    <a:pt x="22" y="27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5" y="26"/>
                  </a:lnTo>
                  <a:lnTo>
                    <a:pt x="23" y="27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5" name="Freeform 214"/>
            <p:cNvSpPr>
              <a:spLocks/>
            </p:cNvSpPr>
            <p:nvPr/>
          </p:nvSpPr>
          <p:spPr bwMode="auto">
            <a:xfrm>
              <a:off x="423863" y="5183188"/>
              <a:ext cx="42863" cy="44450"/>
            </a:xfrm>
            <a:custGeom>
              <a:avLst/>
              <a:gdLst>
                <a:gd name="T0" fmla="*/ 31750 w 27"/>
                <a:gd name="T1" fmla="*/ 44450 h 28"/>
                <a:gd name="T2" fmla="*/ 31750 w 27"/>
                <a:gd name="T3" fmla="*/ 44450 h 28"/>
                <a:gd name="T4" fmla="*/ 28575 w 27"/>
                <a:gd name="T5" fmla="*/ 42863 h 28"/>
                <a:gd name="T6" fmla="*/ 23813 w 27"/>
                <a:gd name="T7" fmla="*/ 39688 h 28"/>
                <a:gd name="T8" fmla="*/ 23813 w 27"/>
                <a:gd name="T9" fmla="*/ 39688 h 28"/>
                <a:gd name="T10" fmla="*/ 9525 w 27"/>
                <a:gd name="T11" fmla="*/ 23813 h 28"/>
                <a:gd name="T12" fmla="*/ 4763 w 27"/>
                <a:gd name="T13" fmla="*/ 17463 h 28"/>
                <a:gd name="T14" fmla="*/ 4763 w 27"/>
                <a:gd name="T15" fmla="*/ 17463 h 28"/>
                <a:gd name="T16" fmla="*/ 1588 w 27"/>
                <a:gd name="T17" fmla="*/ 15875 h 28"/>
                <a:gd name="T18" fmla="*/ 0 w 27"/>
                <a:gd name="T19" fmla="*/ 12700 h 28"/>
                <a:gd name="T20" fmla="*/ 0 w 27"/>
                <a:gd name="T21" fmla="*/ 7938 h 28"/>
                <a:gd name="T22" fmla="*/ 1588 w 27"/>
                <a:gd name="T23" fmla="*/ 4763 h 28"/>
                <a:gd name="T24" fmla="*/ 1588 w 27"/>
                <a:gd name="T25" fmla="*/ 4763 h 28"/>
                <a:gd name="T26" fmla="*/ 4763 w 27"/>
                <a:gd name="T27" fmla="*/ 1588 h 28"/>
                <a:gd name="T28" fmla="*/ 7938 w 27"/>
                <a:gd name="T29" fmla="*/ 0 h 28"/>
                <a:gd name="T30" fmla="*/ 12700 w 27"/>
                <a:gd name="T31" fmla="*/ 0 h 28"/>
                <a:gd name="T32" fmla="*/ 15875 w 27"/>
                <a:gd name="T33" fmla="*/ 0 h 28"/>
                <a:gd name="T34" fmla="*/ 15875 w 27"/>
                <a:gd name="T35" fmla="*/ 0 h 28"/>
                <a:gd name="T36" fmla="*/ 22225 w 27"/>
                <a:gd name="T37" fmla="*/ 6350 h 28"/>
                <a:gd name="T38" fmla="*/ 39688 w 27"/>
                <a:gd name="T39" fmla="*/ 26988 h 28"/>
                <a:gd name="T40" fmla="*/ 39688 w 27"/>
                <a:gd name="T41" fmla="*/ 26988 h 28"/>
                <a:gd name="T42" fmla="*/ 42863 w 27"/>
                <a:gd name="T43" fmla="*/ 30163 h 28"/>
                <a:gd name="T44" fmla="*/ 42863 w 27"/>
                <a:gd name="T45" fmla="*/ 34925 h 28"/>
                <a:gd name="T46" fmla="*/ 42863 w 27"/>
                <a:gd name="T47" fmla="*/ 38100 h 28"/>
                <a:gd name="T48" fmla="*/ 39688 w 27"/>
                <a:gd name="T49" fmla="*/ 42863 h 28"/>
                <a:gd name="T50" fmla="*/ 39688 w 27"/>
                <a:gd name="T51" fmla="*/ 42863 h 28"/>
                <a:gd name="T52" fmla="*/ 36513 w 27"/>
                <a:gd name="T53" fmla="*/ 44450 h 28"/>
                <a:gd name="T54" fmla="*/ 31750 w 27"/>
                <a:gd name="T55" fmla="*/ 44450 h 28"/>
                <a:gd name="T56" fmla="*/ 31750 w 27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28">
                  <a:moveTo>
                    <a:pt x="20" y="28"/>
                  </a:move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6" name="Freeform 215"/>
            <p:cNvSpPr>
              <a:spLocks/>
            </p:cNvSpPr>
            <p:nvPr/>
          </p:nvSpPr>
          <p:spPr bwMode="auto">
            <a:xfrm>
              <a:off x="393701" y="5207000"/>
              <a:ext cx="44450" cy="44450"/>
            </a:xfrm>
            <a:custGeom>
              <a:avLst/>
              <a:gdLst>
                <a:gd name="T0" fmla="*/ 34925 w 28"/>
                <a:gd name="T1" fmla="*/ 44450 h 28"/>
                <a:gd name="T2" fmla="*/ 34925 w 28"/>
                <a:gd name="T3" fmla="*/ 44450 h 28"/>
                <a:gd name="T4" fmla="*/ 30163 w 28"/>
                <a:gd name="T5" fmla="*/ 44450 h 28"/>
                <a:gd name="T6" fmla="*/ 26988 w 28"/>
                <a:gd name="T7" fmla="*/ 39688 h 28"/>
                <a:gd name="T8" fmla="*/ 26988 w 28"/>
                <a:gd name="T9" fmla="*/ 39688 h 28"/>
                <a:gd name="T10" fmla="*/ 9525 w 28"/>
                <a:gd name="T11" fmla="*/ 23813 h 28"/>
                <a:gd name="T12" fmla="*/ 6350 w 28"/>
                <a:gd name="T13" fmla="*/ 20638 h 28"/>
                <a:gd name="T14" fmla="*/ 6350 w 28"/>
                <a:gd name="T15" fmla="*/ 20638 h 28"/>
                <a:gd name="T16" fmla="*/ 1588 w 28"/>
                <a:gd name="T17" fmla="*/ 15875 h 28"/>
                <a:gd name="T18" fmla="*/ 0 w 28"/>
                <a:gd name="T19" fmla="*/ 12700 h 28"/>
                <a:gd name="T20" fmla="*/ 0 w 28"/>
                <a:gd name="T21" fmla="*/ 7938 h 28"/>
                <a:gd name="T22" fmla="*/ 1588 w 28"/>
                <a:gd name="T23" fmla="*/ 4763 h 28"/>
                <a:gd name="T24" fmla="*/ 1588 w 28"/>
                <a:gd name="T25" fmla="*/ 4763 h 28"/>
                <a:gd name="T26" fmla="*/ 6350 w 28"/>
                <a:gd name="T27" fmla="*/ 3175 h 28"/>
                <a:gd name="T28" fmla="*/ 7938 w 28"/>
                <a:gd name="T29" fmla="*/ 0 h 28"/>
                <a:gd name="T30" fmla="*/ 12700 w 28"/>
                <a:gd name="T31" fmla="*/ 0 h 28"/>
                <a:gd name="T32" fmla="*/ 15875 w 28"/>
                <a:gd name="T33" fmla="*/ 3175 h 28"/>
                <a:gd name="T34" fmla="*/ 15875 w 28"/>
                <a:gd name="T35" fmla="*/ 3175 h 28"/>
                <a:gd name="T36" fmla="*/ 23813 w 28"/>
                <a:gd name="T37" fmla="*/ 6350 h 28"/>
                <a:gd name="T38" fmla="*/ 42863 w 28"/>
                <a:gd name="T39" fmla="*/ 26988 h 28"/>
                <a:gd name="T40" fmla="*/ 42863 w 28"/>
                <a:gd name="T41" fmla="*/ 26988 h 28"/>
                <a:gd name="T42" fmla="*/ 44450 w 28"/>
                <a:gd name="T43" fmla="*/ 30163 h 28"/>
                <a:gd name="T44" fmla="*/ 44450 w 28"/>
                <a:gd name="T45" fmla="*/ 34925 h 28"/>
                <a:gd name="T46" fmla="*/ 42863 w 28"/>
                <a:gd name="T47" fmla="*/ 38100 h 28"/>
                <a:gd name="T48" fmla="*/ 39688 w 28"/>
                <a:gd name="T49" fmla="*/ 42863 h 28"/>
                <a:gd name="T50" fmla="*/ 39688 w 28"/>
                <a:gd name="T51" fmla="*/ 42863 h 28"/>
                <a:gd name="T52" fmla="*/ 38100 w 28"/>
                <a:gd name="T53" fmla="*/ 44450 h 28"/>
                <a:gd name="T54" fmla="*/ 34925 w 28"/>
                <a:gd name="T55" fmla="*/ 44450 h 28"/>
                <a:gd name="T56" fmla="*/ 34925 w 28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8"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5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7" name="Freeform 216"/>
            <p:cNvSpPr>
              <a:spLocks/>
            </p:cNvSpPr>
            <p:nvPr/>
          </p:nvSpPr>
          <p:spPr bwMode="auto">
            <a:xfrm>
              <a:off x="363538" y="5230813"/>
              <a:ext cx="44450" cy="46038"/>
            </a:xfrm>
            <a:custGeom>
              <a:avLst/>
              <a:gdLst>
                <a:gd name="T0" fmla="*/ 34925 w 28"/>
                <a:gd name="T1" fmla="*/ 46038 h 29"/>
                <a:gd name="T2" fmla="*/ 34925 w 28"/>
                <a:gd name="T3" fmla="*/ 46038 h 29"/>
                <a:gd name="T4" fmla="*/ 30163 w 28"/>
                <a:gd name="T5" fmla="*/ 44450 h 29"/>
                <a:gd name="T6" fmla="*/ 26988 w 28"/>
                <a:gd name="T7" fmla="*/ 42863 h 29"/>
                <a:gd name="T8" fmla="*/ 26988 w 28"/>
                <a:gd name="T9" fmla="*/ 42863 h 29"/>
                <a:gd name="T10" fmla="*/ 11113 w 28"/>
                <a:gd name="T11" fmla="*/ 23813 h 29"/>
                <a:gd name="T12" fmla="*/ 4763 w 28"/>
                <a:gd name="T13" fmla="*/ 20638 h 29"/>
                <a:gd name="T14" fmla="*/ 4763 w 28"/>
                <a:gd name="T15" fmla="*/ 20638 h 29"/>
                <a:gd name="T16" fmla="*/ 3175 w 28"/>
                <a:gd name="T17" fmla="*/ 19050 h 29"/>
                <a:gd name="T18" fmla="*/ 0 w 28"/>
                <a:gd name="T19" fmla="*/ 14288 h 29"/>
                <a:gd name="T20" fmla="*/ 0 w 28"/>
                <a:gd name="T21" fmla="*/ 11113 h 29"/>
                <a:gd name="T22" fmla="*/ 3175 w 28"/>
                <a:gd name="T23" fmla="*/ 6350 h 29"/>
                <a:gd name="T24" fmla="*/ 3175 w 28"/>
                <a:gd name="T25" fmla="*/ 6350 h 29"/>
                <a:gd name="T26" fmla="*/ 4763 w 28"/>
                <a:gd name="T27" fmla="*/ 3175 h 29"/>
                <a:gd name="T28" fmla="*/ 7938 w 28"/>
                <a:gd name="T29" fmla="*/ 3175 h 29"/>
                <a:gd name="T30" fmla="*/ 12700 w 28"/>
                <a:gd name="T31" fmla="*/ 0 h 29"/>
                <a:gd name="T32" fmla="*/ 15875 w 28"/>
                <a:gd name="T33" fmla="*/ 3175 h 29"/>
                <a:gd name="T34" fmla="*/ 15875 w 28"/>
                <a:gd name="T35" fmla="*/ 3175 h 29"/>
                <a:gd name="T36" fmla="*/ 22225 w 28"/>
                <a:gd name="T37" fmla="*/ 7938 h 29"/>
                <a:gd name="T38" fmla="*/ 39688 w 28"/>
                <a:gd name="T39" fmla="*/ 28575 h 29"/>
                <a:gd name="T40" fmla="*/ 39688 w 28"/>
                <a:gd name="T41" fmla="*/ 28575 h 29"/>
                <a:gd name="T42" fmla="*/ 42863 w 28"/>
                <a:gd name="T43" fmla="*/ 33338 h 29"/>
                <a:gd name="T44" fmla="*/ 44450 w 28"/>
                <a:gd name="T45" fmla="*/ 36513 h 29"/>
                <a:gd name="T46" fmla="*/ 42863 w 28"/>
                <a:gd name="T47" fmla="*/ 41275 h 29"/>
                <a:gd name="T48" fmla="*/ 39688 w 28"/>
                <a:gd name="T49" fmla="*/ 42863 h 29"/>
                <a:gd name="T50" fmla="*/ 39688 w 28"/>
                <a:gd name="T51" fmla="*/ 42863 h 29"/>
                <a:gd name="T52" fmla="*/ 36513 w 28"/>
                <a:gd name="T53" fmla="*/ 44450 h 29"/>
                <a:gd name="T54" fmla="*/ 34925 w 28"/>
                <a:gd name="T55" fmla="*/ 46038 h 29"/>
                <a:gd name="T56" fmla="*/ 34925 w 28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22" y="29"/>
                  </a:moveTo>
                  <a:lnTo>
                    <a:pt x="22" y="29"/>
                  </a:lnTo>
                  <a:lnTo>
                    <a:pt x="19" y="28"/>
                  </a:lnTo>
                  <a:lnTo>
                    <a:pt x="17" y="2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7" y="26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8" name="Freeform 217"/>
            <p:cNvSpPr>
              <a:spLocks/>
            </p:cNvSpPr>
            <p:nvPr/>
          </p:nvSpPr>
          <p:spPr bwMode="auto">
            <a:xfrm>
              <a:off x="338138" y="5257800"/>
              <a:ext cx="41275" cy="42863"/>
            </a:xfrm>
            <a:custGeom>
              <a:avLst/>
              <a:gdLst>
                <a:gd name="T0" fmla="*/ 31750 w 26"/>
                <a:gd name="T1" fmla="*/ 42863 h 27"/>
                <a:gd name="T2" fmla="*/ 31750 w 26"/>
                <a:gd name="T3" fmla="*/ 42863 h 27"/>
                <a:gd name="T4" fmla="*/ 28575 w 26"/>
                <a:gd name="T5" fmla="*/ 41275 h 27"/>
                <a:gd name="T6" fmla="*/ 23813 w 26"/>
                <a:gd name="T7" fmla="*/ 39688 h 27"/>
                <a:gd name="T8" fmla="*/ 23813 w 26"/>
                <a:gd name="T9" fmla="*/ 39688 h 27"/>
                <a:gd name="T10" fmla="*/ 9525 w 26"/>
                <a:gd name="T11" fmla="*/ 23813 h 27"/>
                <a:gd name="T12" fmla="*/ 3175 w 26"/>
                <a:gd name="T13" fmla="*/ 17463 h 27"/>
                <a:gd name="T14" fmla="*/ 3175 w 26"/>
                <a:gd name="T15" fmla="*/ 17463 h 27"/>
                <a:gd name="T16" fmla="*/ 0 w 26"/>
                <a:gd name="T17" fmla="*/ 15875 h 27"/>
                <a:gd name="T18" fmla="*/ 0 w 26"/>
                <a:gd name="T19" fmla="*/ 11113 h 27"/>
                <a:gd name="T20" fmla="*/ 0 w 26"/>
                <a:gd name="T21" fmla="*/ 7938 h 27"/>
                <a:gd name="T22" fmla="*/ 0 w 26"/>
                <a:gd name="T23" fmla="*/ 3175 h 27"/>
                <a:gd name="T24" fmla="*/ 0 w 26"/>
                <a:gd name="T25" fmla="*/ 3175 h 27"/>
                <a:gd name="T26" fmla="*/ 3175 w 26"/>
                <a:gd name="T27" fmla="*/ 0 h 27"/>
                <a:gd name="T28" fmla="*/ 6350 w 26"/>
                <a:gd name="T29" fmla="*/ 0 h 27"/>
                <a:gd name="T30" fmla="*/ 9525 w 26"/>
                <a:gd name="T31" fmla="*/ 0 h 27"/>
                <a:gd name="T32" fmla="*/ 14288 w 26"/>
                <a:gd name="T33" fmla="*/ 0 h 27"/>
                <a:gd name="T34" fmla="*/ 14288 w 26"/>
                <a:gd name="T35" fmla="*/ 0 h 27"/>
                <a:gd name="T36" fmla="*/ 22225 w 26"/>
                <a:gd name="T37" fmla="*/ 6350 h 27"/>
                <a:gd name="T38" fmla="*/ 39688 w 26"/>
                <a:gd name="T39" fmla="*/ 25400 h 27"/>
                <a:gd name="T40" fmla="*/ 39688 w 26"/>
                <a:gd name="T41" fmla="*/ 25400 h 27"/>
                <a:gd name="T42" fmla="*/ 41275 w 26"/>
                <a:gd name="T43" fmla="*/ 30163 h 27"/>
                <a:gd name="T44" fmla="*/ 41275 w 26"/>
                <a:gd name="T45" fmla="*/ 33338 h 27"/>
                <a:gd name="T46" fmla="*/ 41275 w 26"/>
                <a:gd name="T47" fmla="*/ 38100 h 27"/>
                <a:gd name="T48" fmla="*/ 38100 w 26"/>
                <a:gd name="T49" fmla="*/ 39688 h 27"/>
                <a:gd name="T50" fmla="*/ 38100 w 26"/>
                <a:gd name="T51" fmla="*/ 39688 h 27"/>
                <a:gd name="T52" fmla="*/ 36513 w 26"/>
                <a:gd name="T53" fmla="*/ 41275 h 27"/>
                <a:gd name="T54" fmla="*/ 31750 w 26"/>
                <a:gd name="T55" fmla="*/ 42863 h 27"/>
                <a:gd name="T56" fmla="*/ 31750 w 26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lnTo>
                    <a:pt x="20" y="27"/>
                  </a:lnTo>
                  <a:lnTo>
                    <a:pt x="18" y="26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4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6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9" name="Freeform 218"/>
            <p:cNvSpPr>
              <a:spLocks/>
            </p:cNvSpPr>
            <p:nvPr/>
          </p:nvSpPr>
          <p:spPr bwMode="auto">
            <a:xfrm>
              <a:off x="312738" y="5281613"/>
              <a:ext cx="41275" cy="46038"/>
            </a:xfrm>
            <a:custGeom>
              <a:avLst/>
              <a:gdLst>
                <a:gd name="T0" fmla="*/ 31750 w 26"/>
                <a:gd name="T1" fmla="*/ 46038 h 29"/>
                <a:gd name="T2" fmla="*/ 31750 w 26"/>
                <a:gd name="T3" fmla="*/ 46038 h 29"/>
                <a:gd name="T4" fmla="*/ 26988 w 26"/>
                <a:gd name="T5" fmla="*/ 44450 h 29"/>
                <a:gd name="T6" fmla="*/ 23813 w 26"/>
                <a:gd name="T7" fmla="*/ 41275 h 29"/>
                <a:gd name="T8" fmla="*/ 23813 w 26"/>
                <a:gd name="T9" fmla="*/ 41275 h 29"/>
                <a:gd name="T10" fmla="*/ 9525 w 26"/>
                <a:gd name="T11" fmla="*/ 25400 h 29"/>
                <a:gd name="T12" fmla="*/ 3175 w 26"/>
                <a:gd name="T13" fmla="*/ 19050 h 29"/>
                <a:gd name="T14" fmla="*/ 3175 w 26"/>
                <a:gd name="T15" fmla="*/ 19050 h 29"/>
                <a:gd name="T16" fmla="*/ 1588 w 26"/>
                <a:gd name="T17" fmla="*/ 17463 h 29"/>
                <a:gd name="T18" fmla="*/ 0 w 26"/>
                <a:gd name="T19" fmla="*/ 14288 h 29"/>
                <a:gd name="T20" fmla="*/ 0 w 26"/>
                <a:gd name="T21" fmla="*/ 9525 h 29"/>
                <a:gd name="T22" fmla="*/ 1588 w 26"/>
                <a:gd name="T23" fmla="*/ 6350 h 29"/>
                <a:gd name="T24" fmla="*/ 1588 w 26"/>
                <a:gd name="T25" fmla="*/ 6350 h 29"/>
                <a:gd name="T26" fmla="*/ 3175 w 26"/>
                <a:gd name="T27" fmla="*/ 1588 h 29"/>
                <a:gd name="T28" fmla="*/ 7938 w 26"/>
                <a:gd name="T29" fmla="*/ 1588 h 29"/>
                <a:gd name="T30" fmla="*/ 11113 w 26"/>
                <a:gd name="T31" fmla="*/ 0 h 29"/>
                <a:gd name="T32" fmla="*/ 15875 w 26"/>
                <a:gd name="T33" fmla="*/ 1588 h 29"/>
                <a:gd name="T34" fmla="*/ 15875 w 26"/>
                <a:gd name="T35" fmla="*/ 1588 h 29"/>
                <a:gd name="T36" fmla="*/ 20638 w 26"/>
                <a:gd name="T37" fmla="*/ 7938 h 29"/>
                <a:gd name="T38" fmla="*/ 39688 w 26"/>
                <a:gd name="T39" fmla="*/ 26988 h 29"/>
                <a:gd name="T40" fmla="*/ 39688 w 26"/>
                <a:gd name="T41" fmla="*/ 26988 h 29"/>
                <a:gd name="T42" fmla="*/ 41275 w 26"/>
                <a:gd name="T43" fmla="*/ 31750 h 29"/>
                <a:gd name="T44" fmla="*/ 41275 w 26"/>
                <a:gd name="T45" fmla="*/ 36513 h 29"/>
                <a:gd name="T46" fmla="*/ 41275 w 26"/>
                <a:gd name="T47" fmla="*/ 39688 h 29"/>
                <a:gd name="T48" fmla="*/ 39688 w 26"/>
                <a:gd name="T49" fmla="*/ 41275 h 29"/>
                <a:gd name="T50" fmla="*/ 39688 w 26"/>
                <a:gd name="T51" fmla="*/ 41275 h 29"/>
                <a:gd name="T52" fmla="*/ 34925 w 26"/>
                <a:gd name="T53" fmla="*/ 44450 h 29"/>
                <a:gd name="T54" fmla="*/ 31750 w 26"/>
                <a:gd name="T55" fmla="*/ 46038 h 29"/>
                <a:gd name="T56" fmla="*/ 31750 w 26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9">
                  <a:moveTo>
                    <a:pt x="20" y="29"/>
                  </a:moveTo>
                  <a:lnTo>
                    <a:pt x="20" y="29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0" name="Freeform 219"/>
            <p:cNvSpPr>
              <a:spLocks/>
            </p:cNvSpPr>
            <p:nvPr/>
          </p:nvSpPr>
          <p:spPr bwMode="auto">
            <a:xfrm>
              <a:off x="284163" y="5313363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5875 w 20"/>
                <a:gd name="T5" fmla="*/ 30163 h 19"/>
                <a:gd name="T6" fmla="*/ 11113 w 20"/>
                <a:gd name="T7" fmla="*/ 25400 h 19"/>
                <a:gd name="T8" fmla="*/ 11113 w 20"/>
                <a:gd name="T9" fmla="*/ 25400 h 19"/>
                <a:gd name="T10" fmla="*/ 3175 w 20"/>
                <a:gd name="T11" fmla="*/ 17463 h 19"/>
                <a:gd name="T12" fmla="*/ 3175 w 20"/>
                <a:gd name="T13" fmla="*/ 17463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3175 w 20"/>
                <a:gd name="T25" fmla="*/ 1588 h 19"/>
                <a:gd name="T26" fmla="*/ 7938 w 20"/>
                <a:gd name="T27" fmla="*/ 0 h 19"/>
                <a:gd name="T28" fmla="*/ 11113 w 20"/>
                <a:gd name="T29" fmla="*/ 0 h 19"/>
                <a:gd name="T30" fmla="*/ 15875 w 20"/>
                <a:gd name="T31" fmla="*/ 0 h 19"/>
                <a:gd name="T32" fmla="*/ 15875 w 20"/>
                <a:gd name="T33" fmla="*/ 0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7463 h 19"/>
                <a:gd name="T42" fmla="*/ 31750 w 20"/>
                <a:gd name="T43" fmla="*/ 22225 h 19"/>
                <a:gd name="T44" fmla="*/ 30163 w 20"/>
                <a:gd name="T45" fmla="*/ 25400 h 19"/>
                <a:gd name="T46" fmla="*/ 25400 w 20"/>
                <a:gd name="T47" fmla="*/ 30163 h 19"/>
                <a:gd name="T48" fmla="*/ 25400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1" name="Freeform 220"/>
            <p:cNvSpPr>
              <a:spLocks/>
            </p:cNvSpPr>
            <p:nvPr/>
          </p:nvSpPr>
          <p:spPr bwMode="auto">
            <a:xfrm>
              <a:off x="260351" y="5338763"/>
              <a:ext cx="30163" cy="33338"/>
            </a:xfrm>
            <a:custGeom>
              <a:avLst/>
              <a:gdLst>
                <a:gd name="T0" fmla="*/ 22225 w 19"/>
                <a:gd name="T1" fmla="*/ 33338 h 21"/>
                <a:gd name="T2" fmla="*/ 22225 w 19"/>
                <a:gd name="T3" fmla="*/ 33338 h 21"/>
                <a:gd name="T4" fmla="*/ 15875 w 19"/>
                <a:gd name="T5" fmla="*/ 30163 h 21"/>
                <a:gd name="T6" fmla="*/ 11113 w 19"/>
                <a:gd name="T7" fmla="*/ 26988 h 21"/>
                <a:gd name="T8" fmla="*/ 11113 w 19"/>
                <a:gd name="T9" fmla="*/ 26988 h 21"/>
                <a:gd name="T10" fmla="*/ 3175 w 19"/>
                <a:gd name="T11" fmla="*/ 20638 h 21"/>
                <a:gd name="T12" fmla="*/ 3175 w 19"/>
                <a:gd name="T13" fmla="*/ 20638 h 21"/>
                <a:gd name="T14" fmla="*/ 0 w 19"/>
                <a:gd name="T15" fmla="*/ 15875 h 21"/>
                <a:gd name="T16" fmla="*/ 0 w 19"/>
                <a:gd name="T17" fmla="*/ 12700 h 21"/>
                <a:gd name="T18" fmla="*/ 0 w 19"/>
                <a:gd name="T19" fmla="*/ 7938 h 21"/>
                <a:gd name="T20" fmla="*/ 0 w 19"/>
                <a:gd name="T21" fmla="*/ 4763 h 21"/>
                <a:gd name="T22" fmla="*/ 0 w 19"/>
                <a:gd name="T23" fmla="*/ 4763 h 21"/>
                <a:gd name="T24" fmla="*/ 3175 w 19"/>
                <a:gd name="T25" fmla="*/ 3175 h 21"/>
                <a:gd name="T26" fmla="*/ 7938 w 19"/>
                <a:gd name="T27" fmla="*/ 0 h 21"/>
                <a:gd name="T28" fmla="*/ 11113 w 19"/>
                <a:gd name="T29" fmla="*/ 0 h 21"/>
                <a:gd name="T30" fmla="*/ 14288 w 19"/>
                <a:gd name="T31" fmla="*/ 3175 h 21"/>
                <a:gd name="T32" fmla="*/ 14288 w 19"/>
                <a:gd name="T33" fmla="*/ 3175 h 21"/>
                <a:gd name="T34" fmla="*/ 22225 w 19"/>
                <a:gd name="T35" fmla="*/ 6350 h 21"/>
                <a:gd name="T36" fmla="*/ 30163 w 19"/>
                <a:gd name="T37" fmla="*/ 15875 h 21"/>
                <a:gd name="T38" fmla="*/ 30163 w 19"/>
                <a:gd name="T39" fmla="*/ 15875 h 21"/>
                <a:gd name="T40" fmla="*/ 30163 w 19"/>
                <a:gd name="T41" fmla="*/ 20638 h 21"/>
                <a:gd name="T42" fmla="*/ 30163 w 19"/>
                <a:gd name="T43" fmla="*/ 25400 h 21"/>
                <a:gd name="T44" fmla="*/ 30163 w 19"/>
                <a:gd name="T45" fmla="*/ 26988 h 21"/>
                <a:gd name="T46" fmla="*/ 25400 w 19"/>
                <a:gd name="T47" fmla="*/ 30163 h 21"/>
                <a:gd name="T48" fmla="*/ 25400 w 19"/>
                <a:gd name="T49" fmla="*/ 30163 h 21"/>
                <a:gd name="T50" fmla="*/ 22225 w 19"/>
                <a:gd name="T51" fmla="*/ 33338 h 21"/>
                <a:gd name="T52" fmla="*/ 22225 w 19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2" name="Freeform 221"/>
            <p:cNvSpPr>
              <a:spLocks/>
            </p:cNvSpPr>
            <p:nvPr/>
          </p:nvSpPr>
          <p:spPr bwMode="auto">
            <a:xfrm>
              <a:off x="236538" y="5368925"/>
              <a:ext cx="31750" cy="31750"/>
            </a:xfrm>
            <a:custGeom>
              <a:avLst/>
              <a:gdLst>
                <a:gd name="T0" fmla="*/ 22225 w 20"/>
                <a:gd name="T1" fmla="*/ 31750 h 20"/>
                <a:gd name="T2" fmla="*/ 22225 w 20"/>
                <a:gd name="T3" fmla="*/ 31750 h 20"/>
                <a:gd name="T4" fmla="*/ 17463 w 20"/>
                <a:gd name="T5" fmla="*/ 30163 h 20"/>
                <a:gd name="T6" fmla="*/ 12700 w 20"/>
                <a:gd name="T7" fmla="*/ 26988 h 20"/>
                <a:gd name="T8" fmla="*/ 12700 w 20"/>
                <a:gd name="T9" fmla="*/ 26988 h 20"/>
                <a:gd name="T10" fmla="*/ 4763 w 20"/>
                <a:gd name="T11" fmla="*/ 20638 h 20"/>
                <a:gd name="T12" fmla="*/ 4763 w 20"/>
                <a:gd name="T13" fmla="*/ 20638 h 20"/>
                <a:gd name="T14" fmla="*/ 1588 w 20"/>
                <a:gd name="T15" fmla="*/ 15875 h 20"/>
                <a:gd name="T16" fmla="*/ 0 w 20"/>
                <a:gd name="T17" fmla="*/ 14288 h 20"/>
                <a:gd name="T18" fmla="*/ 0 w 20"/>
                <a:gd name="T19" fmla="*/ 11113 h 20"/>
                <a:gd name="T20" fmla="*/ 1588 w 20"/>
                <a:gd name="T21" fmla="*/ 6350 h 20"/>
                <a:gd name="T22" fmla="*/ 1588 w 20"/>
                <a:gd name="T23" fmla="*/ 6350 h 20"/>
                <a:gd name="T24" fmla="*/ 3175 w 20"/>
                <a:gd name="T25" fmla="*/ 3175 h 20"/>
                <a:gd name="T26" fmla="*/ 7938 w 20"/>
                <a:gd name="T27" fmla="*/ 0 h 20"/>
                <a:gd name="T28" fmla="*/ 11113 w 20"/>
                <a:gd name="T29" fmla="*/ 0 h 20"/>
                <a:gd name="T30" fmla="*/ 15875 w 20"/>
                <a:gd name="T31" fmla="*/ 3175 h 20"/>
                <a:gd name="T32" fmla="*/ 15875 w 20"/>
                <a:gd name="T33" fmla="*/ 3175 h 20"/>
                <a:gd name="T34" fmla="*/ 22225 w 20"/>
                <a:gd name="T35" fmla="*/ 7938 h 20"/>
                <a:gd name="T36" fmla="*/ 30163 w 20"/>
                <a:gd name="T37" fmla="*/ 15875 h 20"/>
                <a:gd name="T38" fmla="*/ 30163 w 20"/>
                <a:gd name="T39" fmla="*/ 15875 h 20"/>
                <a:gd name="T40" fmla="*/ 31750 w 20"/>
                <a:gd name="T41" fmla="*/ 20638 h 20"/>
                <a:gd name="T42" fmla="*/ 31750 w 20"/>
                <a:gd name="T43" fmla="*/ 23813 h 20"/>
                <a:gd name="T44" fmla="*/ 30163 w 20"/>
                <a:gd name="T45" fmla="*/ 28575 h 20"/>
                <a:gd name="T46" fmla="*/ 26988 w 20"/>
                <a:gd name="T47" fmla="*/ 30163 h 20"/>
                <a:gd name="T48" fmla="*/ 26988 w 20"/>
                <a:gd name="T49" fmla="*/ 30163 h 20"/>
                <a:gd name="T50" fmla="*/ 22225 w 20"/>
                <a:gd name="T51" fmla="*/ 31750 h 20"/>
                <a:gd name="T52" fmla="*/ 22225 w 20"/>
                <a:gd name="T53" fmla="*/ 3175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14" y="20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3" name="Freeform 222"/>
            <p:cNvSpPr>
              <a:spLocks/>
            </p:cNvSpPr>
            <p:nvPr/>
          </p:nvSpPr>
          <p:spPr bwMode="auto">
            <a:xfrm>
              <a:off x="215901" y="5399088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7463 w 20"/>
                <a:gd name="T5" fmla="*/ 30163 h 19"/>
                <a:gd name="T6" fmla="*/ 14288 w 20"/>
                <a:gd name="T7" fmla="*/ 26988 h 19"/>
                <a:gd name="T8" fmla="*/ 14288 w 20"/>
                <a:gd name="T9" fmla="*/ 26988 h 19"/>
                <a:gd name="T10" fmla="*/ 4763 w 20"/>
                <a:gd name="T11" fmla="*/ 19050 h 19"/>
                <a:gd name="T12" fmla="*/ 4763 w 20"/>
                <a:gd name="T13" fmla="*/ 19050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4763 w 20"/>
                <a:gd name="T25" fmla="*/ 1588 h 19"/>
                <a:gd name="T26" fmla="*/ 7938 w 20"/>
                <a:gd name="T27" fmla="*/ 0 h 19"/>
                <a:gd name="T28" fmla="*/ 12700 w 20"/>
                <a:gd name="T29" fmla="*/ 0 h 19"/>
                <a:gd name="T30" fmla="*/ 15875 w 20"/>
                <a:gd name="T31" fmla="*/ 1588 h 19"/>
                <a:gd name="T32" fmla="*/ 15875 w 20"/>
                <a:gd name="T33" fmla="*/ 1588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9050 h 19"/>
                <a:gd name="T42" fmla="*/ 31750 w 20"/>
                <a:gd name="T43" fmla="*/ 22225 h 19"/>
                <a:gd name="T44" fmla="*/ 30163 w 20"/>
                <a:gd name="T45" fmla="*/ 26988 h 19"/>
                <a:gd name="T46" fmla="*/ 28575 w 20"/>
                <a:gd name="T47" fmla="*/ 30163 h 19"/>
                <a:gd name="T48" fmla="*/ 28575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4" name="Freeform 223"/>
            <p:cNvSpPr>
              <a:spLocks/>
            </p:cNvSpPr>
            <p:nvPr/>
          </p:nvSpPr>
          <p:spPr bwMode="auto">
            <a:xfrm>
              <a:off x="192088" y="5429250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20638 w 21"/>
                <a:gd name="T5" fmla="*/ 28575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20638 h 19"/>
                <a:gd name="T12" fmla="*/ 6350 w 21"/>
                <a:gd name="T13" fmla="*/ 20638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6350 h 19"/>
                <a:gd name="T22" fmla="*/ 1588 w 21"/>
                <a:gd name="T23" fmla="*/ 6350 h 19"/>
                <a:gd name="T24" fmla="*/ 3175 w 21"/>
                <a:gd name="T25" fmla="*/ 1588 h 19"/>
                <a:gd name="T26" fmla="*/ 7938 w 21"/>
                <a:gd name="T27" fmla="*/ 0 h 19"/>
                <a:gd name="T28" fmla="*/ 11113 w 21"/>
                <a:gd name="T29" fmla="*/ 0 h 19"/>
                <a:gd name="T30" fmla="*/ 15875 w 21"/>
                <a:gd name="T31" fmla="*/ 0 h 19"/>
                <a:gd name="T32" fmla="*/ 15875 w 21"/>
                <a:gd name="T33" fmla="*/ 0 h 19"/>
                <a:gd name="T34" fmla="*/ 22225 w 21"/>
                <a:gd name="T35" fmla="*/ 4763 h 19"/>
                <a:gd name="T36" fmla="*/ 31750 w 21"/>
                <a:gd name="T37" fmla="*/ 12700 h 19"/>
                <a:gd name="T38" fmla="*/ 31750 w 21"/>
                <a:gd name="T39" fmla="*/ 12700 h 19"/>
                <a:gd name="T40" fmla="*/ 33338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5400 h 19"/>
                <a:gd name="T48" fmla="*/ 30163 w 21"/>
                <a:gd name="T49" fmla="*/ 25400 h 19"/>
                <a:gd name="T50" fmla="*/ 28575 w 21"/>
                <a:gd name="T51" fmla="*/ 28575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5" name="Freeform 224"/>
            <p:cNvSpPr>
              <a:spLocks/>
            </p:cNvSpPr>
            <p:nvPr/>
          </p:nvSpPr>
          <p:spPr bwMode="auto">
            <a:xfrm>
              <a:off x="176213" y="545782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9050 w 21"/>
                <a:gd name="T5" fmla="*/ 30163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19050 h 19"/>
                <a:gd name="T12" fmla="*/ 6350 w 21"/>
                <a:gd name="T13" fmla="*/ 19050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4763 h 19"/>
                <a:gd name="T22" fmla="*/ 1588 w 21"/>
                <a:gd name="T23" fmla="*/ 4763 h 19"/>
                <a:gd name="T24" fmla="*/ 3175 w 21"/>
                <a:gd name="T25" fmla="*/ 3175 h 19"/>
                <a:gd name="T26" fmla="*/ 7938 w 21"/>
                <a:gd name="T27" fmla="*/ 1588 h 19"/>
                <a:gd name="T28" fmla="*/ 11113 w 21"/>
                <a:gd name="T29" fmla="*/ 0 h 19"/>
                <a:gd name="T30" fmla="*/ 15875 w 21"/>
                <a:gd name="T31" fmla="*/ 1588 h 19"/>
                <a:gd name="T32" fmla="*/ 15875 w 21"/>
                <a:gd name="T33" fmla="*/ 1588 h 19"/>
                <a:gd name="T34" fmla="*/ 22225 w 21"/>
                <a:gd name="T35" fmla="*/ 4763 h 19"/>
                <a:gd name="T36" fmla="*/ 31750 w 21"/>
                <a:gd name="T37" fmla="*/ 11113 h 19"/>
                <a:gd name="T38" fmla="*/ 31750 w 21"/>
                <a:gd name="T39" fmla="*/ 11113 h 19"/>
                <a:gd name="T40" fmla="*/ 33338 w 21"/>
                <a:gd name="T41" fmla="*/ 15875 h 19"/>
                <a:gd name="T42" fmla="*/ 33338 w 21"/>
                <a:gd name="T43" fmla="*/ 19050 h 19"/>
                <a:gd name="T44" fmla="*/ 31750 w 21"/>
                <a:gd name="T45" fmla="*/ 23813 h 19"/>
                <a:gd name="T46" fmla="*/ 30163 w 21"/>
                <a:gd name="T47" fmla="*/ 26988 h 19"/>
                <a:gd name="T48" fmla="*/ 30163 w 21"/>
                <a:gd name="T49" fmla="*/ 26988 h 19"/>
                <a:gd name="T50" fmla="*/ 26988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3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6" name="Freeform 225"/>
            <p:cNvSpPr>
              <a:spLocks/>
            </p:cNvSpPr>
            <p:nvPr/>
          </p:nvSpPr>
          <p:spPr bwMode="auto">
            <a:xfrm>
              <a:off x="160338" y="5484813"/>
              <a:ext cx="31750" cy="33338"/>
            </a:xfrm>
            <a:custGeom>
              <a:avLst/>
              <a:gdLst>
                <a:gd name="T0" fmla="*/ 22225 w 20"/>
                <a:gd name="T1" fmla="*/ 33338 h 21"/>
                <a:gd name="T2" fmla="*/ 22225 w 20"/>
                <a:gd name="T3" fmla="*/ 33338 h 21"/>
                <a:gd name="T4" fmla="*/ 15875 w 20"/>
                <a:gd name="T5" fmla="*/ 30163 h 21"/>
                <a:gd name="T6" fmla="*/ 11113 w 20"/>
                <a:gd name="T7" fmla="*/ 26988 h 21"/>
                <a:gd name="T8" fmla="*/ 11113 w 20"/>
                <a:gd name="T9" fmla="*/ 26988 h 21"/>
                <a:gd name="T10" fmla="*/ 3175 w 20"/>
                <a:gd name="T11" fmla="*/ 20638 h 21"/>
                <a:gd name="T12" fmla="*/ 3175 w 20"/>
                <a:gd name="T13" fmla="*/ 20638 h 21"/>
                <a:gd name="T14" fmla="*/ 1588 w 20"/>
                <a:gd name="T15" fmla="*/ 15875 h 21"/>
                <a:gd name="T16" fmla="*/ 0 w 20"/>
                <a:gd name="T17" fmla="*/ 12700 h 21"/>
                <a:gd name="T18" fmla="*/ 0 w 20"/>
                <a:gd name="T19" fmla="*/ 7938 h 21"/>
                <a:gd name="T20" fmla="*/ 1588 w 20"/>
                <a:gd name="T21" fmla="*/ 4763 h 21"/>
                <a:gd name="T22" fmla="*/ 1588 w 20"/>
                <a:gd name="T23" fmla="*/ 4763 h 21"/>
                <a:gd name="T24" fmla="*/ 3175 w 20"/>
                <a:gd name="T25" fmla="*/ 3175 h 21"/>
                <a:gd name="T26" fmla="*/ 7938 w 20"/>
                <a:gd name="T27" fmla="*/ 0 h 21"/>
                <a:gd name="T28" fmla="*/ 11113 w 20"/>
                <a:gd name="T29" fmla="*/ 0 h 21"/>
                <a:gd name="T30" fmla="*/ 15875 w 20"/>
                <a:gd name="T31" fmla="*/ 3175 h 21"/>
                <a:gd name="T32" fmla="*/ 15875 w 20"/>
                <a:gd name="T33" fmla="*/ 3175 h 21"/>
                <a:gd name="T34" fmla="*/ 22225 w 20"/>
                <a:gd name="T35" fmla="*/ 6350 h 21"/>
                <a:gd name="T36" fmla="*/ 30163 w 20"/>
                <a:gd name="T37" fmla="*/ 14288 h 21"/>
                <a:gd name="T38" fmla="*/ 30163 w 20"/>
                <a:gd name="T39" fmla="*/ 14288 h 21"/>
                <a:gd name="T40" fmla="*/ 31750 w 20"/>
                <a:gd name="T41" fmla="*/ 19050 h 21"/>
                <a:gd name="T42" fmla="*/ 31750 w 20"/>
                <a:gd name="T43" fmla="*/ 22225 h 21"/>
                <a:gd name="T44" fmla="*/ 30163 w 20"/>
                <a:gd name="T45" fmla="*/ 26988 h 21"/>
                <a:gd name="T46" fmla="*/ 26988 w 20"/>
                <a:gd name="T47" fmla="*/ 30163 h 21"/>
                <a:gd name="T48" fmla="*/ 26988 w 20"/>
                <a:gd name="T49" fmla="*/ 30163 h 21"/>
                <a:gd name="T50" fmla="*/ 22225 w 20"/>
                <a:gd name="T51" fmla="*/ 33338 h 21"/>
                <a:gd name="T52" fmla="*/ 22225 w 20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7" name="Freeform 226"/>
            <p:cNvSpPr>
              <a:spLocks/>
            </p:cNvSpPr>
            <p:nvPr/>
          </p:nvSpPr>
          <p:spPr bwMode="auto">
            <a:xfrm>
              <a:off x="144463" y="551497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7463 w 21"/>
                <a:gd name="T5" fmla="*/ 30163 h 19"/>
                <a:gd name="T6" fmla="*/ 15875 w 21"/>
                <a:gd name="T7" fmla="*/ 26988 h 19"/>
                <a:gd name="T8" fmla="*/ 15875 w 21"/>
                <a:gd name="T9" fmla="*/ 26988 h 19"/>
                <a:gd name="T10" fmla="*/ 4763 w 21"/>
                <a:gd name="T11" fmla="*/ 22225 h 19"/>
                <a:gd name="T12" fmla="*/ 4763 w 21"/>
                <a:gd name="T13" fmla="*/ 22225 h 19"/>
                <a:gd name="T14" fmla="*/ 1588 w 21"/>
                <a:gd name="T15" fmla="*/ 19050 h 19"/>
                <a:gd name="T16" fmla="*/ 0 w 21"/>
                <a:gd name="T17" fmla="*/ 15875 h 19"/>
                <a:gd name="T18" fmla="*/ 0 w 21"/>
                <a:gd name="T19" fmla="*/ 12700 h 19"/>
                <a:gd name="T20" fmla="*/ 0 w 21"/>
                <a:gd name="T21" fmla="*/ 6350 h 19"/>
                <a:gd name="T22" fmla="*/ 0 w 21"/>
                <a:gd name="T23" fmla="*/ 6350 h 19"/>
                <a:gd name="T24" fmla="*/ 3175 w 21"/>
                <a:gd name="T25" fmla="*/ 4763 h 19"/>
                <a:gd name="T26" fmla="*/ 4763 w 21"/>
                <a:gd name="T27" fmla="*/ 3175 h 19"/>
                <a:gd name="T28" fmla="*/ 9525 w 21"/>
                <a:gd name="T29" fmla="*/ 0 h 19"/>
                <a:gd name="T30" fmla="*/ 14288 w 21"/>
                <a:gd name="T31" fmla="*/ 3175 h 19"/>
                <a:gd name="T32" fmla="*/ 14288 w 21"/>
                <a:gd name="T33" fmla="*/ 3175 h 19"/>
                <a:gd name="T34" fmla="*/ 22225 w 21"/>
                <a:gd name="T35" fmla="*/ 6350 h 19"/>
                <a:gd name="T36" fmla="*/ 30163 w 21"/>
                <a:gd name="T37" fmla="*/ 12700 h 19"/>
                <a:gd name="T38" fmla="*/ 30163 w 21"/>
                <a:gd name="T39" fmla="*/ 12700 h 19"/>
                <a:gd name="T40" fmla="*/ 31750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8575 h 19"/>
                <a:gd name="T48" fmla="*/ 30163 w 21"/>
                <a:gd name="T49" fmla="*/ 28575 h 19"/>
                <a:gd name="T50" fmla="*/ 25400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8" name="Freeform 227"/>
            <p:cNvSpPr>
              <a:spLocks/>
            </p:cNvSpPr>
            <p:nvPr/>
          </p:nvSpPr>
          <p:spPr bwMode="auto">
            <a:xfrm>
              <a:off x="131763" y="5543550"/>
              <a:ext cx="34925" cy="28575"/>
            </a:xfrm>
            <a:custGeom>
              <a:avLst/>
              <a:gdLst>
                <a:gd name="T0" fmla="*/ 23813 w 22"/>
                <a:gd name="T1" fmla="*/ 28575 h 18"/>
                <a:gd name="T2" fmla="*/ 23813 w 22"/>
                <a:gd name="T3" fmla="*/ 28575 h 18"/>
                <a:gd name="T4" fmla="*/ 20638 w 22"/>
                <a:gd name="T5" fmla="*/ 28575 h 18"/>
                <a:gd name="T6" fmla="*/ 15875 w 22"/>
                <a:gd name="T7" fmla="*/ 25400 h 18"/>
                <a:gd name="T8" fmla="*/ 15875 w 22"/>
                <a:gd name="T9" fmla="*/ 25400 h 18"/>
                <a:gd name="T10" fmla="*/ 6350 w 22"/>
                <a:gd name="T11" fmla="*/ 19050 h 18"/>
                <a:gd name="T12" fmla="*/ 6350 w 22"/>
                <a:gd name="T13" fmla="*/ 19050 h 18"/>
                <a:gd name="T14" fmla="*/ 1588 w 22"/>
                <a:gd name="T15" fmla="*/ 17463 h 18"/>
                <a:gd name="T16" fmla="*/ 0 w 22"/>
                <a:gd name="T17" fmla="*/ 14288 h 18"/>
                <a:gd name="T18" fmla="*/ 0 w 22"/>
                <a:gd name="T19" fmla="*/ 9525 h 18"/>
                <a:gd name="T20" fmla="*/ 0 w 22"/>
                <a:gd name="T21" fmla="*/ 6350 h 18"/>
                <a:gd name="T22" fmla="*/ 0 w 22"/>
                <a:gd name="T23" fmla="*/ 6350 h 18"/>
                <a:gd name="T24" fmla="*/ 1588 w 22"/>
                <a:gd name="T25" fmla="*/ 1588 h 18"/>
                <a:gd name="T26" fmla="*/ 6350 w 22"/>
                <a:gd name="T27" fmla="*/ 0 h 18"/>
                <a:gd name="T28" fmla="*/ 9525 w 22"/>
                <a:gd name="T29" fmla="*/ 0 h 18"/>
                <a:gd name="T30" fmla="*/ 14288 w 22"/>
                <a:gd name="T31" fmla="*/ 0 h 18"/>
                <a:gd name="T32" fmla="*/ 14288 w 22"/>
                <a:gd name="T33" fmla="*/ 0 h 18"/>
                <a:gd name="T34" fmla="*/ 22225 w 22"/>
                <a:gd name="T35" fmla="*/ 3175 h 18"/>
                <a:gd name="T36" fmla="*/ 30163 w 22"/>
                <a:gd name="T37" fmla="*/ 9525 h 18"/>
                <a:gd name="T38" fmla="*/ 30163 w 22"/>
                <a:gd name="T39" fmla="*/ 9525 h 18"/>
                <a:gd name="T40" fmla="*/ 31750 w 22"/>
                <a:gd name="T41" fmla="*/ 14288 h 18"/>
                <a:gd name="T42" fmla="*/ 34925 w 22"/>
                <a:gd name="T43" fmla="*/ 17463 h 18"/>
                <a:gd name="T44" fmla="*/ 31750 w 22"/>
                <a:gd name="T45" fmla="*/ 22225 h 18"/>
                <a:gd name="T46" fmla="*/ 30163 w 22"/>
                <a:gd name="T47" fmla="*/ 25400 h 18"/>
                <a:gd name="T48" fmla="*/ 30163 w 22"/>
                <a:gd name="T49" fmla="*/ 25400 h 18"/>
                <a:gd name="T50" fmla="*/ 28575 w 22"/>
                <a:gd name="T51" fmla="*/ 28575 h 18"/>
                <a:gd name="T52" fmla="*/ 23813 w 22"/>
                <a:gd name="T53" fmla="*/ 28575 h 18"/>
                <a:gd name="T54" fmla="*/ 23813 w 22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8">
                  <a:moveTo>
                    <a:pt x="15" y="18"/>
                  </a:moveTo>
                  <a:lnTo>
                    <a:pt x="15" y="18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9" name="Freeform 228"/>
            <p:cNvSpPr>
              <a:spLocks/>
            </p:cNvSpPr>
            <p:nvPr/>
          </p:nvSpPr>
          <p:spPr bwMode="auto">
            <a:xfrm>
              <a:off x="120651" y="5568950"/>
              <a:ext cx="31750" cy="30163"/>
            </a:xfrm>
            <a:custGeom>
              <a:avLst/>
              <a:gdLst>
                <a:gd name="T0" fmla="*/ 23813 w 20"/>
                <a:gd name="T1" fmla="*/ 30163 h 19"/>
                <a:gd name="T2" fmla="*/ 23813 w 20"/>
                <a:gd name="T3" fmla="*/ 30163 h 19"/>
                <a:gd name="T4" fmla="*/ 17463 w 20"/>
                <a:gd name="T5" fmla="*/ 30163 h 19"/>
                <a:gd name="T6" fmla="*/ 12700 w 20"/>
                <a:gd name="T7" fmla="*/ 26988 h 19"/>
                <a:gd name="T8" fmla="*/ 12700 w 20"/>
                <a:gd name="T9" fmla="*/ 26988 h 19"/>
                <a:gd name="T10" fmla="*/ 4763 w 20"/>
                <a:gd name="T11" fmla="*/ 20638 h 19"/>
                <a:gd name="T12" fmla="*/ 4763 w 20"/>
                <a:gd name="T13" fmla="*/ 20638 h 19"/>
                <a:gd name="T14" fmla="*/ 1588 w 20"/>
                <a:gd name="T15" fmla="*/ 19050 h 19"/>
                <a:gd name="T16" fmla="*/ 0 w 20"/>
                <a:gd name="T17" fmla="*/ 14288 h 19"/>
                <a:gd name="T18" fmla="*/ 0 w 20"/>
                <a:gd name="T19" fmla="*/ 11113 h 19"/>
                <a:gd name="T20" fmla="*/ 0 w 20"/>
                <a:gd name="T21" fmla="*/ 6350 h 19"/>
                <a:gd name="T22" fmla="*/ 0 w 20"/>
                <a:gd name="T23" fmla="*/ 6350 h 19"/>
                <a:gd name="T24" fmla="*/ 3175 w 20"/>
                <a:gd name="T25" fmla="*/ 3175 h 19"/>
                <a:gd name="T26" fmla="*/ 4763 w 20"/>
                <a:gd name="T27" fmla="*/ 0 h 19"/>
                <a:gd name="T28" fmla="*/ 9525 w 20"/>
                <a:gd name="T29" fmla="*/ 0 h 19"/>
                <a:gd name="T30" fmla="*/ 12700 w 20"/>
                <a:gd name="T31" fmla="*/ 3175 h 19"/>
                <a:gd name="T32" fmla="*/ 12700 w 20"/>
                <a:gd name="T33" fmla="*/ 3175 h 19"/>
                <a:gd name="T34" fmla="*/ 20638 w 20"/>
                <a:gd name="T35" fmla="*/ 6350 h 19"/>
                <a:gd name="T36" fmla="*/ 28575 w 20"/>
                <a:gd name="T37" fmla="*/ 14288 h 19"/>
                <a:gd name="T38" fmla="*/ 28575 w 20"/>
                <a:gd name="T39" fmla="*/ 14288 h 19"/>
                <a:gd name="T40" fmla="*/ 31750 w 20"/>
                <a:gd name="T41" fmla="*/ 15875 h 19"/>
                <a:gd name="T42" fmla="*/ 31750 w 20"/>
                <a:gd name="T43" fmla="*/ 20638 h 19"/>
                <a:gd name="T44" fmla="*/ 31750 w 20"/>
                <a:gd name="T45" fmla="*/ 23813 h 19"/>
                <a:gd name="T46" fmla="*/ 28575 w 20"/>
                <a:gd name="T47" fmla="*/ 28575 h 19"/>
                <a:gd name="T48" fmla="*/ 28575 w 20"/>
                <a:gd name="T49" fmla="*/ 28575 h 19"/>
                <a:gd name="T50" fmla="*/ 23813 w 20"/>
                <a:gd name="T51" fmla="*/ 30163 h 19"/>
                <a:gd name="T52" fmla="*/ 23813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0" name="Freeform 229"/>
            <p:cNvSpPr>
              <a:spLocks/>
            </p:cNvSpPr>
            <p:nvPr/>
          </p:nvSpPr>
          <p:spPr bwMode="auto">
            <a:xfrm>
              <a:off x="106363" y="5599113"/>
              <a:ext cx="33338" cy="28575"/>
            </a:xfrm>
            <a:custGeom>
              <a:avLst/>
              <a:gdLst>
                <a:gd name="T0" fmla="*/ 23813 w 21"/>
                <a:gd name="T1" fmla="*/ 28575 h 18"/>
                <a:gd name="T2" fmla="*/ 23813 w 21"/>
                <a:gd name="T3" fmla="*/ 28575 h 18"/>
                <a:gd name="T4" fmla="*/ 22225 w 21"/>
                <a:gd name="T5" fmla="*/ 26988 h 18"/>
                <a:gd name="T6" fmla="*/ 17463 w 21"/>
                <a:gd name="T7" fmla="*/ 26988 h 18"/>
                <a:gd name="T8" fmla="*/ 17463 w 21"/>
                <a:gd name="T9" fmla="*/ 26988 h 18"/>
                <a:gd name="T10" fmla="*/ 7938 w 21"/>
                <a:gd name="T11" fmla="*/ 22225 h 18"/>
                <a:gd name="T12" fmla="*/ 7938 w 21"/>
                <a:gd name="T13" fmla="*/ 22225 h 18"/>
                <a:gd name="T14" fmla="*/ 3175 w 21"/>
                <a:gd name="T15" fmla="*/ 20638 h 18"/>
                <a:gd name="T16" fmla="*/ 1588 w 21"/>
                <a:gd name="T17" fmla="*/ 15875 h 18"/>
                <a:gd name="T18" fmla="*/ 0 w 21"/>
                <a:gd name="T19" fmla="*/ 12700 h 18"/>
                <a:gd name="T20" fmla="*/ 0 w 21"/>
                <a:gd name="T21" fmla="*/ 7938 h 18"/>
                <a:gd name="T22" fmla="*/ 0 w 21"/>
                <a:gd name="T23" fmla="*/ 7938 h 18"/>
                <a:gd name="T24" fmla="*/ 1588 w 21"/>
                <a:gd name="T25" fmla="*/ 4763 h 18"/>
                <a:gd name="T26" fmla="*/ 6350 w 21"/>
                <a:gd name="T27" fmla="*/ 1588 h 18"/>
                <a:gd name="T28" fmla="*/ 7938 w 21"/>
                <a:gd name="T29" fmla="*/ 0 h 18"/>
                <a:gd name="T30" fmla="*/ 11113 w 21"/>
                <a:gd name="T31" fmla="*/ 0 h 18"/>
                <a:gd name="T32" fmla="*/ 11113 w 21"/>
                <a:gd name="T33" fmla="*/ 0 h 18"/>
                <a:gd name="T34" fmla="*/ 19050 w 21"/>
                <a:gd name="T35" fmla="*/ 4763 h 18"/>
                <a:gd name="T36" fmla="*/ 30163 w 21"/>
                <a:gd name="T37" fmla="*/ 7938 h 18"/>
                <a:gd name="T38" fmla="*/ 30163 w 21"/>
                <a:gd name="T39" fmla="*/ 7938 h 18"/>
                <a:gd name="T40" fmla="*/ 33338 w 21"/>
                <a:gd name="T41" fmla="*/ 12700 h 18"/>
                <a:gd name="T42" fmla="*/ 33338 w 21"/>
                <a:gd name="T43" fmla="*/ 15875 h 18"/>
                <a:gd name="T44" fmla="*/ 33338 w 21"/>
                <a:gd name="T45" fmla="*/ 20638 h 18"/>
                <a:gd name="T46" fmla="*/ 31750 w 21"/>
                <a:gd name="T47" fmla="*/ 23813 h 18"/>
                <a:gd name="T48" fmla="*/ 31750 w 21"/>
                <a:gd name="T49" fmla="*/ 23813 h 18"/>
                <a:gd name="T50" fmla="*/ 26988 w 21"/>
                <a:gd name="T51" fmla="*/ 26988 h 18"/>
                <a:gd name="T52" fmla="*/ 23813 w 21"/>
                <a:gd name="T53" fmla="*/ 28575 h 18"/>
                <a:gd name="T54" fmla="*/ 23813 w 21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8">
                  <a:moveTo>
                    <a:pt x="15" y="18"/>
                  </a:moveTo>
                  <a:lnTo>
                    <a:pt x="15" y="18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1" name="Freeform 230"/>
            <p:cNvSpPr>
              <a:spLocks/>
            </p:cNvSpPr>
            <p:nvPr/>
          </p:nvSpPr>
          <p:spPr bwMode="auto">
            <a:xfrm>
              <a:off x="92076" y="56340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0638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2700 w 21"/>
                <a:gd name="T31" fmla="*/ 0 h 17"/>
                <a:gd name="T32" fmla="*/ 12700 w 21"/>
                <a:gd name="T33" fmla="*/ 0 h 17"/>
                <a:gd name="T34" fmla="*/ 20638 w 21"/>
                <a:gd name="T35" fmla="*/ 1588 h 17"/>
                <a:gd name="T36" fmla="*/ 30163 w 21"/>
                <a:gd name="T37" fmla="*/ 7938 h 17"/>
                <a:gd name="T38" fmla="*/ 30163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3813 h 17"/>
                <a:gd name="T48" fmla="*/ 31750 w 21"/>
                <a:gd name="T49" fmla="*/ 23813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2" name="Freeform 231"/>
            <p:cNvSpPr>
              <a:spLocks/>
            </p:cNvSpPr>
            <p:nvPr/>
          </p:nvSpPr>
          <p:spPr bwMode="auto">
            <a:xfrm>
              <a:off x="76201" y="5667375"/>
              <a:ext cx="33338" cy="25400"/>
            </a:xfrm>
            <a:custGeom>
              <a:avLst/>
              <a:gdLst>
                <a:gd name="T0" fmla="*/ 25400 w 21"/>
                <a:gd name="T1" fmla="*/ 25400 h 16"/>
                <a:gd name="T2" fmla="*/ 25400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20638 h 16"/>
                <a:gd name="T12" fmla="*/ 7938 w 21"/>
                <a:gd name="T13" fmla="*/ 20638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2700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4763 h 16"/>
                <a:gd name="T26" fmla="*/ 6350 w 21"/>
                <a:gd name="T27" fmla="*/ 1588 h 16"/>
                <a:gd name="T28" fmla="*/ 7938 w 21"/>
                <a:gd name="T29" fmla="*/ 0 h 16"/>
                <a:gd name="T30" fmla="*/ 14288 w 21"/>
                <a:gd name="T31" fmla="*/ 0 h 16"/>
                <a:gd name="T32" fmla="*/ 14288 w 21"/>
                <a:gd name="T33" fmla="*/ 0 h 16"/>
                <a:gd name="T34" fmla="*/ 22225 w 21"/>
                <a:gd name="T35" fmla="*/ 1588 h 16"/>
                <a:gd name="T36" fmla="*/ 30163 w 21"/>
                <a:gd name="T37" fmla="*/ 7938 h 16"/>
                <a:gd name="T38" fmla="*/ 30163 w 21"/>
                <a:gd name="T39" fmla="*/ 7938 h 16"/>
                <a:gd name="T40" fmla="*/ 33338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30163 w 21"/>
                <a:gd name="T51" fmla="*/ 25400 h 16"/>
                <a:gd name="T52" fmla="*/ 25400 w 21"/>
                <a:gd name="T53" fmla="*/ 25400 h 16"/>
                <a:gd name="T54" fmla="*/ 25400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3" name="Freeform 232"/>
            <p:cNvSpPr>
              <a:spLocks/>
            </p:cNvSpPr>
            <p:nvPr/>
          </p:nvSpPr>
          <p:spPr bwMode="auto">
            <a:xfrm>
              <a:off x="66676" y="570388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19050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4763 w 21"/>
                <a:gd name="T11" fmla="*/ 19050 h 17"/>
                <a:gd name="T12" fmla="*/ 4763 w 21"/>
                <a:gd name="T13" fmla="*/ 19050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19050 w 21"/>
                <a:gd name="T35" fmla="*/ 1588 h 17"/>
                <a:gd name="T36" fmla="*/ 28575 w 21"/>
                <a:gd name="T37" fmla="*/ 7938 h 17"/>
                <a:gd name="T38" fmla="*/ 28575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6988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4" name="Freeform 233"/>
            <p:cNvSpPr>
              <a:spLocks/>
            </p:cNvSpPr>
            <p:nvPr/>
          </p:nvSpPr>
          <p:spPr bwMode="auto">
            <a:xfrm>
              <a:off x="58738" y="5738813"/>
              <a:ext cx="34925" cy="26988"/>
            </a:xfrm>
            <a:custGeom>
              <a:avLst/>
              <a:gdLst>
                <a:gd name="T0" fmla="*/ 25400 w 22"/>
                <a:gd name="T1" fmla="*/ 26988 h 17"/>
                <a:gd name="T2" fmla="*/ 25400 w 22"/>
                <a:gd name="T3" fmla="*/ 26988 h 17"/>
                <a:gd name="T4" fmla="*/ 20638 w 22"/>
                <a:gd name="T5" fmla="*/ 26988 h 17"/>
                <a:gd name="T6" fmla="*/ 19050 w 22"/>
                <a:gd name="T7" fmla="*/ 23813 h 17"/>
                <a:gd name="T8" fmla="*/ 19050 w 22"/>
                <a:gd name="T9" fmla="*/ 23813 h 17"/>
                <a:gd name="T10" fmla="*/ 7938 w 22"/>
                <a:gd name="T11" fmla="*/ 22225 h 17"/>
                <a:gd name="T12" fmla="*/ 7938 w 22"/>
                <a:gd name="T13" fmla="*/ 22225 h 17"/>
                <a:gd name="T14" fmla="*/ 4763 w 22"/>
                <a:gd name="T15" fmla="*/ 20638 h 17"/>
                <a:gd name="T16" fmla="*/ 1588 w 22"/>
                <a:gd name="T17" fmla="*/ 15875 h 17"/>
                <a:gd name="T18" fmla="*/ 0 w 22"/>
                <a:gd name="T19" fmla="*/ 12700 h 17"/>
                <a:gd name="T20" fmla="*/ 0 w 22"/>
                <a:gd name="T21" fmla="*/ 7938 h 17"/>
                <a:gd name="T22" fmla="*/ 0 w 22"/>
                <a:gd name="T23" fmla="*/ 7938 h 17"/>
                <a:gd name="T24" fmla="*/ 1588 w 22"/>
                <a:gd name="T25" fmla="*/ 4763 h 17"/>
                <a:gd name="T26" fmla="*/ 4763 w 22"/>
                <a:gd name="T27" fmla="*/ 3175 h 17"/>
                <a:gd name="T28" fmla="*/ 7938 w 22"/>
                <a:gd name="T29" fmla="*/ 0 h 17"/>
                <a:gd name="T30" fmla="*/ 11113 w 22"/>
                <a:gd name="T31" fmla="*/ 0 h 17"/>
                <a:gd name="T32" fmla="*/ 11113 w 22"/>
                <a:gd name="T33" fmla="*/ 0 h 17"/>
                <a:gd name="T34" fmla="*/ 19050 w 22"/>
                <a:gd name="T35" fmla="*/ 3175 h 17"/>
                <a:gd name="T36" fmla="*/ 28575 w 22"/>
                <a:gd name="T37" fmla="*/ 7938 h 17"/>
                <a:gd name="T38" fmla="*/ 28575 w 22"/>
                <a:gd name="T39" fmla="*/ 7938 h 17"/>
                <a:gd name="T40" fmla="*/ 33338 w 22"/>
                <a:gd name="T41" fmla="*/ 11113 h 17"/>
                <a:gd name="T42" fmla="*/ 34925 w 22"/>
                <a:gd name="T43" fmla="*/ 14288 h 17"/>
                <a:gd name="T44" fmla="*/ 33338 w 22"/>
                <a:gd name="T45" fmla="*/ 19050 h 17"/>
                <a:gd name="T46" fmla="*/ 33338 w 22"/>
                <a:gd name="T47" fmla="*/ 22225 h 17"/>
                <a:gd name="T48" fmla="*/ 33338 w 22"/>
                <a:gd name="T49" fmla="*/ 22225 h 17"/>
                <a:gd name="T50" fmla="*/ 28575 w 22"/>
                <a:gd name="T51" fmla="*/ 26988 h 17"/>
                <a:gd name="T52" fmla="*/ 25400 w 22"/>
                <a:gd name="T53" fmla="*/ 26988 h 17"/>
                <a:gd name="T54" fmla="*/ 25400 w 22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16" y="17"/>
                  </a:moveTo>
                  <a:lnTo>
                    <a:pt x="16" y="17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5" name="Freeform 234"/>
            <p:cNvSpPr>
              <a:spLocks/>
            </p:cNvSpPr>
            <p:nvPr/>
          </p:nvSpPr>
          <p:spPr bwMode="auto">
            <a:xfrm>
              <a:off x="52388" y="5781675"/>
              <a:ext cx="33338" cy="25400"/>
            </a:xfrm>
            <a:custGeom>
              <a:avLst/>
              <a:gdLst>
                <a:gd name="T0" fmla="*/ 23813 w 21"/>
                <a:gd name="T1" fmla="*/ 25400 h 16"/>
                <a:gd name="T2" fmla="*/ 23813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19050 h 16"/>
                <a:gd name="T12" fmla="*/ 7938 w 21"/>
                <a:gd name="T13" fmla="*/ 19050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1113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3175 h 16"/>
                <a:gd name="T26" fmla="*/ 3175 w 21"/>
                <a:gd name="T27" fmla="*/ 0 h 16"/>
                <a:gd name="T28" fmla="*/ 7938 w 21"/>
                <a:gd name="T29" fmla="*/ 0 h 16"/>
                <a:gd name="T30" fmla="*/ 11113 w 21"/>
                <a:gd name="T31" fmla="*/ 0 h 16"/>
                <a:gd name="T32" fmla="*/ 11113 w 21"/>
                <a:gd name="T33" fmla="*/ 0 h 16"/>
                <a:gd name="T34" fmla="*/ 19050 w 21"/>
                <a:gd name="T35" fmla="*/ 1588 h 16"/>
                <a:gd name="T36" fmla="*/ 30163 w 21"/>
                <a:gd name="T37" fmla="*/ 6350 h 16"/>
                <a:gd name="T38" fmla="*/ 30163 w 21"/>
                <a:gd name="T39" fmla="*/ 6350 h 16"/>
                <a:gd name="T40" fmla="*/ 31750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26988 w 21"/>
                <a:gd name="T51" fmla="*/ 23813 h 16"/>
                <a:gd name="T52" fmla="*/ 23813 w 21"/>
                <a:gd name="T53" fmla="*/ 25400 h 16"/>
                <a:gd name="T54" fmla="*/ 23813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5" y="16"/>
                  </a:moveTo>
                  <a:lnTo>
                    <a:pt x="15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6" name="Freeform 235"/>
            <p:cNvSpPr>
              <a:spLocks/>
            </p:cNvSpPr>
            <p:nvPr/>
          </p:nvSpPr>
          <p:spPr bwMode="auto">
            <a:xfrm>
              <a:off x="44451" y="5821363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19050 w 22"/>
                <a:gd name="T7" fmla="*/ 23813 h 16"/>
                <a:gd name="T8" fmla="*/ 19050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5875 h 16"/>
                <a:gd name="T18" fmla="*/ 0 w 22"/>
                <a:gd name="T19" fmla="*/ 14288 h 16"/>
                <a:gd name="T20" fmla="*/ 0 w 22"/>
                <a:gd name="T21" fmla="*/ 7938 h 16"/>
                <a:gd name="T22" fmla="*/ 0 w 22"/>
                <a:gd name="T23" fmla="*/ 7938 h 16"/>
                <a:gd name="T24" fmla="*/ 1588 w 22"/>
                <a:gd name="T25" fmla="*/ 6350 h 16"/>
                <a:gd name="T26" fmla="*/ 4763 w 22"/>
                <a:gd name="T27" fmla="*/ 1588 h 16"/>
                <a:gd name="T28" fmla="*/ 7938 w 22"/>
                <a:gd name="T29" fmla="*/ 0 h 16"/>
                <a:gd name="T30" fmla="*/ 11113 w 22"/>
                <a:gd name="T31" fmla="*/ 0 h 16"/>
                <a:gd name="T32" fmla="*/ 11113 w 22"/>
                <a:gd name="T33" fmla="*/ 0 h 16"/>
                <a:gd name="T34" fmla="*/ 19050 w 22"/>
                <a:gd name="T35" fmla="*/ 1588 h 16"/>
                <a:gd name="T36" fmla="*/ 30163 w 22"/>
                <a:gd name="T37" fmla="*/ 7938 h 16"/>
                <a:gd name="T38" fmla="*/ 30163 w 22"/>
                <a:gd name="T39" fmla="*/ 7938 h 16"/>
                <a:gd name="T40" fmla="*/ 33338 w 22"/>
                <a:gd name="T41" fmla="*/ 9525 h 16"/>
                <a:gd name="T42" fmla="*/ 34925 w 22"/>
                <a:gd name="T43" fmla="*/ 14288 h 16"/>
                <a:gd name="T44" fmla="*/ 33338 w 22"/>
                <a:gd name="T45" fmla="*/ 17463 h 16"/>
                <a:gd name="T46" fmla="*/ 33338 w 22"/>
                <a:gd name="T47" fmla="*/ 22225 h 16"/>
                <a:gd name="T48" fmla="*/ 33338 w 22"/>
                <a:gd name="T49" fmla="*/ 22225 h 16"/>
                <a:gd name="T50" fmla="*/ 30163 w 22"/>
                <a:gd name="T51" fmla="*/ 25400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7" name="Freeform 236"/>
            <p:cNvSpPr>
              <a:spLocks/>
            </p:cNvSpPr>
            <p:nvPr/>
          </p:nvSpPr>
          <p:spPr bwMode="auto">
            <a:xfrm>
              <a:off x="38101" y="58626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2225 w 21"/>
                <a:gd name="T5" fmla="*/ 26988 h 17"/>
                <a:gd name="T6" fmla="*/ 17463 w 21"/>
                <a:gd name="T7" fmla="*/ 25400 h 17"/>
                <a:gd name="T8" fmla="*/ 17463 w 21"/>
                <a:gd name="T9" fmla="*/ 25400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20638 h 17"/>
                <a:gd name="T16" fmla="*/ 1588 w 21"/>
                <a:gd name="T17" fmla="*/ 17463 h 17"/>
                <a:gd name="T18" fmla="*/ 0 w 21"/>
                <a:gd name="T19" fmla="*/ 12700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4763 h 17"/>
                <a:gd name="T26" fmla="*/ 3175 w 21"/>
                <a:gd name="T27" fmla="*/ 3175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20638 w 21"/>
                <a:gd name="T35" fmla="*/ 3175 h 17"/>
                <a:gd name="T36" fmla="*/ 30163 w 21"/>
                <a:gd name="T37" fmla="*/ 6350 h 17"/>
                <a:gd name="T38" fmla="*/ 30163 w 21"/>
                <a:gd name="T39" fmla="*/ 6350 h 17"/>
                <a:gd name="T40" fmla="*/ 31750 w 21"/>
                <a:gd name="T41" fmla="*/ 11113 h 17"/>
                <a:gd name="T42" fmla="*/ 33338 w 21"/>
                <a:gd name="T43" fmla="*/ 14288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8" name="Freeform 237"/>
            <p:cNvSpPr>
              <a:spLocks/>
            </p:cNvSpPr>
            <p:nvPr/>
          </p:nvSpPr>
          <p:spPr bwMode="auto">
            <a:xfrm>
              <a:off x="30163" y="5905500"/>
              <a:ext cx="36513" cy="23813"/>
            </a:xfrm>
            <a:custGeom>
              <a:avLst/>
              <a:gdLst>
                <a:gd name="T0" fmla="*/ 25400 w 23"/>
                <a:gd name="T1" fmla="*/ 23813 h 15"/>
                <a:gd name="T2" fmla="*/ 25400 w 23"/>
                <a:gd name="T3" fmla="*/ 23813 h 15"/>
                <a:gd name="T4" fmla="*/ 23813 w 23"/>
                <a:gd name="T5" fmla="*/ 23813 h 15"/>
                <a:gd name="T6" fmla="*/ 19050 w 23"/>
                <a:gd name="T7" fmla="*/ 23813 h 15"/>
                <a:gd name="T8" fmla="*/ 19050 w 23"/>
                <a:gd name="T9" fmla="*/ 23813 h 15"/>
                <a:gd name="T10" fmla="*/ 9525 w 23"/>
                <a:gd name="T11" fmla="*/ 20638 h 15"/>
                <a:gd name="T12" fmla="*/ 9525 w 23"/>
                <a:gd name="T13" fmla="*/ 20638 h 15"/>
                <a:gd name="T14" fmla="*/ 6350 w 23"/>
                <a:gd name="T15" fmla="*/ 20638 h 15"/>
                <a:gd name="T16" fmla="*/ 1588 w 23"/>
                <a:gd name="T17" fmla="*/ 15875 h 15"/>
                <a:gd name="T18" fmla="*/ 0 w 23"/>
                <a:gd name="T19" fmla="*/ 14288 h 15"/>
                <a:gd name="T20" fmla="*/ 0 w 23"/>
                <a:gd name="T21" fmla="*/ 7938 h 15"/>
                <a:gd name="T22" fmla="*/ 0 w 23"/>
                <a:gd name="T23" fmla="*/ 7938 h 15"/>
                <a:gd name="T24" fmla="*/ 1588 w 23"/>
                <a:gd name="T25" fmla="*/ 3175 h 15"/>
                <a:gd name="T26" fmla="*/ 3175 w 23"/>
                <a:gd name="T27" fmla="*/ 1588 h 15"/>
                <a:gd name="T28" fmla="*/ 7938 w 23"/>
                <a:gd name="T29" fmla="*/ 0 h 15"/>
                <a:gd name="T30" fmla="*/ 11113 w 23"/>
                <a:gd name="T31" fmla="*/ 0 h 15"/>
                <a:gd name="T32" fmla="*/ 11113 w 23"/>
                <a:gd name="T33" fmla="*/ 0 h 15"/>
                <a:gd name="T34" fmla="*/ 19050 w 23"/>
                <a:gd name="T35" fmla="*/ 0 h 15"/>
                <a:gd name="T36" fmla="*/ 30163 w 23"/>
                <a:gd name="T37" fmla="*/ 3175 h 15"/>
                <a:gd name="T38" fmla="*/ 30163 w 23"/>
                <a:gd name="T39" fmla="*/ 3175 h 15"/>
                <a:gd name="T40" fmla="*/ 33338 w 23"/>
                <a:gd name="T41" fmla="*/ 7938 h 15"/>
                <a:gd name="T42" fmla="*/ 36513 w 23"/>
                <a:gd name="T43" fmla="*/ 11113 h 15"/>
                <a:gd name="T44" fmla="*/ 36513 w 23"/>
                <a:gd name="T45" fmla="*/ 15875 h 15"/>
                <a:gd name="T46" fmla="*/ 33338 w 23"/>
                <a:gd name="T47" fmla="*/ 20638 h 15"/>
                <a:gd name="T48" fmla="*/ 33338 w 23"/>
                <a:gd name="T49" fmla="*/ 20638 h 15"/>
                <a:gd name="T50" fmla="*/ 30163 w 23"/>
                <a:gd name="T51" fmla="*/ 22225 h 15"/>
                <a:gd name="T52" fmla="*/ 25400 w 23"/>
                <a:gd name="T53" fmla="*/ 23813 h 15"/>
                <a:gd name="T54" fmla="*/ 25400 w 23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5">
                  <a:moveTo>
                    <a:pt x="16" y="15"/>
                  </a:moveTo>
                  <a:lnTo>
                    <a:pt x="16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9" name="Freeform 238"/>
            <p:cNvSpPr>
              <a:spLocks/>
            </p:cNvSpPr>
            <p:nvPr/>
          </p:nvSpPr>
          <p:spPr bwMode="auto">
            <a:xfrm>
              <a:off x="23813" y="5945188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20638 w 22"/>
                <a:gd name="T7" fmla="*/ 23813 h 16"/>
                <a:gd name="T8" fmla="*/ 20638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7463 h 16"/>
                <a:gd name="T18" fmla="*/ 0 w 22"/>
                <a:gd name="T19" fmla="*/ 14288 h 16"/>
                <a:gd name="T20" fmla="*/ 0 w 22"/>
                <a:gd name="T21" fmla="*/ 9525 h 16"/>
                <a:gd name="T22" fmla="*/ 0 w 22"/>
                <a:gd name="T23" fmla="*/ 9525 h 16"/>
                <a:gd name="T24" fmla="*/ 0 w 22"/>
                <a:gd name="T25" fmla="*/ 6350 h 16"/>
                <a:gd name="T26" fmla="*/ 4763 w 22"/>
                <a:gd name="T27" fmla="*/ 4763 h 16"/>
                <a:gd name="T28" fmla="*/ 6350 w 22"/>
                <a:gd name="T29" fmla="*/ 1588 h 16"/>
                <a:gd name="T30" fmla="*/ 9525 w 22"/>
                <a:gd name="T31" fmla="*/ 0 h 16"/>
                <a:gd name="T32" fmla="*/ 9525 w 22"/>
                <a:gd name="T33" fmla="*/ 0 h 16"/>
                <a:gd name="T34" fmla="*/ 17463 w 22"/>
                <a:gd name="T35" fmla="*/ 1588 h 16"/>
                <a:gd name="T36" fmla="*/ 30163 w 22"/>
                <a:gd name="T37" fmla="*/ 6350 h 16"/>
                <a:gd name="T38" fmla="*/ 30163 w 22"/>
                <a:gd name="T39" fmla="*/ 6350 h 16"/>
                <a:gd name="T40" fmla="*/ 31750 w 22"/>
                <a:gd name="T41" fmla="*/ 7938 h 16"/>
                <a:gd name="T42" fmla="*/ 34925 w 22"/>
                <a:gd name="T43" fmla="*/ 12700 h 16"/>
                <a:gd name="T44" fmla="*/ 34925 w 22"/>
                <a:gd name="T45" fmla="*/ 15875 h 16"/>
                <a:gd name="T46" fmla="*/ 34925 w 22"/>
                <a:gd name="T47" fmla="*/ 20638 h 16"/>
                <a:gd name="T48" fmla="*/ 34925 w 22"/>
                <a:gd name="T49" fmla="*/ 20638 h 16"/>
                <a:gd name="T50" fmla="*/ 30163 w 22"/>
                <a:gd name="T51" fmla="*/ 23813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0" name="Freeform 239"/>
            <p:cNvSpPr>
              <a:spLocks/>
            </p:cNvSpPr>
            <p:nvPr/>
          </p:nvSpPr>
          <p:spPr bwMode="auto">
            <a:xfrm>
              <a:off x="20638" y="5989638"/>
              <a:ext cx="33338" cy="23813"/>
            </a:xfrm>
            <a:custGeom>
              <a:avLst/>
              <a:gdLst>
                <a:gd name="T0" fmla="*/ 26988 w 21"/>
                <a:gd name="T1" fmla="*/ 22225 h 15"/>
                <a:gd name="T2" fmla="*/ 26988 w 21"/>
                <a:gd name="T3" fmla="*/ 22225 h 15"/>
                <a:gd name="T4" fmla="*/ 23813 w 21"/>
                <a:gd name="T5" fmla="*/ 23813 h 15"/>
                <a:gd name="T6" fmla="*/ 19050 w 21"/>
                <a:gd name="T7" fmla="*/ 22225 h 15"/>
                <a:gd name="T8" fmla="*/ 19050 w 21"/>
                <a:gd name="T9" fmla="*/ 22225 h 15"/>
                <a:gd name="T10" fmla="*/ 9525 w 21"/>
                <a:gd name="T11" fmla="*/ 22225 h 15"/>
                <a:gd name="T12" fmla="*/ 9525 w 21"/>
                <a:gd name="T13" fmla="*/ 22225 h 15"/>
                <a:gd name="T14" fmla="*/ 4763 w 21"/>
                <a:gd name="T15" fmla="*/ 22225 h 15"/>
                <a:gd name="T16" fmla="*/ 1588 w 21"/>
                <a:gd name="T17" fmla="*/ 19050 h 15"/>
                <a:gd name="T18" fmla="*/ 0 w 21"/>
                <a:gd name="T19" fmla="*/ 15875 h 15"/>
                <a:gd name="T20" fmla="*/ 0 w 21"/>
                <a:gd name="T21" fmla="*/ 11113 h 15"/>
                <a:gd name="T22" fmla="*/ 0 w 21"/>
                <a:gd name="T23" fmla="*/ 11113 h 15"/>
                <a:gd name="T24" fmla="*/ 0 w 21"/>
                <a:gd name="T25" fmla="*/ 7938 h 15"/>
                <a:gd name="T26" fmla="*/ 1588 w 21"/>
                <a:gd name="T27" fmla="*/ 3175 h 15"/>
                <a:gd name="T28" fmla="*/ 4763 w 21"/>
                <a:gd name="T29" fmla="*/ 1588 h 15"/>
                <a:gd name="T30" fmla="*/ 9525 w 21"/>
                <a:gd name="T31" fmla="*/ 0 h 15"/>
                <a:gd name="T32" fmla="*/ 9525 w 21"/>
                <a:gd name="T33" fmla="*/ 0 h 15"/>
                <a:gd name="T34" fmla="*/ 17463 w 21"/>
                <a:gd name="T35" fmla="*/ 0 h 15"/>
                <a:gd name="T36" fmla="*/ 26988 w 21"/>
                <a:gd name="T37" fmla="*/ 1588 h 15"/>
                <a:gd name="T38" fmla="*/ 26988 w 21"/>
                <a:gd name="T39" fmla="*/ 1588 h 15"/>
                <a:gd name="T40" fmla="*/ 31750 w 21"/>
                <a:gd name="T41" fmla="*/ 6350 h 15"/>
                <a:gd name="T42" fmla="*/ 33338 w 21"/>
                <a:gd name="T43" fmla="*/ 7938 h 15"/>
                <a:gd name="T44" fmla="*/ 33338 w 21"/>
                <a:gd name="T45" fmla="*/ 11113 h 15"/>
                <a:gd name="T46" fmla="*/ 33338 w 21"/>
                <a:gd name="T47" fmla="*/ 15875 h 15"/>
                <a:gd name="T48" fmla="*/ 33338 w 21"/>
                <a:gd name="T49" fmla="*/ 15875 h 15"/>
                <a:gd name="T50" fmla="*/ 31750 w 21"/>
                <a:gd name="T51" fmla="*/ 19050 h 15"/>
                <a:gd name="T52" fmla="*/ 26988 w 21"/>
                <a:gd name="T53" fmla="*/ 22225 h 15"/>
                <a:gd name="T54" fmla="*/ 26988 w 21"/>
                <a:gd name="T55" fmla="*/ 22225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5">
                  <a:moveTo>
                    <a:pt x="17" y="14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1" name="Freeform 240"/>
            <p:cNvSpPr>
              <a:spLocks/>
            </p:cNvSpPr>
            <p:nvPr/>
          </p:nvSpPr>
          <p:spPr bwMode="auto">
            <a:xfrm>
              <a:off x="22226" y="6029325"/>
              <a:ext cx="33338" cy="22225"/>
            </a:xfrm>
            <a:custGeom>
              <a:avLst/>
              <a:gdLst>
                <a:gd name="T0" fmla="*/ 26988 w 21"/>
                <a:gd name="T1" fmla="*/ 20638 h 14"/>
                <a:gd name="T2" fmla="*/ 26988 w 21"/>
                <a:gd name="T3" fmla="*/ 20638 h 14"/>
                <a:gd name="T4" fmla="*/ 25400 w 21"/>
                <a:gd name="T5" fmla="*/ 22225 h 14"/>
                <a:gd name="T6" fmla="*/ 22225 w 21"/>
                <a:gd name="T7" fmla="*/ 20638 h 14"/>
                <a:gd name="T8" fmla="*/ 22225 w 21"/>
                <a:gd name="T9" fmla="*/ 20638 h 14"/>
                <a:gd name="T10" fmla="*/ 11113 w 21"/>
                <a:gd name="T11" fmla="*/ 22225 h 14"/>
                <a:gd name="T12" fmla="*/ 11113 w 21"/>
                <a:gd name="T13" fmla="*/ 22225 h 14"/>
                <a:gd name="T14" fmla="*/ 7938 w 21"/>
                <a:gd name="T15" fmla="*/ 22225 h 14"/>
                <a:gd name="T16" fmla="*/ 3175 w 21"/>
                <a:gd name="T17" fmla="*/ 20638 h 14"/>
                <a:gd name="T18" fmla="*/ 0 w 21"/>
                <a:gd name="T19" fmla="*/ 17463 h 14"/>
                <a:gd name="T20" fmla="*/ 0 w 21"/>
                <a:gd name="T21" fmla="*/ 14288 h 14"/>
                <a:gd name="T22" fmla="*/ 0 w 21"/>
                <a:gd name="T23" fmla="*/ 14288 h 14"/>
                <a:gd name="T24" fmla="*/ 0 w 21"/>
                <a:gd name="T25" fmla="*/ 9525 h 14"/>
                <a:gd name="T26" fmla="*/ 0 w 21"/>
                <a:gd name="T27" fmla="*/ 6350 h 14"/>
                <a:gd name="T28" fmla="*/ 3175 w 21"/>
                <a:gd name="T29" fmla="*/ 1588 h 14"/>
                <a:gd name="T30" fmla="*/ 7938 w 21"/>
                <a:gd name="T31" fmla="*/ 1588 h 14"/>
                <a:gd name="T32" fmla="*/ 7938 w 21"/>
                <a:gd name="T33" fmla="*/ 1588 h 14"/>
                <a:gd name="T34" fmla="*/ 15875 w 21"/>
                <a:gd name="T35" fmla="*/ 0 h 14"/>
                <a:gd name="T36" fmla="*/ 25400 w 21"/>
                <a:gd name="T37" fmla="*/ 0 h 14"/>
                <a:gd name="T38" fmla="*/ 25400 w 21"/>
                <a:gd name="T39" fmla="*/ 0 h 14"/>
                <a:gd name="T40" fmla="*/ 30163 w 21"/>
                <a:gd name="T41" fmla="*/ 1588 h 14"/>
                <a:gd name="T42" fmla="*/ 31750 w 21"/>
                <a:gd name="T43" fmla="*/ 4763 h 14"/>
                <a:gd name="T44" fmla="*/ 33338 w 21"/>
                <a:gd name="T45" fmla="*/ 7938 h 14"/>
                <a:gd name="T46" fmla="*/ 33338 w 21"/>
                <a:gd name="T47" fmla="*/ 12700 h 14"/>
                <a:gd name="T48" fmla="*/ 33338 w 21"/>
                <a:gd name="T49" fmla="*/ 12700 h 14"/>
                <a:gd name="T50" fmla="*/ 31750 w 21"/>
                <a:gd name="T51" fmla="*/ 17463 h 14"/>
                <a:gd name="T52" fmla="*/ 26988 w 21"/>
                <a:gd name="T53" fmla="*/ 20638 h 14"/>
                <a:gd name="T54" fmla="*/ 26988 w 21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4">
                  <a:moveTo>
                    <a:pt x="17" y="13"/>
                  </a:moveTo>
                  <a:lnTo>
                    <a:pt x="17" y="13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2" name="Freeform 241"/>
            <p:cNvSpPr>
              <a:spLocks/>
            </p:cNvSpPr>
            <p:nvPr/>
          </p:nvSpPr>
          <p:spPr bwMode="auto">
            <a:xfrm>
              <a:off x="25401" y="6069013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6988 w 23"/>
                <a:gd name="T5" fmla="*/ 20638 h 14"/>
                <a:gd name="T6" fmla="*/ 22225 w 23"/>
                <a:gd name="T7" fmla="*/ 20638 h 14"/>
                <a:gd name="T8" fmla="*/ 22225 w 23"/>
                <a:gd name="T9" fmla="*/ 20638 h 14"/>
                <a:gd name="T10" fmla="*/ 12700 w 23"/>
                <a:gd name="T11" fmla="*/ 22225 h 14"/>
                <a:gd name="T12" fmla="*/ 12700 w 23"/>
                <a:gd name="T13" fmla="*/ 22225 h 14"/>
                <a:gd name="T14" fmla="*/ 7938 w 23"/>
                <a:gd name="T15" fmla="*/ 22225 h 14"/>
                <a:gd name="T16" fmla="*/ 4763 w 23"/>
                <a:gd name="T17" fmla="*/ 20638 h 14"/>
                <a:gd name="T18" fmla="*/ 3175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3175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0163 w 23"/>
                <a:gd name="T41" fmla="*/ 1588 h 14"/>
                <a:gd name="T42" fmla="*/ 34925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4925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3" name="Freeform 242"/>
            <p:cNvSpPr>
              <a:spLocks/>
            </p:cNvSpPr>
            <p:nvPr/>
          </p:nvSpPr>
          <p:spPr bwMode="auto">
            <a:xfrm>
              <a:off x="30163" y="6108700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8575 w 23"/>
                <a:gd name="T5" fmla="*/ 20638 h 14"/>
                <a:gd name="T6" fmla="*/ 23813 w 23"/>
                <a:gd name="T7" fmla="*/ 20638 h 14"/>
                <a:gd name="T8" fmla="*/ 23813 w 23"/>
                <a:gd name="T9" fmla="*/ 20638 h 14"/>
                <a:gd name="T10" fmla="*/ 11113 w 23"/>
                <a:gd name="T11" fmla="*/ 22225 h 14"/>
                <a:gd name="T12" fmla="*/ 11113 w 23"/>
                <a:gd name="T13" fmla="*/ 22225 h 14"/>
                <a:gd name="T14" fmla="*/ 7938 w 23"/>
                <a:gd name="T15" fmla="*/ 22225 h 14"/>
                <a:gd name="T16" fmla="*/ 6350 w 23"/>
                <a:gd name="T17" fmla="*/ 20638 h 14"/>
                <a:gd name="T18" fmla="*/ 1588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1588 w 23"/>
                <a:gd name="T27" fmla="*/ 6350 h 14"/>
                <a:gd name="T28" fmla="*/ 6350 w 23"/>
                <a:gd name="T29" fmla="*/ 3175 h 14"/>
                <a:gd name="T30" fmla="*/ 7938 w 23"/>
                <a:gd name="T31" fmla="*/ 0 h 14"/>
                <a:gd name="T32" fmla="*/ 7938 w 23"/>
                <a:gd name="T33" fmla="*/ 0 h 14"/>
                <a:gd name="T34" fmla="*/ 17463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3175 h 14"/>
                <a:gd name="T42" fmla="*/ 33338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3338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4" name="Freeform 243"/>
            <p:cNvSpPr>
              <a:spLocks/>
            </p:cNvSpPr>
            <p:nvPr/>
          </p:nvSpPr>
          <p:spPr bwMode="auto">
            <a:xfrm>
              <a:off x="36513" y="6149975"/>
              <a:ext cx="33338" cy="20638"/>
            </a:xfrm>
            <a:custGeom>
              <a:avLst/>
              <a:gdLst>
                <a:gd name="T0" fmla="*/ 30163 w 21"/>
                <a:gd name="T1" fmla="*/ 19050 h 13"/>
                <a:gd name="T2" fmla="*/ 30163 w 21"/>
                <a:gd name="T3" fmla="*/ 19050 h 13"/>
                <a:gd name="T4" fmla="*/ 25400 w 21"/>
                <a:gd name="T5" fmla="*/ 19050 h 13"/>
                <a:gd name="T6" fmla="*/ 22225 w 21"/>
                <a:gd name="T7" fmla="*/ 19050 h 13"/>
                <a:gd name="T8" fmla="*/ 22225 w 21"/>
                <a:gd name="T9" fmla="*/ 19050 h 13"/>
                <a:gd name="T10" fmla="*/ 11113 w 21"/>
                <a:gd name="T11" fmla="*/ 20638 h 13"/>
                <a:gd name="T12" fmla="*/ 11113 w 21"/>
                <a:gd name="T13" fmla="*/ 20638 h 13"/>
                <a:gd name="T14" fmla="*/ 7938 w 21"/>
                <a:gd name="T15" fmla="*/ 20638 h 13"/>
                <a:gd name="T16" fmla="*/ 3175 w 21"/>
                <a:gd name="T17" fmla="*/ 19050 h 13"/>
                <a:gd name="T18" fmla="*/ 1588 w 21"/>
                <a:gd name="T19" fmla="*/ 17463 h 13"/>
                <a:gd name="T20" fmla="*/ 0 w 21"/>
                <a:gd name="T21" fmla="*/ 12700 h 13"/>
                <a:gd name="T22" fmla="*/ 0 w 21"/>
                <a:gd name="T23" fmla="*/ 12700 h 13"/>
                <a:gd name="T24" fmla="*/ 0 w 21"/>
                <a:gd name="T25" fmla="*/ 7938 h 13"/>
                <a:gd name="T26" fmla="*/ 1588 w 21"/>
                <a:gd name="T27" fmla="*/ 4763 h 13"/>
                <a:gd name="T28" fmla="*/ 3175 w 21"/>
                <a:gd name="T29" fmla="*/ 1588 h 13"/>
                <a:gd name="T30" fmla="*/ 7938 w 21"/>
                <a:gd name="T31" fmla="*/ 0 h 13"/>
                <a:gd name="T32" fmla="*/ 7938 w 21"/>
                <a:gd name="T33" fmla="*/ 0 h 13"/>
                <a:gd name="T34" fmla="*/ 15875 w 21"/>
                <a:gd name="T35" fmla="*/ 0 h 13"/>
                <a:gd name="T36" fmla="*/ 25400 w 21"/>
                <a:gd name="T37" fmla="*/ 0 h 13"/>
                <a:gd name="T38" fmla="*/ 25400 w 21"/>
                <a:gd name="T39" fmla="*/ 0 h 13"/>
                <a:gd name="T40" fmla="*/ 30163 w 21"/>
                <a:gd name="T41" fmla="*/ 1588 h 13"/>
                <a:gd name="T42" fmla="*/ 33338 w 21"/>
                <a:gd name="T43" fmla="*/ 3175 h 13"/>
                <a:gd name="T44" fmla="*/ 33338 w 21"/>
                <a:gd name="T45" fmla="*/ 7938 h 13"/>
                <a:gd name="T46" fmla="*/ 33338 w 21"/>
                <a:gd name="T47" fmla="*/ 11113 h 13"/>
                <a:gd name="T48" fmla="*/ 33338 w 21"/>
                <a:gd name="T49" fmla="*/ 11113 h 13"/>
                <a:gd name="T50" fmla="*/ 31750 w 21"/>
                <a:gd name="T51" fmla="*/ 15875 h 13"/>
                <a:gd name="T52" fmla="*/ 30163 w 21"/>
                <a:gd name="T53" fmla="*/ 19050 h 13"/>
                <a:gd name="T54" fmla="*/ 30163 w 21"/>
                <a:gd name="T55" fmla="*/ 1905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9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5" name="Freeform 244"/>
            <p:cNvSpPr>
              <a:spLocks/>
            </p:cNvSpPr>
            <p:nvPr/>
          </p:nvSpPr>
          <p:spPr bwMode="auto">
            <a:xfrm>
              <a:off x="39688" y="6189663"/>
              <a:ext cx="36513" cy="22225"/>
            </a:xfrm>
            <a:custGeom>
              <a:avLst/>
              <a:gdLst>
                <a:gd name="T0" fmla="*/ 30163 w 23"/>
                <a:gd name="T1" fmla="*/ 17463 h 14"/>
                <a:gd name="T2" fmla="*/ 30163 w 23"/>
                <a:gd name="T3" fmla="*/ 17463 h 14"/>
                <a:gd name="T4" fmla="*/ 28575 w 23"/>
                <a:gd name="T5" fmla="*/ 19050 h 14"/>
                <a:gd name="T6" fmla="*/ 23813 w 23"/>
                <a:gd name="T7" fmla="*/ 19050 h 14"/>
                <a:gd name="T8" fmla="*/ 23813 w 23"/>
                <a:gd name="T9" fmla="*/ 19050 h 14"/>
                <a:gd name="T10" fmla="*/ 14288 w 23"/>
                <a:gd name="T11" fmla="*/ 22225 h 14"/>
                <a:gd name="T12" fmla="*/ 14288 w 23"/>
                <a:gd name="T13" fmla="*/ 22225 h 14"/>
                <a:gd name="T14" fmla="*/ 7938 w 23"/>
                <a:gd name="T15" fmla="*/ 22225 h 14"/>
                <a:gd name="T16" fmla="*/ 6350 w 23"/>
                <a:gd name="T17" fmla="*/ 19050 h 14"/>
                <a:gd name="T18" fmla="*/ 1588 w 23"/>
                <a:gd name="T19" fmla="*/ 17463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9525 h 14"/>
                <a:gd name="T26" fmla="*/ 1588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0 h 14"/>
                <a:gd name="T42" fmla="*/ 34925 w 23"/>
                <a:gd name="T43" fmla="*/ 3175 h 14"/>
                <a:gd name="T44" fmla="*/ 36513 w 23"/>
                <a:gd name="T45" fmla="*/ 7938 h 14"/>
                <a:gd name="T46" fmla="*/ 36513 w 23"/>
                <a:gd name="T47" fmla="*/ 11113 h 14"/>
                <a:gd name="T48" fmla="*/ 36513 w 23"/>
                <a:gd name="T49" fmla="*/ 11113 h 14"/>
                <a:gd name="T50" fmla="*/ 34925 w 23"/>
                <a:gd name="T51" fmla="*/ 15875 h 14"/>
                <a:gd name="T52" fmla="*/ 30163 w 23"/>
                <a:gd name="T53" fmla="*/ 17463 h 14"/>
                <a:gd name="T54" fmla="*/ 30163 w 23"/>
                <a:gd name="T55" fmla="*/ 17463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1"/>
                  </a:moveTo>
                  <a:lnTo>
                    <a:pt x="19" y="11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2" y="1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6" name="Freeform 245"/>
            <p:cNvSpPr>
              <a:spLocks/>
            </p:cNvSpPr>
            <p:nvPr/>
          </p:nvSpPr>
          <p:spPr bwMode="auto">
            <a:xfrm>
              <a:off x="52388" y="6224588"/>
              <a:ext cx="34925" cy="26988"/>
            </a:xfrm>
            <a:custGeom>
              <a:avLst/>
              <a:gdLst>
                <a:gd name="T0" fmla="*/ 31750 w 22"/>
                <a:gd name="T1" fmla="*/ 20638 h 17"/>
                <a:gd name="T2" fmla="*/ 31750 w 22"/>
                <a:gd name="T3" fmla="*/ 20638 h 17"/>
                <a:gd name="T4" fmla="*/ 26988 w 22"/>
                <a:gd name="T5" fmla="*/ 22225 h 17"/>
                <a:gd name="T6" fmla="*/ 23813 w 22"/>
                <a:gd name="T7" fmla="*/ 22225 h 17"/>
                <a:gd name="T8" fmla="*/ 23813 w 22"/>
                <a:gd name="T9" fmla="*/ 22225 h 17"/>
                <a:gd name="T10" fmla="*/ 14288 w 22"/>
                <a:gd name="T11" fmla="*/ 25400 h 17"/>
                <a:gd name="T12" fmla="*/ 14288 w 22"/>
                <a:gd name="T13" fmla="*/ 25400 h 17"/>
                <a:gd name="T14" fmla="*/ 9525 w 22"/>
                <a:gd name="T15" fmla="*/ 26988 h 17"/>
                <a:gd name="T16" fmla="*/ 6350 w 22"/>
                <a:gd name="T17" fmla="*/ 25400 h 17"/>
                <a:gd name="T18" fmla="*/ 3175 w 22"/>
                <a:gd name="T19" fmla="*/ 22225 h 17"/>
                <a:gd name="T20" fmla="*/ 1588 w 22"/>
                <a:gd name="T21" fmla="*/ 20638 h 17"/>
                <a:gd name="T22" fmla="*/ 1588 w 22"/>
                <a:gd name="T23" fmla="*/ 20638 h 17"/>
                <a:gd name="T24" fmla="*/ 0 w 22"/>
                <a:gd name="T25" fmla="*/ 17463 h 17"/>
                <a:gd name="T26" fmla="*/ 1588 w 22"/>
                <a:gd name="T27" fmla="*/ 11113 h 17"/>
                <a:gd name="T28" fmla="*/ 3175 w 22"/>
                <a:gd name="T29" fmla="*/ 9525 h 17"/>
                <a:gd name="T30" fmla="*/ 6350 w 22"/>
                <a:gd name="T31" fmla="*/ 6350 h 17"/>
                <a:gd name="T32" fmla="*/ 6350 w 22"/>
                <a:gd name="T33" fmla="*/ 6350 h 17"/>
                <a:gd name="T34" fmla="*/ 14288 w 22"/>
                <a:gd name="T35" fmla="*/ 3175 h 17"/>
                <a:gd name="T36" fmla="*/ 25400 w 22"/>
                <a:gd name="T37" fmla="*/ 0 h 17"/>
                <a:gd name="T38" fmla="*/ 25400 w 22"/>
                <a:gd name="T39" fmla="*/ 0 h 17"/>
                <a:gd name="T40" fmla="*/ 30163 w 22"/>
                <a:gd name="T41" fmla="*/ 3175 h 17"/>
                <a:gd name="T42" fmla="*/ 31750 w 22"/>
                <a:gd name="T43" fmla="*/ 4763 h 17"/>
                <a:gd name="T44" fmla="*/ 33338 w 22"/>
                <a:gd name="T45" fmla="*/ 9525 h 17"/>
                <a:gd name="T46" fmla="*/ 34925 w 22"/>
                <a:gd name="T47" fmla="*/ 12700 h 17"/>
                <a:gd name="T48" fmla="*/ 34925 w 22"/>
                <a:gd name="T49" fmla="*/ 12700 h 17"/>
                <a:gd name="T50" fmla="*/ 33338 w 22"/>
                <a:gd name="T51" fmla="*/ 17463 h 17"/>
                <a:gd name="T52" fmla="*/ 31750 w 22"/>
                <a:gd name="T53" fmla="*/ 20638 h 17"/>
                <a:gd name="T54" fmla="*/ 31750 w 22"/>
                <a:gd name="T55" fmla="*/ 2063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20" y="13"/>
                  </a:moveTo>
                  <a:lnTo>
                    <a:pt x="20" y="13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7" name="Freeform 246"/>
            <p:cNvSpPr>
              <a:spLocks/>
            </p:cNvSpPr>
            <p:nvPr/>
          </p:nvSpPr>
          <p:spPr bwMode="auto">
            <a:xfrm>
              <a:off x="77788" y="6270625"/>
              <a:ext cx="22225" cy="17463"/>
            </a:xfrm>
            <a:custGeom>
              <a:avLst/>
              <a:gdLst>
                <a:gd name="T0" fmla="*/ 17463 w 14"/>
                <a:gd name="T1" fmla="*/ 12700 h 11"/>
                <a:gd name="T2" fmla="*/ 17463 w 14"/>
                <a:gd name="T3" fmla="*/ 12700 h 11"/>
                <a:gd name="T4" fmla="*/ 14288 w 14"/>
                <a:gd name="T5" fmla="*/ 14288 h 11"/>
                <a:gd name="T6" fmla="*/ 14288 w 14"/>
                <a:gd name="T7" fmla="*/ 14288 h 11"/>
                <a:gd name="T8" fmla="*/ 7938 w 14"/>
                <a:gd name="T9" fmla="*/ 17463 h 11"/>
                <a:gd name="T10" fmla="*/ 7938 w 14"/>
                <a:gd name="T11" fmla="*/ 17463 h 11"/>
                <a:gd name="T12" fmla="*/ 1588 w 14"/>
                <a:gd name="T13" fmla="*/ 17463 h 11"/>
                <a:gd name="T14" fmla="*/ 0 w 14"/>
                <a:gd name="T15" fmla="*/ 12700 h 11"/>
                <a:gd name="T16" fmla="*/ 0 w 14"/>
                <a:gd name="T17" fmla="*/ 12700 h 11"/>
                <a:gd name="T18" fmla="*/ 0 w 14"/>
                <a:gd name="T19" fmla="*/ 7938 h 11"/>
                <a:gd name="T20" fmla="*/ 4763 w 14"/>
                <a:gd name="T21" fmla="*/ 4763 h 11"/>
                <a:gd name="T22" fmla="*/ 4763 w 14"/>
                <a:gd name="T23" fmla="*/ 4763 h 11"/>
                <a:gd name="T24" fmla="*/ 7938 w 14"/>
                <a:gd name="T25" fmla="*/ 3175 h 11"/>
                <a:gd name="T26" fmla="*/ 15875 w 14"/>
                <a:gd name="T27" fmla="*/ 0 h 11"/>
                <a:gd name="T28" fmla="*/ 15875 w 14"/>
                <a:gd name="T29" fmla="*/ 0 h 11"/>
                <a:gd name="T30" fmla="*/ 20638 w 14"/>
                <a:gd name="T31" fmla="*/ 3175 h 11"/>
                <a:gd name="T32" fmla="*/ 22225 w 14"/>
                <a:gd name="T33" fmla="*/ 7938 h 11"/>
                <a:gd name="T34" fmla="*/ 22225 w 14"/>
                <a:gd name="T35" fmla="*/ 7938 h 11"/>
                <a:gd name="T36" fmla="*/ 20638 w 14"/>
                <a:gd name="T37" fmla="*/ 11113 h 11"/>
                <a:gd name="T38" fmla="*/ 17463 w 14"/>
                <a:gd name="T39" fmla="*/ 12700 h 11"/>
                <a:gd name="T40" fmla="*/ 17463 w 14"/>
                <a:gd name="T41" fmla="*/ 1270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" h="11">
                  <a:moveTo>
                    <a:pt x="11" y="8"/>
                  </a:moveTo>
                  <a:lnTo>
                    <a:pt x="11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8" name="Freeform 247"/>
            <p:cNvSpPr>
              <a:spLocks/>
            </p:cNvSpPr>
            <p:nvPr/>
          </p:nvSpPr>
          <p:spPr bwMode="auto">
            <a:xfrm>
              <a:off x="107951" y="6297613"/>
              <a:ext cx="20638" cy="17463"/>
            </a:xfrm>
            <a:custGeom>
              <a:avLst/>
              <a:gdLst>
                <a:gd name="T0" fmla="*/ 20638 w 13"/>
                <a:gd name="T1" fmla="*/ 9525 h 11"/>
                <a:gd name="T2" fmla="*/ 20638 w 13"/>
                <a:gd name="T3" fmla="*/ 9525 h 11"/>
                <a:gd name="T4" fmla="*/ 15875 w 13"/>
                <a:gd name="T5" fmla="*/ 11113 h 11"/>
                <a:gd name="T6" fmla="*/ 15875 w 13"/>
                <a:gd name="T7" fmla="*/ 11113 h 11"/>
                <a:gd name="T8" fmla="*/ 12700 w 13"/>
                <a:gd name="T9" fmla="*/ 15875 h 11"/>
                <a:gd name="T10" fmla="*/ 12700 w 13"/>
                <a:gd name="T11" fmla="*/ 15875 h 11"/>
                <a:gd name="T12" fmla="*/ 7938 w 13"/>
                <a:gd name="T13" fmla="*/ 17463 h 11"/>
                <a:gd name="T14" fmla="*/ 1588 w 13"/>
                <a:gd name="T15" fmla="*/ 15875 h 11"/>
                <a:gd name="T16" fmla="*/ 1588 w 13"/>
                <a:gd name="T17" fmla="*/ 15875 h 11"/>
                <a:gd name="T18" fmla="*/ 0 w 13"/>
                <a:gd name="T19" fmla="*/ 11113 h 11"/>
                <a:gd name="T20" fmla="*/ 1588 w 13"/>
                <a:gd name="T21" fmla="*/ 7938 h 11"/>
                <a:gd name="T22" fmla="*/ 1588 w 13"/>
                <a:gd name="T23" fmla="*/ 7938 h 11"/>
                <a:gd name="T24" fmla="*/ 6350 w 13"/>
                <a:gd name="T25" fmla="*/ 3175 h 11"/>
                <a:gd name="T26" fmla="*/ 9525 w 13"/>
                <a:gd name="T27" fmla="*/ 0 h 11"/>
                <a:gd name="T28" fmla="*/ 9525 w 13"/>
                <a:gd name="T29" fmla="*/ 0 h 11"/>
                <a:gd name="T30" fmla="*/ 15875 w 13"/>
                <a:gd name="T31" fmla="*/ 0 h 11"/>
                <a:gd name="T32" fmla="*/ 17463 w 13"/>
                <a:gd name="T33" fmla="*/ 3175 h 11"/>
                <a:gd name="T34" fmla="*/ 17463 w 13"/>
                <a:gd name="T35" fmla="*/ 3175 h 11"/>
                <a:gd name="T36" fmla="*/ 20638 w 13"/>
                <a:gd name="T37" fmla="*/ 9525 h 11"/>
                <a:gd name="T38" fmla="*/ 20638 w 13"/>
                <a:gd name="T39" fmla="*/ 952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lnTo>
                    <a:pt x="13" y="6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9" name="Freeform 248"/>
            <p:cNvSpPr>
              <a:spLocks/>
            </p:cNvSpPr>
            <p:nvPr/>
          </p:nvSpPr>
          <p:spPr bwMode="auto">
            <a:xfrm>
              <a:off x="144463" y="6323013"/>
              <a:ext cx="17463" cy="19050"/>
            </a:xfrm>
            <a:custGeom>
              <a:avLst/>
              <a:gdLst>
                <a:gd name="T0" fmla="*/ 17463 w 11"/>
                <a:gd name="T1" fmla="*/ 7938 h 12"/>
                <a:gd name="T2" fmla="*/ 17463 w 11"/>
                <a:gd name="T3" fmla="*/ 7938 h 12"/>
                <a:gd name="T4" fmla="*/ 15875 w 11"/>
                <a:gd name="T5" fmla="*/ 11113 h 12"/>
                <a:gd name="T6" fmla="*/ 15875 w 11"/>
                <a:gd name="T7" fmla="*/ 11113 h 12"/>
                <a:gd name="T8" fmla="*/ 11113 w 11"/>
                <a:gd name="T9" fmla="*/ 14288 h 12"/>
                <a:gd name="T10" fmla="*/ 11113 w 11"/>
                <a:gd name="T11" fmla="*/ 14288 h 12"/>
                <a:gd name="T12" fmla="*/ 7938 w 11"/>
                <a:gd name="T13" fmla="*/ 19050 h 12"/>
                <a:gd name="T14" fmla="*/ 3175 w 11"/>
                <a:gd name="T15" fmla="*/ 15875 h 12"/>
                <a:gd name="T16" fmla="*/ 3175 w 11"/>
                <a:gd name="T17" fmla="*/ 15875 h 12"/>
                <a:gd name="T18" fmla="*/ 0 w 11"/>
                <a:gd name="T19" fmla="*/ 12700 h 12"/>
                <a:gd name="T20" fmla="*/ 1588 w 11"/>
                <a:gd name="T21" fmla="*/ 7938 h 12"/>
                <a:gd name="T22" fmla="*/ 1588 w 11"/>
                <a:gd name="T23" fmla="*/ 7938 h 12"/>
                <a:gd name="T24" fmla="*/ 3175 w 11"/>
                <a:gd name="T25" fmla="*/ 4763 h 12"/>
                <a:gd name="T26" fmla="*/ 9525 w 11"/>
                <a:gd name="T27" fmla="*/ 0 h 12"/>
                <a:gd name="T28" fmla="*/ 9525 w 11"/>
                <a:gd name="T29" fmla="*/ 0 h 12"/>
                <a:gd name="T30" fmla="*/ 14288 w 11"/>
                <a:gd name="T31" fmla="*/ 0 h 12"/>
                <a:gd name="T32" fmla="*/ 17463 w 11"/>
                <a:gd name="T33" fmla="*/ 1588 h 12"/>
                <a:gd name="T34" fmla="*/ 17463 w 11"/>
                <a:gd name="T35" fmla="*/ 1588 h 12"/>
                <a:gd name="T36" fmla="*/ 17463 w 11"/>
                <a:gd name="T37" fmla="*/ 7938 h 12"/>
                <a:gd name="T38" fmla="*/ 17463 w 11"/>
                <a:gd name="T39" fmla="*/ 7938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lnTo>
                    <a:pt x="11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0" name="Freeform 249"/>
            <p:cNvSpPr>
              <a:spLocks/>
            </p:cNvSpPr>
            <p:nvPr/>
          </p:nvSpPr>
          <p:spPr bwMode="auto">
            <a:xfrm>
              <a:off x="914401" y="5969000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58738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6988 h 24"/>
                <a:gd name="T14" fmla="*/ 34925 w 46"/>
                <a:gd name="T15" fmla="*/ 22225 h 24"/>
                <a:gd name="T16" fmla="*/ 26988 w 46"/>
                <a:gd name="T17" fmla="*/ 22225 h 24"/>
                <a:gd name="T18" fmla="*/ 15875 w 46"/>
                <a:gd name="T19" fmla="*/ 22225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9050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11113 h 24"/>
                <a:gd name="T36" fmla="*/ 1588 w 46"/>
                <a:gd name="T37" fmla="*/ 6350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5875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6513 h 24"/>
                <a:gd name="T66" fmla="*/ 71438 w 46"/>
                <a:gd name="T67" fmla="*/ 36513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7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3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1" name="Freeform 250"/>
            <p:cNvSpPr>
              <a:spLocks/>
            </p:cNvSpPr>
            <p:nvPr/>
          </p:nvSpPr>
          <p:spPr bwMode="auto">
            <a:xfrm>
              <a:off x="901701" y="6005513"/>
              <a:ext cx="74613" cy="38100"/>
            </a:xfrm>
            <a:custGeom>
              <a:avLst/>
              <a:gdLst>
                <a:gd name="T0" fmla="*/ 63500 w 47"/>
                <a:gd name="T1" fmla="*/ 38100 h 24"/>
                <a:gd name="T2" fmla="*/ 63500 w 47"/>
                <a:gd name="T3" fmla="*/ 38100 h 24"/>
                <a:gd name="T4" fmla="*/ 60325 w 47"/>
                <a:gd name="T5" fmla="*/ 36513 h 24"/>
                <a:gd name="T6" fmla="*/ 55563 w 47"/>
                <a:gd name="T7" fmla="*/ 33338 h 24"/>
                <a:gd name="T8" fmla="*/ 55563 w 47"/>
                <a:gd name="T9" fmla="*/ 33338 h 24"/>
                <a:gd name="T10" fmla="*/ 50800 w 47"/>
                <a:gd name="T11" fmla="*/ 28575 h 24"/>
                <a:gd name="T12" fmla="*/ 42863 w 47"/>
                <a:gd name="T13" fmla="*/ 23813 h 24"/>
                <a:gd name="T14" fmla="*/ 34925 w 47"/>
                <a:gd name="T15" fmla="*/ 22225 h 24"/>
                <a:gd name="T16" fmla="*/ 28575 w 47"/>
                <a:gd name="T17" fmla="*/ 20638 h 24"/>
                <a:gd name="T18" fmla="*/ 15875 w 47"/>
                <a:gd name="T19" fmla="*/ 20638 h 24"/>
                <a:gd name="T20" fmla="*/ 12700 w 47"/>
                <a:gd name="T21" fmla="*/ 20638 h 24"/>
                <a:gd name="T22" fmla="*/ 12700 w 47"/>
                <a:gd name="T23" fmla="*/ 20638 h 24"/>
                <a:gd name="T24" fmla="*/ 7938 w 47"/>
                <a:gd name="T25" fmla="*/ 20638 h 24"/>
                <a:gd name="T26" fmla="*/ 4763 w 47"/>
                <a:gd name="T27" fmla="*/ 20638 h 24"/>
                <a:gd name="T28" fmla="*/ 1588 w 47"/>
                <a:gd name="T29" fmla="*/ 15875 h 24"/>
                <a:gd name="T30" fmla="*/ 0 w 47"/>
                <a:gd name="T31" fmla="*/ 11113 h 24"/>
                <a:gd name="T32" fmla="*/ 0 w 47"/>
                <a:gd name="T33" fmla="*/ 11113 h 24"/>
                <a:gd name="T34" fmla="*/ 0 w 47"/>
                <a:gd name="T35" fmla="*/ 7938 h 24"/>
                <a:gd name="T36" fmla="*/ 1588 w 47"/>
                <a:gd name="T37" fmla="*/ 3175 h 24"/>
                <a:gd name="T38" fmla="*/ 4763 w 47"/>
                <a:gd name="T39" fmla="*/ 1588 h 24"/>
                <a:gd name="T40" fmla="*/ 7938 w 47"/>
                <a:gd name="T41" fmla="*/ 0 h 24"/>
                <a:gd name="T42" fmla="*/ 7938 w 47"/>
                <a:gd name="T43" fmla="*/ 0 h 24"/>
                <a:gd name="T44" fmla="*/ 14288 w 47"/>
                <a:gd name="T45" fmla="*/ 0 h 24"/>
                <a:gd name="T46" fmla="*/ 30163 w 47"/>
                <a:gd name="T47" fmla="*/ 0 h 24"/>
                <a:gd name="T48" fmla="*/ 39688 w 47"/>
                <a:gd name="T49" fmla="*/ 1588 h 24"/>
                <a:gd name="T50" fmla="*/ 50800 w 47"/>
                <a:gd name="T51" fmla="*/ 6350 h 24"/>
                <a:gd name="T52" fmla="*/ 60325 w 47"/>
                <a:gd name="T53" fmla="*/ 9525 h 24"/>
                <a:gd name="T54" fmla="*/ 69850 w 47"/>
                <a:gd name="T55" fmla="*/ 20638 h 24"/>
                <a:gd name="T56" fmla="*/ 69850 w 47"/>
                <a:gd name="T57" fmla="*/ 20638 h 24"/>
                <a:gd name="T58" fmla="*/ 74613 w 47"/>
                <a:gd name="T59" fmla="*/ 22225 h 24"/>
                <a:gd name="T60" fmla="*/ 74613 w 47"/>
                <a:gd name="T61" fmla="*/ 25400 h 24"/>
                <a:gd name="T62" fmla="*/ 74613 w 47"/>
                <a:gd name="T63" fmla="*/ 30163 h 24"/>
                <a:gd name="T64" fmla="*/ 69850 w 47"/>
                <a:gd name="T65" fmla="*/ 33338 h 24"/>
                <a:gd name="T66" fmla="*/ 69850 w 47"/>
                <a:gd name="T67" fmla="*/ 33338 h 24"/>
                <a:gd name="T68" fmla="*/ 68263 w 47"/>
                <a:gd name="T69" fmla="*/ 36513 h 24"/>
                <a:gd name="T70" fmla="*/ 63500 w 47"/>
                <a:gd name="T71" fmla="*/ 38100 h 24"/>
                <a:gd name="T72" fmla="*/ 63500 w 47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" h="24">
                  <a:moveTo>
                    <a:pt x="40" y="24"/>
                  </a:moveTo>
                  <a:lnTo>
                    <a:pt x="40" y="24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8" y="6"/>
                  </a:lnTo>
                  <a:lnTo>
                    <a:pt x="44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4" y="21"/>
                  </a:lnTo>
                  <a:lnTo>
                    <a:pt x="43" y="23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2" name="Freeform 251"/>
            <p:cNvSpPr>
              <a:spLocks/>
            </p:cNvSpPr>
            <p:nvPr/>
          </p:nvSpPr>
          <p:spPr bwMode="auto">
            <a:xfrm>
              <a:off x="887413" y="6038850"/>
              <a:ext cx="76200" cy="38100"/>
            </a:xfrm>
            <a:custGeom>
              <a:avLst/>
              <a:gdLst>
                <a:gd name="T0" fmla="*/ 65088 w 48"/>
                <a:gd name="T1" fmla="*/ 38100 h 24"/>
                <a:gd name="T2" fmla="*/ 65088 w 48"/>
                <a:gd name="T3" fmla="*/ 38100 h 24"/>
                <a:gd name="T4" fmla="*/ 61913 w 48"/>
                <a:gd name="T5" fmla="*/ 38100 h 24"/>
                <a:gd name="T6" fmla="*/ 58738 w 48"/>
                <a:gd name="T7" fmla="*/ 36513 h 24"/>
                <a:gd name="T8" fmla="*/ 58738 w 48"/>
                <a:gd name="T9" fmla="*/ 36513 h 24"/>
                <a:gd name="T10" fmla="*/ 50800 w 48"/>
                <a:gd name="T11" fmla="*/ 30163 h 24"/>
                <a:gd name="T12" fmla="*/ 44450 w 48"/>
                <a:gd name="T13" fmla="*/ 26988 h 24"/>
                <a:gd name="T14" fmla="*/ 36513 w 48"/>
                <a:gd name="T15" fmla="*/ 23813 h 24"/>
                <a:gd name="T16" fmla="*/ 28575 w 48"/>
                <a:gd name="T17" fmla="*/ 22225 h 24"/>
                <a:gd name="T18" fmla="*/ 19050 w 48"/>
                <a:gd name="T19" fmla="*/ 22225 h 24"/>
                <a:gd name="T20" fmla="*/ 12700 w 48"/>
                <a:gd name="T21" fmla="*/ 22225 h 24"/>
                <a:gd name="T22" fmla="*/ 12700 w 48"/>
                <a:gd name="T23" fmla="*/ 22225 h 24"/>
                <a:gd name="T24" fmla="*/ 7938 w 48"/>
                <a:gd name="T25" fmla="*/ 22225 h 24"/>
                <a:gd name="T26" fmla="*/ 6350 w 48"/>
                <a:gd name="T27" fmla="*/ 20638 h 24"/>
                <a:gd name="T28" fmla="*/ 3175 w 48"/>
                <a:gd name="T29" fmla="*/ 19050 h 24"/>
                <a:gd name="T30" fmla="*/ 0 w 48"/>
                <a:gd name="T31" fmla="*/ 14288 h 24"/>
                <a:gd name="T32" fmla="*/ 0 w 48"/>
                <a:gd name="T33" fmla="*/ 14288 h 24"/>
                <a:gd name="T34" fmla="*/ 0 w 48"/>
                <a:gd name="T35" fmla="*/ 11113 h 24"/>
                <a:gd name="T36" fmla="*/ 3175 w 48"/>
                <a:gd name="T37" fmla="*/ 6350 h 24"/>
                <a:gd name="T38" fmla="*/ 6350 w 48"/>
                <a:gd name="T39" fmla="*/ 3175 h 24"/>
                <a:gd name="T40" fmla="*/ 7938 w 48"/>
                <a:gd name="T41" fmla="*/ 3175 h 24"/>
                <a:gd name="T42" fmla="*/ 7938 w 48"/>
                <a:gd name="T43" fmla="*/ 3175 h 24"/>
                <a:gd name="T44" fmla="*/ 15875 w 48"/>
                <a:gd name="T45" fmla="*/ 0 h 24"/>
                <a:gd name="T46" fmla="*/ 31750 w 48"/>
                <a:gd name="T47" fmla="*/ 0 h 24"/>
                <a:gd name="T48" fmla="*/ 42863 w 48"/>
                <a:gd name="T49" fmla="*/ 3175 h 24"/>
                <a:gd name="T50" fmla="*/ 52388 w 48"/>
                <a:gd name="T51" fmla="*/ 6350 h 24"/>
                <a:gd name="T52" fmla="*/ 61913 w 48"/>
                <a:gd name="T53" fmla="*/ 12700 h 24"/>
                <a:gd name="T54" fmla="*/ 73025 w 48"/>
                <a:gd name="T55" fmla="*/ 20638 h 24"/>
                <a:gd name="T56" fmla="*/ 73025 w 48"/>
                <a:gd name="T57" fmla="*/ 20638 h 24"/>
                <a:gd name="T58" fmla="*/ 74613 w 48"/>
                <a:gd name="T59" fmla="*/ 23813 h 24"/>
                <a:gd name="T60" fmla="*/ 76200 w 48"/>
                <a:gd name="T61" fmla="*/ 28575 h 24"/>
                <a:gd name="T62" fmla="*/ 74613 w 48"/>
                <a:gd name="T63" fmla="*/ 31750 h 24"/>
                <a:gd name="T64" fmla="*/ 73025 w 48"/>
                <a:gd name="T65" fmla="*/ 36513 h 24"/>
                <a:gd name="T66" fmla="*/ 73025 w 48"/>
                <a:gd name="T67" fmla="*/ 36513 h 24"/>
                <a:gd name="T68" fmla="*/ 68263 w 48"/>
                <a:gd name="T69" fmla="*/ 38100 h 24"/>
                <a:gd name="T70" fmla="*/ 65088 w 48"/>
                <a:gd name="T71" fmla="*/ 38100 h 24"/>
                <a:gd name="T72" fmla="*/ 65088 w 48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" h="24">
                  <a:moveTo>
                    <a:pt x="41" y="24"/>
                  </a:moveTo>
                  <a:lnTo>
                    <a:pt x="41" y="2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3" y="15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39" y="8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3" name="Freeform 252"/>
            <p:cNvSpPr>
              <a:spLocks/>
            </p:cNvSpPr>
            <p:nvPr/>
          </p:nvSpPr>
          <p:spPr bwMode="auto">
            <a:xfrm>
              <a:off x="876301" y="6075363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60325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3813 h 24"/>
                <a:gd name="T14" fmla="*/ 33338 w 46"/>
                <a:gd name="T15" fmla="*/ 22225 h 24"/>
                <a:gd name="T16" fmla="*/ 26988 w 46"/>
                <a:gd name="T17" fmla="*/ 22225 h 24"/>
                <a:gd name="T18" fmla="*/ 15875 w 46"/>
                <a:gd name="T19" fmla="*/ 20638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5875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7938 h 24"/>
                <a:gd name="T36" fmla="*/ 1588 w 46"/>
                <a:gd name="T37" fmla="*/ 4763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4288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3338 h 24"/>
                <a:gd name="T66" fmla="*/ 71438 w 46"/>
                <a:gd name="T67" fmla="*/ 33338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8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5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4" name="Freeform 253"/>
            <p:cNvSpPr>
              <a:spLocks/>
            </p:cNvSpPr>
            <p:nvPr/>
          </p:nvSpPr>
          <p:spPr bwMode="auto">
            <a:xfrm>
              <a:off x="863601" y="6107113"/>
              <a:ext cx="73025" cy="44450"/>
            </a:xfrm>
            <a:custGeom>
              <a:avLst/>
              <a:gdLst>
                <a:gd name="T0" fmla="*/ 61913 w 46"/>
                <a:gd name="T1" fmla="*/ 44450 h 28"/>
                <a:gd name="T2" fmla="*/ 61913 w 46"/>
                <a:gd name="T3" fmla="*/ 44450 h 28"/>
                <a:gd name="T4" fmla="*/ 58738 w 46"/>
                <a:gd name="T5" fmla="*/ 44450 h 28"/>
                <a:gd name="T6" fmla="*/ 53975 w 46"/>
                <a:gd name="T7" fmla="*/ 39688 h 28"/>
                <a:gd name="T8" fmla="*/ 53975 w 46"/>
                <a:gd name="T9" fmla="*/ 39688 h 28"/>
                <a:gd name="T10" fmla="*/ 47625 w 46"/>
                <a:gd name="T11" fmla="*/ 34925 h 28"/>
                <a:gd name="T12" fmla="*/ 39688 w 46"/>
                <a:gd name="T13" fmla="*/ 28575 h 28"/>
                <a:gd name="T14" fmla="*/ 34925 w 46"/>
                <a:gd name="T15" fmla="*/ 26988 h 28"/>
                <a:gd name="T16" fmla="*/ 26988 w 46"/>
                <a:gd name="T17" fmla="*/ 23813 h 28"/>
                <a:gd name="T18" fmla="*/ 15875 w 46"/>
                <a:gd name="T19" fmla="*/ 22225 h 28"/>
                <a:gd name="T20" fmla="*/ 12700 w 46"/>
                <a:gd name="T21" fmla="*/ 22225 h 28"/>
                <a:gd name="T22" fmla="*/ 12700 w 46"/>
                <a:gd name="T23" fmla="*/ 22225 h 28"/>
                <a:gd name="T24" fmla="*/ 7938 w 46"/>
                <a:gd name="T25" fmla="*/ 20638 h 28"/>
                <a:gd name="T26" fmla="*/ 4763 w 46"/>
                <a:gd name="T27" fmla="*/ 17463 h 28"/>
                <a:gd name="T28" fmla="*/ 1588 w 46"/>
                <a:gd name="T29" fmla="*/ 15875 h 28"/>
                <a:gd name="T30" fmla="*/ 0 w 46"/>
                <a:gd name="T31" fmla="*/ 12700 h 28"/>
                <a:gd name="T32" fmla="*/ 0 w 46"/>
                <a:gd name="T33" fmla="*/ 12700 h 28"/>
                <a:gd name="T34" fmla="*/ 0 w 46"/>
                <a:gd name="T35" fmla="*/ 7938 h 28"/>
                <a:gd name="T36" fmla="*/ 1588 w 46"/>
                <a:gd name="T37" fmla="*/ 4763 h 28"/>
                <a:gd name="T38" fmla="*/ 6350 w 46"/>
                <a:gd name="T39" fmla="*/ 1588 h 28"/>
                <a:gd name="T40" fmla="*/ 11113 w 46"/>
                <a:gd name="T41" fmla="*/ 0 h 28"/>
                <a:gd name="T42" fmla="*/ 11113 w 46"/>
                <a:gd name="T43" fmla="*/ 0 h 28"/>
                <a:gd name="T44" fmla="*/ 15875 w 46"/>
                <a:gd name="T45" fmla="*/ 0 h 28"/>
                <a:gd name="T46" fmla="*/ 31750 w 46"/>
                <a:gd name="T47" fmla="*/ 1588 h 28"/>
                <a:gd name="T48" fmla="*/ 42863 w 46"/>
                <a:gd name="T49" fmla="*/ 6350 h 28"/>
                <a:gd name="T50" fmla="*/ 52388 w 46"/>
                <a:gd name="T51" fmla="*/ 9525 h 28"/>
                <a:gd name="T52" fmla="*/ 61913 w 46"/>
                <a:gd name="T53" fmla="*/ 17463 h 28"/>
                <a:gd name="T54" fmla="*/ 69850 w 46"/>
                <a:gd name="T55" fmla="*/ 28575 h 28"/>
                <a:gd name="T56" fmla="*/ 69850 w 46"/>
                <a:gd name="T57" fmla="*/ 28575 h 28"/>
                <a:gd name="T58" fmla="*/ 73025 w 46"/>
                <a:gd name="T59" fmla="*/ 31750 h 28"/>
                <a:gd name="T60" fmla="*/ 73025 w 46"/>
                <a:gd name="T61" fmla="*/ 36513 h 28"/>
                <a:gd name="T62" fmla="*/ 73025 w 46"/>
                <a:gd name="T63" fmla="*/ 39688 h 28"/>
                <a:gd name="T64" fmla="*/ 68263 w 46"/>
                <a:gd name="T65" fmla="*/ 42863 h 28"/>
                <a:gd name="T66" fmla="*/ 68263 w 46"/>
                <a:gd name="T67" fmla="*/ 42863 h 28"/>
                <a:gd name="T68" fmla="*/ 66675 w 46"/>
                <a:gd name="T69" fmla="*/ 44450 h 28"/>
                <a:gd name="T70" fmla="*/ 61913 w 46"/>
                <a:gd name="T71" fmla="*/ 44450 h 28"/>
                <a:gd name="T72" fmla="*/ 61913 w 46"/>
                <a:gd name="T73" fmla="*/ 4445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8">
                  <a:moveTo>
                    <a:pt x="39" y="28"/>
                  </a:moveTo>
                  <a:lnTo>
                    <a:pt x="39" y="28"/>
                  </a:lnTo>
                  <a:lnTo>
                    <a:pt x="37" y="28"/>
                  </a:lnTo>
                  <a:lnTo>
                    <a:pt x="34" y="25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22" y="17"/>
                  </a:lnTo>
                  <a:lnTo>
                    <a:pt x="17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27" y="4"/>
                  </a:lnTo>
                  <a:lnTo>
                    <a:pt x="33" y="6"/>
                  </a:lnTo>
                  <a:lnTo>
                    <a:pt x="39" y="11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5" name="Freeform 254"/>
            <p:cNvSpPr>
              <a:spLocks/>
            </p:cNvSpPr>
            <p:nvPr/>
          </p:nvSpPr>
          <p:spPr bwMode="auto">
            <a:xfrm>
              <a:off x="839788" y="6142038"/>
              <a:ext cx="69850" cy="47625"/>
            </a:xfrm>
            <a:custGeom>
              <a:avLst/>
              <a:gdLst>
                <a:gd name="T0" fmla="*/ 60325 w 44"/>
                <a:gd name="T1" fmla="*/ 47625 h 30"/>
                <a:gd name="T2" fmla="*/ 60325 w 44"/>
                <a:gd name="T3" fmla="*/ 47625 h 30"/>
                <a:gd name="T4" fmla="*/ 55563 w 44"/>
                <a:gd name="T5" fmla="*/ 46038 h 30"/>
                <a:gd name="T6" fmla="*/ 52388 w 44"/>
                <a:gd name="T7" fmla="*/ 42863 h 30"/>
                <a:gd name="T8" fmla="*/ 52388 w 44"/>
                <a:gd name="T9" fmla="*/ 42863 h 30"/>
                <a:gd name="T10" fmla="*/ 46038 w 44"/>
                <a:gd name="T11" fmla="*/ 34925 h 30"/>
                <a:gd name="T12" fmla="*/ 39688 w 44"/>
                <a:gd name="T13" fmla="*/ 28575 h 30"/>
                <a:gd name="T14" fmla="*/ 31750 w 44"/>
                <a:gd name="T15" fmla="*/ 25400 h 30"/>
                <a:gd name="T16" fmla="*/ 25400 w 44"/>
                <a:gd name="T17" fmla="*/ 23813 h 30"/>
                <a:gd name="T18" fmla="*/ 14288 w 44"/>
                <a:gd name="T19" fmla="*/ 20638 h 30"/>
                <a:gd name="T20" fmla="*/ 9525 w 44"/>
                <a:gd name="T21" fmla="*/ 20638 h 30"/>
                <a:gd name="T22" fmla="*/ 9525 w 44"/>
                <a:gd name="T23" fmla="*/ 20638 h 30"/>
                <a:gd name="T24" fmla="*/ 9525 w 44"/>
                <a:gd name="T25" fmla="*/ 20638 h 30"/>
                <a:gd name="T26" fmla="*/ 9525 w 44"/>
                <a:gd name="T27" fmla="*/ 20638 h 30"/>
                <a:gd name="T28" fmla="*/ 6350 w 44"/>
                <a:gd name="T29" fmla="*/ 20638 h 30"/>
                <a:gd name="T30" fmla="*/ 1588 w 44"/>
                <a:gd name="T31" fmla="*/ 17463 h 30"/>
                <a:gd name="T32" fmla="*/ 0 w 44"/>
                <a:gd name="T33" fmla="*/ 15875 h 30"/>
                <a:gd name="T34" fmla="*/ 0 w 44"/>
                <a:gd name="T35" fmla="*/ 11113 h 30"/>
                <a:gd name="T36" fmla="*/ 0 w 44"/>
                <a:gd name="T37" fmla="*/ 11113 h 30"/>
                <a:gd name="T38" fmla="*/ 0 w 44"/>
                <a:gd name="T39" fmla="*/ 7938 h 30"/>
                <a:gd name="T40" fmla="*/ 1588 w 44"/>
                <a:gd name="T41" fmla="*/ 3175 h 30"/>
                <a:gd name="T42" fmla="*/ 6350 w 44"/>
                <a:gd name="T43" fmla="*/ 1588 h 30"/>
                <a:gd name="T44" fmla="*/ 9525 w 44"/>
                <a:gd name="T45" fmla="*/ 0 h 30"/>
                <a:gd name="T46" fmla="*/ 9525 w 44"/>
                <a:gd name="T47" fmla="*/ 0 h 30"/>
                <a:gd name="T48" fmla="*/ 15875 w 44"/>
                <a:gd name="T49" fmla="*/ 0 h 30"/>
                <a:gd name="T50" fmla="*/ 31750 w 44"/>
                <a:gd name="T51" fmla="*/ 3175 h 30"/>
                <a:gd name="T52" fmla="*/ 39688 w 44"/>
                <a:gd name="T53" fmla="*/ 7938 h 30"/>
                <a:gd name="T54" fmla="*/ 50800 w 44"/>
                <a:gd name="T55" fmla="*/ 11113 h 30"/>
                <a:gd name="T56" fmla="*/ 60325 w 44"/>
                <a:gd name="T57" fmla="*/ 19050 h 30"/>
                <a:gd name="T58" fmla="*/ 68263 w 44"/>
                <a:gd name="T59" fmla="*/ 28575 h 30"/>
                <a:gd name="T60" fmla="*/ 68263 w 44"/>
                <a:gd name="T61" fmla="*/ 28575 h 30"/>
                <a:gd name="T62" fmla="*/ 69850 w 44"/>
                <a:gd name="T63" fmla="*/ 33338 h 30"/>
                <a:gd name="T64" fmla="*/ 69850 w 44"/>
                <a:gd name="T65" fmla="*/ 38100 h 30"/>
                <a:gd name="T66" fmla="*/ 68263 w 44"/>
                <a:gd name="T67" fmla="*/ 41275 h 30"/>
                <a:gd name="T68" fmla="*/ 66675 w 44"/>
                <a:gd name="T69" fmla="*/ 46038 h 30"/>
                <a:gd name="T70" fmla="*/ 66675 w 44"/>
                <a:gd name="T71" fmla="*/ 46038 h 30"/>
                <a:gd name="T72" fmla="*/ 60325 w 44"/>
                <a:gd name="T73" fmla="*/ 47625 h 30"/>
                <a:gd name="T74" fmla="*/ 60325 w 44"/>
                <a:gd name="T75" fmla="*/ 47625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30">
                  <a:moveTo>
                    <a:pt x="38" y="30"/>
                  </a:moveTo>
                  <a:lnTo>
                    <a:pt x="38" y="30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8"/>
                  </a:lnTo>
                  <a:lnTo>
                    <a:pt x="20" y="16"/>
                  </a:lnTo>
                  <a:lnTo>
                    <a:pt x="16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2" y="7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1"/>
                  </a:lnTo>
                  <a:lnTo>
                    <a:pt x="44" y="24"/>
                  </a:lnTo>
                  <a:lnTo>
                    <a:pt x="43" y="26"/>
                  </a:lnTo>
                  <a:lnTo>
                    <a:pt x="42" y="29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6" name="Freeform 255"/>
            <p:cNvSpPr>
              <a:spLocks/>
            </p:cNvSpPr>
            <p:nvPr/>
          </p:nvSpPr>
          <p:spPr bwMode="auto">
            <a:xfrm>
              <a:off x="809626" y="6176963"/>
              <a:ext cx="69850" cy="46038"/>
            </a:xfrm>
            <a:custGeom>
              <a:avLst/>
              <a:gdLst>
                <a:gd name="T0" fmla="*/ 60325 w 44"/>
                <a:gd name="T1" fmla="*/ 46038 h 29"/>
                <a:gd name="T2" fmla="*/ 60325 w 44"/>
                <a:gd name="T3" fmla="*/ 46038 h 29"/>
                <a:gd name="T4" fmla="*/ 55563 w 44"/>
                <a:gd name="T5" fmla="*/ 44450 h 29"/>
                <a:gd name="T6" fmla="*/ 52388 w 44"/>
                <a:gd name="T7" fmla="*/ 42863 h 29"/>
                <a:gd name="T8" fmla="*/ 52388 w 44"/>
                <a:gd name="T9" fmla="*/ 42863 h 29"/>
                <a:gd name="T10" fmla="*/ 46038 w 44"/>
                <a:gd name="T11" fmla="*/ 34925 h 29"/>
                <a:gd name="T12" fmla="*/ 39688 w 44"/>
                <a:gd name="T13" fmla="*/ 30163 h 29"/>
                <a:gd name="T14" fmla="*/ 31750 w 44"/>
                <a:gd name="T15" fmla="*/ 26988 h 29"/>
                <a:gd name="T16" fmla="*/ 26988 w 44"/>
                <a:gd name="T17" fmla="*/ 23813 h 29"/>
                <a:gd name="T18" fmla="*/ 14288 w 44"/>
                <a:gd name="T19" fmla="*/ 20638 h 29"/>
                <a:gd name="T20" fmla="*/ 9525 w 44"/>
                <a:gd name="T21" fmla="*/ 20638 h 29"/>
                <a:gd name="T22" fmla="*/ 9525 w 44"/>
                <a:gd name="T23" fmla="*/ 20638 h 29"/>
                <a:gd name="T24" fmla="*/ 6350 w 44"/>
                <a:gd name="T25" fmla="*/ 20638 h 29"/>
                <a:gd name="T26" fmla="*/ 1588 w 44"/>
                <a:gd name="T27" fmla="*/ 19050 h 29"/>
                <a:gd name="T28" fmla="*/ 0 w 44"/>
                <a:gd name="T29" fmla="*/ 14288 h 29"/>
                <a:gd name="T30" fmla="*/ 0 w 44"/>
                <a:gd name="T31" fmla="*/ 11113 h 29"/>
                <a:gd name="T32" fmla="*/ 0 w 44"/>
                <a:gd name="T33" fmla="*/ 11113 h 29"/>
                <a:gd name="T34" fmla="*/ 0 w 44"/>
                <a:gd name="T35" fmla="*/ 6350 h 29"/>
                <a:gd name="T36" fmla="*/ 1588 w 44"/>
                <a:gd name="T37" fmla="*/ 3175 h 29"/>
                <a:gd name="T38" fmla="*/ 6350 w 44"/>
                <a:gd name="T39" fmla="*/ 0 h 29"/>
                <a:gd name="T40" fmla="*/ 7938 w 44"/>
                <a:gd name="T41" fmla="*/ 0 h 29"/>
                <a:gd name="T42" fmla="*/ 7938 w 44"/>
                <a:gd name="T43" fmla="*/ 0 h 29"/>
                <a:gd name="T44" fmla="*/ 15875 w 44"/>
                <a:gd name="T45" fmla="*/ 0 h 29"/>
                <a:gd name="T46" fmla="*/ 31750 w 44"/>
                <a:gd name="T47" fmla="*/ 3175 h 29"/>
                <a:gd name="T48" fmla="*/ 39688 w 44"/>
                <a:gd name="T49" fmla="*/ 6350 h 29"/>
                <a:gd name="T50" fmla="*/ 50800 w 44"/>
                <a:gd name="T51" fmla="*/ 12700 h 29"/>
                <a:gd name="T52" fmla="*/ 60325 w 44"/>
                <a:gd name="T53" fmla="*/ 19050 h 29"/>
                <a:gd name="T54" fmla="*/ 68263 w 44"/>
                <a:gd name="T55" fmla="*/ 28575 h 29"/>
                <a:gd name="T56" fmla="*/ 68263 w 44"/>
                <a:gd name="T57" fmla="*/ 28575 h 29"/>
                <a:gd name="T58" fmla="*/ 69850 w 44"/>
                <a:gd name="T59" fmla="*/ 31750 h 29"/>
                <a:gd name="T60" fmla="*/ 69850 w 44"/>
                <a:gd name="T61" fmla="*/ 36513 h 29"/>
                <a:gd name="T62" fmla="*/ 69850 w 44"/>
                <a:gd name="T63" fmla="*/ 39688 h 29"/>
                <a:gd name="T64" fmla="*/ 66675 w 44"/>
                <a:gd name="T65" fmla="*/ 44450 h 29"/>
                <a:gd name="T66" fmla="*/ 66675 w 44"/>
                <a:gd name="T67" fmla="*/ 44450 h 29"/>
                <a:gd name="T68" fmla="*/ 60325 w 44"/>
                <a:gd name="T69" fmla="*/ 46038 h 29"/>
                <a:gd name="T70" fmla="*/ 60325 w 44"/>
                <a:gd name="T71" fmla="*/ 46038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9">
                  <a:moveTo>
                    <a:pt x="38" y="29"/>
                  </a:moveTo>
                  <a:lnTo>
                    <a:pt x="38" y="29"/>
                  </a:lnTo>
                  <a:lnTo>
                    <a:pt x="35" y="28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32" y="8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7" name="Freeform 256"/>
            <p:cNvSpPr>
              <a:spLocks/>
            </p:cNvSpPr>
            <p:nvPr/>
          </p:nvSpPr>
          <p:spPr bwMode="auto">
            <a:xfrm>
              <a:off x="771526" y="6207125"/>
              <a:ext cx="66675" cy="47625"/>
            </a:xfrm>
            <a:custGeom>
              <a:avLst/>
              <a:gdLst>
                <a:gd name="T0" fmla="*/ 57150 w 42"/>
                <a:gd name="T1" fmla="*/ 47625 h 30"/>
                <a:gd name="T2" fmla="*/ 57150 w 42"/>
                <a:gd name="T3" fmla="*/ 47625 h 30"/>
                <a:gd name="T4" fmla="*/ 52388 w 42"/>
                <a:gd name="T5" fmla="*/ 47625 h 30"/>
                <a:gd name="T6" fmla="*/ 47625 w 42"/>
                <a:gd name="T7" fmla="*/ 44450 h 30"/>
                <a:gd name="T8" fmla="*/ 47625 w 42"/>
                <a:gd name="T9" fmla="*/ 44450 h 30"/>
                <a:gd name="T10" fmla="*/ 36513 w 42"/>
                <a:gd name="T11" fmla="*/ 34925 h 30"/>
                <a:gd name="T12" fmla="*/ 22225 w 42"/>
                <a:gd name="T13" fmla="*/ 26988 h 30"/>
                <a:gd name="T14" fmla="*/ 7938 w 42"/>
                <a:gd name="T15" fmla="*/ 20638 h 30"/>
                <a:gd name="T16" fmla="*/ 7938 w 42"/>
                <a:gd name="T17" fmla="*/ 20638 h 30"/>
                <a:gd name="T18" fmla="*/ 4763 w 42"/>
                <a:gd name="T19" fmla="*/ 20638 h 30"/>
                <a:gd name="T20" fmla="*/ 3175 w 42"/>
                <a:gd name="T21" fmla="*/ 15875 h 30"/>
                <a:gd name="T22" fmla="*/ 0 w 42"/>
                <a:gd name="T23" fmla="*/ 12700 h 30"/>
                <a:gd name="T24" fmla="*/ 0 w 42"/>
                <a:gd name="T25" fmla="*/ 7938 h 30"/>
                <a:gd name="T26" fmla="*/ 0 w 42"/>
                <a:gd name="T27" fmla="*/ 7938 h 30"/>
                <a:gd name="T28" fmla="*/ 3175 w 42"/>
                <a:gd name="T29" fmla="*/ 4763 h 30"/>
                <a:gd name="T30" fmla="*/ 4763 w 42"/>
                <a:gd name="T31" fmla="*/ 1588 h 30"/>
                <a:gd name="T32" fmla="*/ 7938 w 42"/>
                <a:gd name="T33" fmla="*/ 0 h 30"/>
                <a:gd name="T34" fmla="*/ 12700 w 42"/>
                <a:gd name="T35" fmla="*/ 0 h 30"/>
                <a:gd name="T36" fmla="*/ 12700 w 42"/>
                <a:gd name="T37" fmla="*/ 0 h 30"/>
                <a:gd name="T38" fmla="*/ 19050 w 42"/>
                <a:gd name="T39" fmla="*/ 1588 h 30"/>
                <a:gd name="T40" fmla="*/ 30163 w 42"/>
                <a:gd name="T41" fmla="*/ 6350 h 30"/>
                <a:gd name="T42" fmla="*/ 46038 w 42"/>
                <a:gd name="T43" fmla="*/ 15875 h 30"/>
                <a:gd name="T44" fmla="*/ 57150 w 42"/>
                <a:gd name="T45" fmla="*/ 22225 h 30"/>
                <a:gd name="T46" fmla="*/ 61913 w 42"/>
                <a:gd name="T47" fmla="*/ 30163 h 30"/>
                <a:gd name="T48" fmla="*/ 61913 w 42"/>
                <a:gd name="T49" fmla="*/ 30163 h 30"/>
                <a:gd name="T50" fmla="*/ 66675 w 42"/>
                <a:gd name="T51" fmla="*/ 34925 h 30"/>
                <a:gd name="T52" fmla="*/ 66675 w 42"/>
                <a:gd name="T53" fmla="*/ 38100 h 30"/>
                <a:gd name="T54" fmla="*/ 65088 w 42"/>
                <a:gd name="T55" fmla="*/ 42863 h 30"/>
                <a:gd name="T56" fmla="*/ 61913 w 42"/>
                <a:gd name="T57" fmla="*/ 46038 h 30"/>
                <a:gd name="T58" fmla="*/ 61913 w 42"/>
                <a:gd name="T59" fmla="*/ 46038 h 30"/>
                <a:gd name="T60" fmla="*/ 60325 w 42"/>
                <a:gd name="T61" fmla="*/ 47625 h 30"/>
                <a:gd name="T62" fmla="*/ 57150 w 42"/>
                <a:gd name="T63" fmla="*/ 47625 h 30"/>
                <a:gd name="T64" fmla="*/ 57150 w 42"/>
                <a:gd name="T65" fmla="*/ 47625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" h="30">
                  <a:moveTo>
                    <a:pt x="36" y="30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0" y="28"/>
                  </a:lnTo>
                  <a:lnTo>
                    <a:pt x="23" y="22"/>
                  </a:lnTo>
                  <a:lnTo>
                    <a:pt x="1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9" y="10"/>
                  </a:lnTo>
                  <a:lnTo>
                    <a:pt x="36" y="14"/>
                  </a:lnTo>
                  <a:lnTo>
                    <a:pt x="39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8" name="Freeform 257"/>
            <p:cNvSpPr>
              <a:spLocks/>
            </p:cNvSpPr>
            <p:nvPr/>
          </p:nvSpPr>
          <p:spPr bwMode="auto">
            <a:xfrm>
              <a:off x="736601" y="6234113"/>
              <a:ext cx="57150" cy="49213"/>
            </a:xfrm>
            <a:custGeom>
              <a:avLst/>
              <a:gdLst>
                <a:gd name="T0" fmla="*/ 47625 w 36"/>
                <a:gd name="T1" fmla="*/ 49213 h 31"/>
                <a:gd name="T2" fmla="*/ 47625 w 36"/>
                <a:gd name="T3" fmla="*/ 49213 h 31"/>
                <a:gd name="T4" fmla="*/ 41275 w 36"/>
                <a:gd name="T5" fmla="*/ 47625 h 31"/>
                <a:gd name="T6" fmla="*/ 38100 w 36"/>
                <a:gd name="T7" fmla="*/ 42863 h 31"/>
                <a:gd name="T8" fmla="*/ 38100 w 36"/>
                <a:gd name="T9" fmla="*/ 42863 h 31"/>
                <a:gd name="T10" fmla="*/ 26988 w 36"/>
                <a:gd name="T11" fmla="*/ 33338 h 31"/>
                <a:gd name="T12" fmla="*/ 17463 w 36"/>
                <a:gd name="T13" fmla="*/ 25400 h 31"/>
                <a:gd name="T14" fmla="*/ 7938 w 36"/>
                <a:gd name="T15" fmla="*/ 20638 h 31"/>
                <a:gd name="T16" fmla="*/ 7938 w 36"/>
                <a:gd name="T17" fmla="*/ 20638 h 31"/>
                <a:gd name="T18" fmla="*/ 3175 w 36"/>
                <a:gd name="T19" fmla="*/ 19050 h 31"/>
                <a:gd name="T20" fmla="*/ 1588 w 36"/>
                <a:gd name="T21" fmla="*/ 15875 h 31"/>
                <a:gd name="T22" fmla="*/ 0 w 36"/>
                <a:gd name="T23" fmla="*/ 11113 h 31"/>
                <a:gd name="T24" fmla="*/ 0 w 36"/>
                <a:gd name="T25" fmla="*/ 7938 h 31"/>
                <a:gd name="T26" fmla="*/ 0 w 36"/>
                <a:gd name="T27" fmla="*/ 7938 h 31"/>
                <a:gd name="T28" fmla="*/ 1588 w 36"/>
                <a:gd name="T29" fmla="*/ 3175 h 31"/>
                <a:gd name="T30" fmla="*/ 3175 w 36"/>
                <a:gd name="T31" fmla="*/ 1588 h 31"/>
                <a:gd name="T32" fmla="*/ 7938 w 36"/>
                <a:gd name="T33" fmla="*/ 0 h 31"/>
                <a:gd name="T34" fmla="*/ 11113 w 36"/>
                <a:gd name="T35" fmla="*/ 0 h 31"/>
                <a:gd name="T36" fmla="*/ 11113 w 36"/>
                <a:gd name="T37" fmla="*/ 0 h 31"/>
                <a:gd name="T38" fmla="*/ 17463 w 36"/>
                <a:gd name="T39" fmla="*/ 1588 h 31"/>
                <a:gd name="T40" fmla="*/ 26988 w 36"/>
                <a:gd name="T41" fmla="*/ 7938 h 31"/>
                <a:gd name="T42" fmla="*/ 41275 w 36"/>
                <a:gd name="T43" fmla="*/ 17463 h 31"/>
                <a:gd name="T44" fmla="*/ 47625 w 36"/>
                <a:gd name="T45" fmla="*/ 23813 h 31"/>
                <a:gd name="T46" fmla="*/ 55563 w 36"/>
                <a:gd name="T47" fmla="*/ 31750 h 31"/>
                <a:gd name="T48" fmla="*/ 55563 w 36"/>
                <a:gd name="T49" fmla="*/ 31750 h 31"/>
                <a:gd name="T50" fmla="*/ 57150 w 36"/>
                <a:gd name="T51" fmla="*/ 34925 h 31"/>
                <a:gd name="T52" fmla="*/ 57150 w 36"/>
                <a:gd name="T53" fmla="*/ 39688 h 31"/>
                <a:gd name="T54" fmla="*/ 55563 w 36"/>
                <a:gd name="T55" fmla="*/ 42863 h 31"/>
                <a:gd name="T56" fmla="*/ 50800 w 36"/>
                <a:gd name="T57" fmla="*/ 47625 h 31"/>
                <a:gd name="T58" fmla="*/ 50800 w 36"/>
                <a:gd name="T59" fmla="*/ 47625 h 31"/>
                <a:gd name="T60" fmla="*/ 47625 w 36"/>
                <a:gd name="T61" fmla="*/ 49213 h 31"/>
                <a:gd name="T62" fmla="*/ 47625 w 36"/>
                <a:gd name="T63" fmla="*/ 49213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" h="31">
                  <a:moveTo>
                    <a:pt x="30" y="31"/>
                  </a:moveTo>
                  <a:lnTo>
                    <a:pt x="30" y="31"/>
                  </a:lnTo>
                  <a:lnTo>
                    <a:pt x="26" y="30"/>
                  </a:lnTo>
                  <a:lnTo>
                    <a:pt x="24" y="27"/>
                  </a:lnTo>
                  <a:lnTo>
                    <a:pt x="17" y="21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5" y="20"/>
                  </a:lnTo>
                  <a:lnTo>
                    <a:pt x="36" y="22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2" y="3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9" name="Freeform 258"/>
            <p:cNvSpPr>
              <a:spLocks/>
            </p:cNvSpPr>
            <p:nvPr/>
          </p:nvSpPr>
          <p:spPr bwMode="auto">
            <a:xfrm>
              <a:off x="692151" y="6261100"/>
              <a:ext cx="46038" cy="50800"/>
            </a:xfrm>
            <a:custGeom>
              <a:avLst/>
              <a:gdLst>
                <a:gd name="T0" fmla="*/ 36513 w 29"/>
                <a:gd name="T1" fmla="*/ 50800 h 32"/>
                <a:gd name="T2" fmla="*/ 36513 w 29"/>
                <a:gd name="T3" fmla="*/ 50800 h 32"/>
                <a:gd name="T4" fmla="*/ 31750 w 29"/>
                <a:gd name="T5" fmla="*/ 47625 h 32"/>
                <a:gd name="T6" fmla="*/ 28575 w 29"/>
                <a:gd name="T7" fmla="*/ 44450 h 32"/>
                <a:gd name="T8" fmla="*/ 28575 w 29"/>
                <a:gd name="T9" fmla="*/ 44450 h 32"/>
                <a:gd name="T10" fmla="*/ 19050 w 29"/>
                <a:gd name="T11" fmla="*/ 31750 h 32"/>
                <a:gd name="T12" fmla="*/ 14288 w 29"/>
                <a:gd name="T13" fmla="*/ 23813 h 32"/>
                <a:gd name="T14" fmla="*/ 7938 w 29"/>
                <a:gd name="T15" fmla="*/ 20638 h 32"/>
                <a:gd name="T16" fmla="*/ 7938 w 29"/>
                <a:gd name="T17" fmla="*/ 20638 h 32"/>
                <a:gd name="T18" fmla="*/ 3175 w 29"/>
                <a:gd name="T19" fmla="*/ 17463 h 32"/>
                <a:gd name="T20" fmla="*/ 1588 w 29"/>
                <a:gd name="T21" fmla="*/ 15875 h 32"/>
                <a:gd name="T22" fmla="*/ 0 w 29"/>
                <a:gd name="T23" fmla="*/ 12700 h 32"/>
                <a:gd name="T24" fmla="*/ 0 w 29"/>
                <a:gd name="T25" fmla="*/ 7938 h 32"/>
                <a:gd name="T26" fmla="*/ 0 w 29"/>
                <a:gd name="T27" fmla="*/ 7938 h 32"/>
                <a:gd name="T28" fmla="*/ 1588 w 29"/>
                <a:gd name="T29" fmla="*/ 4763 h 32"/>
                <a:gd name="T30" fmla="*/ 6350 w 29"/>
                <a:gd name="T31" fmla="*/ 0 h 32"/>
                <a:gd name="T32" fmla="*/ 9525 w 29"/>
                <a:gd name="T33" fmla="*/ 0 h 32"/>
                <a:gd name="T34" fmla="*/ 14288 w 29"/>
                <a:gd name="T35" fmla="*/ 0 h 32"/>
                <a:gd name="T36" fmla="*/ 14288 w 29"/>
                <a:gd name="T37" fmla="*/ 0 h 32"/>
                <a:gd name="T38" fmla="*/ 17463 w 29"/>
                <a:gd name="T39" fmla="*/ 1588 h 32"/>
                <a:gd name="T40" fmla="*/ 23813 w 29"/>
                <a:gd name="T41" fmla="*/ 6350 h 32"/>
                <a:gd name="T42" fmla="*/ 33338 w 29"/>
                <a:gd name="T43" fmla="*/ 15875 h 32"/>
                <a:gd name="T44" fmla="*/ 46038 w 29"/>
                <a:gd name="T45" fmla="*/ 31750 h 32"/>
                <a:gd name="T46" fmla="*/ 46038 w 29"/>
                <a:gd name="T47" fmla="*/ 31750 h 32"/>
                <a:gd name="T48" fmla="*/ 46038 w 29"/>
                <a:gd name="T49" fmla="*/ 36513 h 32"/>
                <a:gd name="T50" fmla="*/ 46038 w 29"/>
                <a:gd name="T51" fmla="*/ 39688 h 32"/>
                <a:gd name="T52" fmla="*/ 46038 w 29"/>
                <a:gd name="T53" fmla="*/ 44450 h 32"/>
                <a:gd name="T54" fmla="*/ 41275 w 29"/>
                <a:gd name="T55" fmla="*/ 47625 h 32"/>
                <a:gd name="T56" fmla="*/ 41275 w 29"/>
                <a:gd name="T57" fmla="*/ 47625 h 32"/>
                <a:gd name="T58" fmla="*/ 36513 w 29"/>
                <a:gd name="T59" fmla="*/ 50800 h 32"/>
                <a:gd name="T60" fmla="*/ 36513 w 29"/>
                <a:gd name="T61" fmla="*/ 50800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" h="32">
                  <a:moveTo>
                    <a:pt x="23" y="32"/>
                  </a:moveTo>
                  <a:lnTo>
                    <a:pt x="23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9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21" y="1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0" name="Freeform 259"/>
            <p:cNvSpPr>
              <a:spLocks/>
            </p:cNvSpPr>
            <p:nvPr/>
          </p:nvSpPr>
          <p:spPr bwMode="auto">
            <a:xfrm>
              <a:off x="646113" y="6288088"/>
              <a:ext cx="39688" cy="46038"/>
            </a:xfrm>
            <a:custGeom>
              <a:avLst/>
              <a:gdLst>
                <a:gd name="T0" fmla="*/ 30163 w 25"/>
                <a:gd name="T1" fmla="*/ 46038 h 29"/>
                <a:gd name="T2" fmla="*/ 30163 w 25"/>
                <a:gd name="T3" fmla="*/ 46038 h 29"/>
                <a:gd name="T4" fmla="*/ 23813 w 25"/>
                <a:gd name="T5" fmla="*/ 42863 h 29"/>
                <a:gd name="T6" fmla="*/ 19050 w 25"/>
                <a:gd name="T7" fmla="*/ 39688 h 29"/>
                <a:gd name="T8" fmla="*/ 19050 w 25"/>
                <a:gd name="T9" fmla="*/ 39688 h 29"/>
                <a:gd name="T10" fmla="*/ 15875 w 25"/>
                <a:gd name="T11" fmla="*/ 28575 h 29"/>
                <a:gd name="T12" fmla="*/ 9525 w 25"/>
                <a:gd name="T13" fmla="*/ 23813 h 29"/>
                <a:gd name="T14" fmla="*/ 6350 w 25"/>
                <a:gd name="T15" fmla="*/ 19050 h 29"/>
                <a:gd name="T16" fmla="*/ 6350 w 25"/>
                <a:gd name="T17" fmla="*/ 19050 h 29"/>
                <a:gd name="T18" fmla="*/ 1588 w 25"/>
                <a:gd name="T19" fmla="*/ 17463 h 29"/>
                <a:gd name="T20" fmla="*/ 0 w 25"/>
                <a:gd name="T21" fmla="*/ 12700 h 29"/>
                <a:gd name="T22" fmla="*/ 0 w 25"/>
                <a:gd name="T23" fmla="*/ 9525 h 29"/>
                <a:gd name="T24" fmla="*/ 0 w 25"/>
                <a:gd name="T25" fmla="*/ 4763 h 29"/>
                <a:gd name="T26" fmla="*/ 0 w 25"/>
                <a:gd name="T27" fmla="*/ 4763 h 29"/>
                <a:gd name="T28" fmla="*/ 1588 w 25"/>
                <a:gd name="T29" fmla="*/ 3175 h 29"/>
                <a:gd name="T30" fmla="*/ 6350 w 25"/>
                <a:gd name="T31" fmla="*/ 1588 h 29"/>
                <a:gd name="T32" fmla="*/ 9525 w 25"/>
                <a:gd name="T33" fmla="*/ 0 h 29"/>
                <a:gd name="T34" fmla="*/ 14288 w 25"/>
                <a:gd name="T35" fmla="*/ 0 h 29"/>
                <a:gd name="T36" fmla="*/ 14288 w 25"/>
                <a:gd name="T37" fmla="*/ 0 h 29"/>
                <a:gd name="T38" fmla="*/ 17463 w 25"/>
                <a:gd name="T39" fmla="*/ 1588 h 29"/>
                <a:gd name="T40" fmla="*/ 23813 w 25"/>
                <a:gd name="T41" fmla="*/ 7938 h 29"/>
                <a:gd name="T42" fmla="*/ 30163 w 25"/>
                <a:gd name="T43" fmla="*/ 15875 h 29"/>
                <a:gd name="T44" fmla="*/ 39688 w 25"/>
                <a:gd name="T45" fmla="*/ 28575 h 29"/>
                <a:gd name="T46" fmla="*/ 39688 w 25"/>
                <a:gd name="T47" fmla="*/ 28575 h 29"/>
                <a:gd name="T48" fmla="*/ 39688 w 25"/>
                <a:gd name="T49" fmla="*/ 33338 h 29"/>
                <a:gd name="T50" fmla="*/ 39688 w 25"/>
                <a:gd name="T51" fmla="*/ 36513 h 29"/>
                <a:gd name="T52" fmla="*/ 38100 w 25"/>
                <a:gd name="T53" fmla="*/ 41275 h 29"/>
                <a:gd name="T54" fmla="*/ 33338 w 25"/>
                <a:gd name="T55" fmla="*/ 42863 h 29"/>
                <a:gd name="T56" fmla="*/ 33338 w 25"/>
                <a:gd name="T57" fmla="*/ 42863 h 29"/>
                <a:gd name="T58" fmla="*/ 30163 w 25"/>
                <a:gd name="T59" fmla="*/ 46038 h 29"/>
                <a:gd name="T60" fmla="*/ 30163 w 25"/>
                <a:gd name="T61" fmla="*/ 46038 h 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" h="29">
                  <a:moveTo>
                    <a:pt x="19" y="29"/>
                  </a:moveTo>
                  <a:lnTo>
                    <a:pt x="19" y="29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1" name="Freeform 260"/>
            <p:cNvSpPr>
              <a:spLocks/>
            </p:cNvSpPr>
            <p:nvPr/>
          </p:nvSpPr>
          <p:spPr bwMode="auto">
            <a:xfrm>
              <a:off x="600076" y="6303963"/>
              <a:ext cx="36513" cy="39688"/>
            </a:xfrm>
            <a:custGeom>
              <a:avLst/>
              <a:gdLst>
                <a:gd name="T0" fmla="*/ 25400 w 23"/>
                <a:gd name="T1" fmla="*/ 39688 h 25"/>
                <a:gd name="T2" fmla="*/ 25400 w 23"/>
                <a:gd name="T3" fmla="*/ 39688 h 25"/>
                <a:gd name="T4" fmla="*/ 20638 w 23"/>
                <a:gd name="T5" fmla="*/ 38100 h 25"/>
                <a:gd name="T6" fmla="*/ 15875 w 23"/>
                <a:gd name="T7" fmla="*/ 31750 h 25"/>
                <a:gd name="T8" fmla="*/ 15875 w 23"/>
                <a:gd name="T9" fmla="*/ 31750 h 25"/>
                <a:gd name="T10" fmla="*/ 14288 w 23"/>
                <a:gd name="T11" fmla="*/ 26988 h 25"/>
                <a:gd name="T12" fmla="*/ 9525 w 23"/>
                <a:gd name="T13" fmla="*/ 20638 h 25"/>
                <a:gd name="T14" fmla="*/ 3175 w 23"/>
                <a:gd name="T15" fmla="*/ 19050 h 25"/>
                <a:gd name="T16" fmla="*/ 3175 w 23"/>
                <a:gd name="T17" fmla="*/ 19050 h 25"/>
                <a:gd name="T18" fmla="*/ 1588 w 23"/>
                <a:gd name="T19" fmla="*/ 15875 h 25"/>
                <a:gd name="T20" fmla="*/ 0 w 23"/>
                <a:gd name="T21" fmla="*/ 11113 h 25"/>
                <a:gd name="T22" fmla="*/ 0 w 23"/>
                <a:gd name="T23" fmla="*/ 7938 h 25"/>
                <a:gd name="T24" fmla="*/ 1588 w 23"/>
                <a:gd name="T25" fmla="*/ 3175 h 25"/>
                <a:gd name="T26" fmla="*/ 1588 w 23"/>
                <a:gd name="T27" fmla="*/ 3175 h 25"/>
                <a:gd name="T28" fmla="*/ 3175 w 23"/>
                <a:gd name="T29" fmla="*/ 1588 h 25"/>
                <a:gd name="T30" fmla="*/ 7938 w 23"/>
                <a:gd name="T31" fmla="*/ 0 h 25"/>
                <a:gd name="T32" fmla="*/ 11113 w 23"/>
                <a:gd name="T33" fmla="*/ 0 h 25"/>
                <a:gd name="T34" fmla="*/ 14288 w 23"/>
                <a:gd name="T35" fmla="*/ 0 h 25"/>
                <a:gd name="T36" fmla="*/ 14288 w 23"/>
                <a:gd name="T37" fmla="*/ 0 h 25"/>
                <a:gd name="T38" fmla="*/ 23813 w 23"/>
                <a:gd name="T39" fmla="*/ 7938 h 25"/>
                <a:gd name="T40" fmla="*/ 30163 w 23"/>
                <a:gd name="T41" fmla="*/ 12700 h 25"/>
                <a:gd name="T42" fmla="*/ 36513 w 23"/>
                <a:gd name="T43" fmla="*/ 23813 h 25"/>
                <a:gd name="T44" fmla="*/ 36513 w 23"/>
                <a:gd name="T45" fmla="*/ 23813 h 25"/>
                <a:gd name="T46" fmla="*/ 36513 w 23"/>
                <a:gd name="T47" fmla="*/ 30163 h 25"/>
                <a:gd name="T48" fmla="*/ 36513 w 23"/>
                <a:gd name="T49" fmla="*/ 33338 h 25"/>
                <a:gd name="T50" fmla="*/ 31750 w 23"/>
                <a:gd name="T51" fmla="*/ 34925 h 25"/>
                <a:gd name="T52" fmla="*/ 30163 w 23"/>
                <a:gd name="T53" fmla="*/ 38100 h 25"/>
                <a:gd name="T54" fmla="*/ 30163 w 23"/>
                <a:gd name="T55" fmla="*/ 38100 h 25"/>
                <a:gd name="T56" fmla="*/ 25400 w 23"/>
                <a:gd name="T57" fmla="*/ 39688 h 25"/>
                <a:gd name="T58" fmla="*/ 25400 w 23"/>
                <a:gd name="T59" fmla="*/ 39688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" h="25">
                  <a:moveTo>
                    <a:pt x="16" y="25"/>
                  </a:moveTo>
                  <a:lnTo>
                    <a:pt x="16" y="25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2" name="Freeform 261"/>
            <p:cNvSpPr>
              <a:spLocks/>
            </p:cNvSpPr>
            <p:nvPr/>
          </p:nvSpPr>
          <p:spPr bwMode="auto">
            <a:xfrm>
              <a:off x="709613" y="4181475"/>
              <a:ext cx="2486025" cy="1741488"/>
            </a:xfrm>
            <a:custGeom>
              <a:avLst/>
              <a:gdLst>
                <a:gd name="T0" fmla="*/ 2486025 w 1566"/>
                <a:gd name="T1" fmla="*/ 1619250 h 1097"/>
                <a:gd name="T2" fmla="*/ 2486025 w 1566"/>
                <a:gd name="T3" fmla="*/ 1619250 h 1097"/>
                <a:gd name="T4" fmla="*/ 2484438 w 1566"/>
                <a:gd name="T5" fmla="*/ 1630363 h 1097"/>
                <a:gd name="T6" fmla="*/ 2482850 w 1566"/>
                <a:gd name="T7" fmla="*/ 1641475 h 1097"/>
                <a:gd name="T8" fmla="*/ 2476500 w 1566"/>
                <a:gd name="T9" fmla="*/ 1649413 h 1097"/>
                <a:gd name="T10" fmla="*/ 2470150 w 1566"/>
                <a:gd name="T11" fmla="*/ 1660525 h 1097"/>
                <a:gd name="T12" fmla="*/ 2462213 w 1566"/>
                <a:gd name="T13" fmla="*/ 1665288 h 1097"/>
                <a:gd name="T14" fmla="*/ 2452688 w 1566"/>
                <a:gd name="T15" fmla="*/ 1671638 h 1097"/>
                <a:gd name="T16" fmla="*/ 2441575 w 1566"/>
                <a:gd name="T17" fmla="*/ 1676400 h 1097"/>
                <a:gd name="T18" fmla="*/ 2432050 w 1566"/>
                <a:gd name="T19" fmla="*/ 1679575 h 1097"/>
                <a:gd name="T20" fmla="*/ 2432050 w 1566"/>
                <a:gd name="T21" fmla="*/ 1679575 h 1097"/>
                <a:gd name="T22" fmla="*/ 2284413 w 1566"/>
                <a:gd name="T23" fmla="*/ 1693863 h 1097"/>
                <a:gd name="T24" fmla="*/ 2136775 w 1566"/>
                <a:gd name="T25" fmla="*/ 1706563 h 1097"/>
                <a:gd name="T26" fmla="*/ 1985963 w 1566"/>
                <a:gd name="T27" fmla="*/ 1717675 h 1097"/>
                <a:gd name="T28" fmla="*/ 1838325 w 1566"/>
                <a:gd name="T29" fmla="*/ 1725613 h 1097"/>
                <a:gd name="T30" fmla="*/ 1690688 w 1566"/>
                <a:gd name="T31" fmla="*/ 1733550 h 1097"/>
                <a:gd name="T32" fmla="*/ 1539875 w 1566"/>
                <a:gd name="T33" fmla="*/ 1738313 h 1097"/>
                <a:gd name="T34" fmla="*/ 1392238 w 1566"/>
                <a:gd name="T35" fmla="*/ 1739900 h 1097"/>
                <a:gd name="T36" fmla="*/ 1244600 w 1566"/>
                <a:gd name="T37" fmla="*/ 1741488 h 1097"/>
                <a:gd name="T38" fmla="*/ 1093788 w 1566"/>
                <a:gd name="T39" fmla="*/ 1739900 h 1097"/>
                <a:gd name="T40" fmla="*/ 946150 w 1566"/>
                <a:gd name="T41" fmla="*/ 1738313 h 1097"/>
                <a:gd name="T42" fmla="*/ 796925 w 1566"/>
                <a:gd name="T43" fmla="*/ 1733550 h 1097"/>
                <a:gd name="T44" fmla="*/ 647700 w 1566"/>
                <a:gd name="T45" fmla="*/ 1725613 h 1097"/>
                <a:gd name="T46" fmla="*/ 500063 w 1566"/>
                <a:gd name="T47" fmla="*/ 1717675 h 1097"/>
                <a:gd name="T48" fmla="*/ 350838 w 1566"/>
                <a:gd name="T49" fmla="*/ 1706563 h 1097"/>
                <a:gd name="T50" fmla="*/ 201613 w 1566"/>
                <a:gd name="T51" fmla="*/ 1693863 h 1097"/>
                <a:gd name="T52" fmla="*/ 53975 w 1566"/>
                <a:gd name="T53" fmla="*/ 1679575 h 1097"/>
                <a:gd name="T54" fmla="*/ 53975 w 1566"/>
                <a:gd name="T55" fmla="*/ 1679575 h 1097"/>
                <a:gd name="T56" fmla="*/ 44450 w 1566"/>
                <a:gd name="T57" fmla="*/ 1676400 h 1097"/>
                <a:gd name="T58" fmla="*/ 34925 w 1566"/>
                <a:gd name="T59" fmla="*/ 1671638 h 1097"/>
                <a:gd name="T60" fmla="*/ 23813 w 1566"/>
                <a:gd name="T61" fmla="*/ 1665288 h 1097"/>
                <a:gd name="T62" fmla="*/ 15875 w 1566"/>
                <a:gd name="T63" fmla="*/ 1660525 h 1097"/>
                <a:gd name="T64" fmla="*/ 11113 w 1566"/>
                <a:gd name="T65" fmla="*/ 1649413 h 1097"/>
                <a:gd name="T66" fmla="*/ 6350 w 1566"/>
                <a:gd name="T67" fmla="*/ 1641475 h 1097"/>
                <a:gd name="T68" fmla="*/ 1588 w 1566"/>
                <a:gd name="T69" fmla="*/ 1630363 h 1097"/>
                <a:gd name="T70" fmla="*/ 0 w 1566"/>
                <a:gd name="T71" fmla="*/ 1619250 h 1097"/>
                <a:gd name="T72" fmla="*/ 0 w 1566"/>
                <a:gd name="T73" fmla="*/ 1619250 h 1097"/>
                <a:gd name="T74" fmla="*/ 0 w 1566"/>
                <a:gd name="T75" fmla="*/ 52388 h 1097"/>
                <a:gd name="T76" fmla="*/ 0 w 1566"/>
                <a:gd name="T77" fmla="*/ 52388 h 1097"/>
                <a:gd name="T78" fmla="*/ 1588 w 1566"/>
                <a:gd name="T79" fmla="*/ 41275 h 1097"/>
                <a:gd name="T80" fmla="*/ 6350 w 1566"/>
                <a:gd name="T81" fmla="*/ 31750 h 1097"/>
                <a:gd name="T82" fmla="*/ 11113 w 1566"/>
                <a:gd name="T83" fmla="*/ 22225 h 1097"/>
                <a:gd name="T84" fmla="*/ 15875 w 1566"/>
                <a:gd name="T85" fmla="*/ 15875 h 1097"/>
                <a:gd name="T86" fmla="*/ 23813 w 1566"/>
                <a:gd name="T87" fmla="*/ 7938 h 1097"/>
                <a:gd name="T88" fmla="*/ 34925 w 1566"/>
                <a:gd name="T89" fmla="*/ 3175 h 1097"/>
                <a:gd name="T90" fmla="*/ 44450 w 1566"/>
                <a:gd name="T91" fmla="*/ 0 h 1097"/>
                <a:gd name="T92" fmla="*/ 53975 w 1566"/>
                <a:gd name="T93" fmla="*/ 0 h 1097"/>
                <a:gd name="T94" fmla="*/ 53975 w 1566"/>
                <a:gd name="T95" fmla="*/ 0 h 1097"/>
                <a:gd name="T96" fmla="*/ 2432050 w 1566"/>
                <a:gd name="T97" fmla="*/ 0 h 1097"/>
                <a:gd name="T98" fmla="*/ 2432050 w 1566"/>
                <a:gd name="T99" fmla="*/ 0 h 1097"/>
                <a:gd name="T100" fmla="*/ 2441575 w 1566"/>
                <a:gd name="T101" fmla="*/ 0 h 1097"/>
                <a:gd name="T102" fmla="*/ 2452688 w 1566"/>
                <a:gd name="T103" fmla="*/ 3175 h 1097"/>
                <a:gd name="T104" fmla="*/ 2462213 w 1566"/>
                <a:gd name="T105" fmla="*/ 7938 h 1097"/>
                <a:gd name="T106" fmla="*/ 2470150 w 1566"/>
                <a:gd name="T107" fmla="*/ 15875 h 1097"/>
                <a:gd name="T108" fmla="*/ 2476500 w 1566"/>
                <a:gd name="T109" fmla="*/ 22225 h 1097"/>
                <a:gd name="T110" fmla="*/ 2482850 w 1566"/>
                <a:gd name="T111" fmla="*/ 31750 h 1097"/>
                <a:gd name="T112" fmla="*/ 2484438 w 1566"/>
                <a:gd name="T113" fmla="*/ 41275 h 1097"/>
                <a:gd name="T114" fmla="*/ 2486025 w 1566"/>
                <a:gd name="T115" fmla="*/ 52388 h 1097"/>
                <a:gd name="T116" fmla="*/ 2486025 w 1566"/>
                <a:gd name="T117" fmla="*/ 52388 h 1097"/>
                <a:gd name="T118" fmla="*/ 2486025 w 1566"/>
                <a:gd name="T119" fmla="*/ 1619250 h 1097"/>
                <a:gd name="T120" fmla="*/ 2486025 w 1566"/>
                <a:gd name="T121" fmla="*/ 1619250 h 10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66" h="1097">
                  <a:moveTo>
                    <a:pt x="1566" y="1020"/>
                  </a:moveTo>
                  <a:lnTo>
                    <a:pt x="1566" y="1020"/>
                  </a:lnTo>
                  <a:lnTo>
                    <a:pt x="1565" y="1027"/>
                  </a:lnTo>
                  <a:lnTo>
                    <a:pt x="1564" y="1034"/>
                  </a:lnTo>
                  <a:lnTo>
                    <a:pt x="1560" y="1039"/>
                  </a:lnTo>
                  <a:lnTo>
                    <a:pt x="1556" y="1046"/>
                  </a:lnTo>
                  <a:lnTo>
                    <a:pt x="1551" y="1049"/>
                  </a:lnTo>
                  <a:lnTo>
                    <a:pt x="1545" y="1053"/>
                  </a:lnTo>
                  <a:lnTo>
                    <a:pt x="1538" y="1056"/>
                  </a:lnTo>
                  <a:lnTo>
                    <a:pt x="1532" y="1058"/>
                  </a:lnTo>
                  <a:lnTo>
                    <a:pt x="1439" y="1067"/>
                  </a:lnTo>
                  <a:lnTo>
                    <a:pt x="1346" y="1075"/>
                  </a:lnTo>
                  <a:lnTo>
                    <a:pt x="1251" y="1082"/>
                  </a:lnTo>
                  <a:lnTo>
                    <a:pt x="1158" y="1087"/>
                  </a:lnTo>
                  <a:lnTo>
                    <a:pt x="1065" y="1092"/>
                  </a:lnTo>
                  <a:lnTo>
                    <a:pt x="970" y="1095"/>
                  </a:lnTo>
                  <a:lnTo>
                    <a:pt x="877" y="1096"/>
                  </a:lnTo>
                  <a:lnTo>
                    <a:pt x="784" y="1097"/>
                  </a:lnTo>
                  <a:lnTo>
                    <a:pt x="689" y="1096"/>
                  </a:lnTo>
                  <a:lnTo>
                    <a:pt x="596" y="1095"/>
                  </a:lnTo>
                  <a:lnTo>
                    <a:pt x="502" y="1092"/>
                  </a:lnTo>
                  <a:lnTo>
                    <a:pt x="408" y="1087"/>
                  </a:lnTo>
                  <a:lnTo>
                    <a:pt x="315" y="1082"/>
                  </a:lnTo>
                  <a:lnTo>
                    <a:pt x="221" y="1075"/>
                  </a:lnTo>
                  <a:lnTo>
                    <a:pt x="127" y="1067"/>
                  </a:lnTo>
                  <a:lnTo>
                    <a:pt x="34" y="1058"/>
                  </a:lnTo>
                  <a:lnTo>
                    <a:pt x="28" y="1056"/>
                  </a:lnTo>
                  <a:lnTo>
                    <a:pt x="22" y="1053"/>
                  </a:lnTo>
                  <a:lnTo>
                    <a:pt x="15" y="1049"/>
                  </a:lnTo>
                  <a:lnTo>
                    <a:pt x="10" y="1046"/>
                  </a:lnTo>
                  <a:lnTo>
                    <a:pt x="7" y="1039"/>
                  </a:lnTo>
                  <a:lnTo>
                    <a:pt x="4" y="1034"/>
                  </a:lnTo>
                  <a:lnTo>
                    <a:pt x="1" y="1027"/>
                  </a:lnTo>
                  <a:lnTo>
                    <a:pt x="0" y="102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5" y="2"/>
                  </a:lnTo>
                  <a:lnTo>
                    <a:pt x="1551" y="5"/>
                  </a:lnTo>
                  <a:lnTo>
                    <a:pt x="1556" y="10"/>
                  </a:lnTo>
                  <a:lnTo>
                    <a:pt x="1560" y="14"/>
                  </a:lnTo>
                  <a:lnTo>
                    <a:pt x="1564" y="20"/>
                  </a:lnTo>
                  <a:lnTo>
                    <a:pt x="1565" y="26"/>
                  </a:lnTo>
                  <a:lnTo>
                    <a:pt x="1566" y="33"/>
                  </a:lnTo>
                  <a:lnTo>
                    <a:pt x="1566" y="102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3" name="Freeform 262"/>
            <p:cNvSpPr>
              <a:spLocks/>
            </p:cNvSpPr>
            <p:nvPr/>
          </p:nvSpPr>
          <p:spPr bwMode="auto">
            <a:xfrm>
              <a:off x="731838" y="4191000"/>
              <a:ext cx="2400300" cy="1651000"/>
            </a:xfrm>
            <a:custGeom>
              <a:avLst/>
              <a:gdLst>
                <a:gd name="T0" fmla="*/ 22225 w 1512"/>
                <a:gd name="T1" fmla="*/ 1590675 h 1040"/>
                <a:gd name="T2" fmla="*/ 22225 w 1512"/>
                <a:gd name="T3" fmla="*/ 1590675 h 1040"/>
                <a:gd name="T4" fmla="*/ 12700 w 1512"/>
                <a:gd name="T5" fmla="*/ 1589088 h 1040"/>
                <a:gd name="T6" fmla="*/ 6350 w 1512"/>
                <a:gd name="T7" fmla="*/ 1582738 h 1040"/>
                <a:gd name="T8" fmla="*/ 1588 w 1512"/>
                <a:gd name="T9" fmla="*/ 1574800 h 1040"/>
                <a:gd name="T10" fmla="*/ 0 w 1512"/>
                <a:gd name="T11" fmla="*/ 1566863 h 1040"/>
                <a:gd name="T12" fmla="*/ 0 w 1512"/>
                <a:gd name="T13" fmla="*/ 1566863 h 1040"/>
                <a:gd name="T14" fmla="*/ 0 w 1512"/>
                <a:gd name="T15" fmla="*/ 22225 h 1040"/>
                <a:gd name="T16" fmla="*/ 0 w 1512"/>
                <a:gd name="T17" fmla="*/ 22225 h 1040"/>
                <a:gd name="T18" fmla="*/ 1588 w 1512"/>
                <a:gd name="T19" fmla="*/ 12700 h 1040"/>
                <a:gd name="T20" fmla="*/ 6350 w 1512"/>
                <a:gd name="T21" fmla="*/ 6350 h 1040"/>
                <a:gd name="T22" fmla="*/ 14288 w 1512"/>
                <a:gd name="T23" fmla="*/ 3175 h 1040"/>
                <a:gd name="T24" fmla="*/ 22225 w 1512"/>
                <a:gd name="T25" fmla="*/ 0 h 1040"/>
                <a:gd name="T26" fmla="*/ 22225 w 1512"/>
                <a:gd name="T27" fmla="*/ 0 h 1040"/>
                <a:gd name="T28" fmla="*/ 1200150 w 1512"/>
                <a:gd name="T29" fmla="*/ 3175 h 1040"/>
                <a:gd name="T30" fmla="*/ 2378075 w 1512"/>
                <a:gd name="T31" fmla="*/ 0 h 1040"/>
                <a:gd name="T32" fmla="*/ 2378075 w 1512"/>
                <a:gd name="T33" fmla="*/ 0 h 1040"/>
                <a:gd name="T34" fmla="*/ 2386013 w 1512"/>
                <a:gd name="T35" fmla="*/ 3175 h 1040"/>
                <a:gd name="T36" fmla="*/ 2392363 w 1512"/>
                <a:gd name="T37" fmla="*/ 6350 h 1040"/>
                <a:gd name="T38" fmla="*/ 2397125 w 1512"/>
                <a:gd name="T39" fmla="*/ 12700 h 1040"/>
                <a:gd name="T40" fmla="*/ 2400300 w 1512"/>
                <a:gd name="T41" fmla="*/ 22225 h 1040"/>
                <a:gd name="T42" fmla="*/ 2400300 w 1512"/>
                <a:gd name="T43" fmla="*/ 22225 h 1040"/>
                <a:gd name="T44" fmla="*/ 2400300 w 1512"/>
                <a:gd name="T45" fmla="*/ 1566863 h 1040"/>
                <a:gd name="T46" fmla="*/ 2400300 w 1512"/>
                <a:gd name="T47" fmla="*/ 1566863 h 1040"/>
                <a:gd name="T48" fmla="*/ 2397125 w 1512"/>
                <a:gd name="T49" fmla="*/ 1574800 h 1040"/>
                <a:gd name="T50" fmla="*/ 2393950 w 1512"/>
                <a:gd name="T51" fmla="*/ 1582738 h 1040"/>
                <a:gd name="T52" fmla="*/ 2386013 w 1512"/>
                <a:gd name="T53" fmla="*/ 1589088 h 1040"/>
                <a:gd name="T54" fmla="*/ 2378075 w 1512"/>
                <a:gd name="T55" fmla="*/ 1590675 h 1040"/>
                <a:gd name="T56" fmla="*/ 2378075 w 1512"/>
                <a:gd name="T57" fmla="*/ 1590675 h 1040"/>
                <a:gd name="T58" fmla="*/ 2232025 w 1512"/>
                <a:gd name="T59" fmla="*/ 1604963 h 1040"/>
                <a:gd name="T60" fmla="*/ 2084388 w 1512"/>
                <a:gd name="T61" fmla="*/ 1616075 h 1040"/>
                <a:gd name="T62" fmla="*/ 1935163 w 1512"/>
                <a:gd name="T63" fmla="*/ 1625600 h 1040"/>
                <a:gd name="T64" fmla="*/ 1790700 w 1512"/>
                <a:gd name="T65" fmla="*/ 1635125 h 1040"/>
                <a:gd name="T66" fmla="*/ 1641475 w 1512"/>
                <a:gd name="T67" fmla="*/ 1643063 h 1040"/>
                <a:gd name="T68" fmla="*/ 1493838 w 1512"/>
                <a:gd name="T69" fmla="*/ 1646238 h 1040"/>
                <a:gd name="T70" fmla="*/ 1347788 w 1512"/>
                <a:gd name="T71" fmla="*/ 1651000 h 1040"/>
                <a:gd name="T72" fmla="*/ 1200150 w 1512"/>
                <a:gd name="T73" fmla="*/ 1651000 h 1040"/>
                <a:gd name="T74" fmla="*/ 1052513 w 1512"/>
                <a:gd name="T75" fmla="*/ 1651000 h 1040"/>
                <a:gd name="T76" fmla="*/ 903288 w 1512"/>
                <a:gd name="T77" fmla="*/ 1646238 h 1040"/>
                <a:gd name="T78" fmla="*/ 758825 w 1512"/>
                <a:gd name="T79" fmla="*/ 1643063 h 1040"/>
                <a:gd name="T80" fmla="*/ 609600 w 1512"/>
                <a:gd name="T81" fmla="*/ 1635125 h 1040"/>
                <a:gd name="T82" fmla="*/ 461963 w 1512"/>
                <a:gd name="T83" fmla="*/ 1625600 h 1040"/>
                <a:gd name="T84" fmla="*/ 315913 w 1512"/>
                <a:gd name="T85" fmla="*/ 1616075 h 1040"/>
                <a:gd name="T86" fmla="*/ 168275 w 1512"/>
                <a:gd name="T87" fmla="*/ 1604963 h 1040"/>
                <a:gd name="T88" fmla="*/ 22225 w 1512"/>
                <a:gd name="T89" fmla="*/ 1590675 h 1040"/>
                <a:gd name="T90" fmla="*/ 22225 w 1512"/>
                <a:gd name="T91" fmla="*/ 1590675 h 10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2" h="1040">
                  <a:moveTo>
                    <a:pt x="14" y="1002"/>
                  </a:moveTo>
                  <a:lnTo>
                    <a:pt x="14" y="1002"/>
                  </a:lnTo>
                  <a:lnTo>
                    <a:pt x="8" y="1001"/>
                  </a:lnTo>
                  <a:lnTo>
                    <a:pt x="4" y="997"/>
                  </a:lnTo>
                  <a:lnTo>
                    <a:pt x="1" y="992"/>
                  </a:lnTo>
                  <a:lnTo>
                    <a:pt x="0" y="987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756" y="2"/>
                  </a:lnTo>
                  <a:lnTo>
                    <a:pt x="1498" y="0"/>
                  </a:lnTo>
                  <a:lnTo>
                    <a:pt x="1503" y="2"/>
                  </a:lnTo>
                  <a:lnTo>
                    <a:pt x="1507" y="4"/>
                  </a:lnTo>
                  <a:lnTo>
                    <a:pt x="1510" y="8"/>
                  </a:lnTo>
                  <a:lnTo>
                    <a:pt x="1512" y="14"/>
                  </a:lnTo>
                  <a:lnTo>
                    <a:pt x="1512" y="987"/>
                  </a:lnTo>
                  <a:lnTo>
                    <a:pt x="1510" y="992"/>
                  </a:lnTo>
                  <a:lnTo>
                    <a:pt x="1508" y="997"/>
                  </a:lnTo>
                  <a:lnTo>
                    <a:pt x="1503" y="1001"/>
                  </a:lnTo>
                  <a:lnTo>
                    <a:pt x="1498" y="1002"/>
                  </a:lnTo>
                  <a:lnTo>
                    <a:pt x="1406" y="1011"/>
                  </a:lnTo>
                  <a:lnTo>
                    <a:pt x="1313" y="1018"/>
                  </a:lnTo>
                  <a:lnTo>
                    <a:pt x="1219" y="1024"/>
                  </a:lnTo>
                  <a:lnTo>
                    <a:pt x="1128" y="1030"/>
                  </a:lnTo>
                  <a:lnTo>
                    <a:pt x="1034" y="1035"/>
                  </a:lnTo>
                  <a:lnTo>
                    <a:pt x="941" y="1037"/>
                  </a:lnTo>
                  <a:lnTo>
                    <a:pt x="849" y="1040"/>
                  </a:lnTo>
                  <a:lnTo>
                    <a:pt x="756" y="1040"/>
                  </a:lnTo>
                  <a:lnTo>
                    <a:pt x="663" y="1040"/>
                  </a:lnTo>
                  <a:lnTo>
                    <a:pt x="569" y="1037"/>
                  </a:lnTo>
                  <a:lnTo>
                    <a:pt x="478" y="1035"/>
                  </a:lnTo>
                  <a:lnTo>
                    <a:pt x="384" y="1030"/>
                  </a:lnTo>
                  <a:lnTo>
                    <a:pt x="291" y="1024"/>
                  </a:lnTo>
                  <a:lnTo>
                    <a:pt x="199" y="1018"/>
                  </a:lnTo>
                  <a:lnTo>
                    <a:pt x="106" y="1011"/>
                  </a:lnTo>
                  <a:lnTo>
                    <a:pt x="14" y="10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4" name="Freeform 263"/>
            <p:cNvSpPr>
              <a:spLocks/>
            </p:cNvSpPr>
            <p:nvPr/>
          </p:nvSpPr>
          <p:spPr bwMode="auto">
            <a:xfrm>
              <a:off x="1417638" y="4191000"/>
              <a:ext cx="22225" cy="1662113"/>
            </a:xfrm>
            <a:custGeom>
              <a:avLst/>
              <a:gdLst>
                <a:gd name="T0" fmla="*/ 22225 w 14"/>
                <a:gd name="T1" fmla="*/ 22225 h 1047"/>
                <a:gd name="T2" fmla="*/ 22225 w 14"/>
                <a:gd name="T3" fmla="*/ 22225 h 1047"/>
                <a:gd name="T4" fmla="*/ 20638 w 14"/>
                <a:gd name="T5" fmla="*/ 14288 h 1047"/>
                <a:gd name="T6" fmla="*/ 17463 w 14"/>
                <a:gd name="T7" fmla="*/ 6350 h 1047"/>
                <a:gd name="T8" fmla="*/ 14288 w 14"/>
                <a:gd name="T9" fmla="*/ 3175 h 1047"/>
                <a:gd name="T10" fmla="*/ 7938 w 14"/>
                <a:gd name="T11" fmla="*/ 0 h 1047"/>
                <a:gd name="T12" fmla="*/ 7938 w 14"/>
                <a:gd name="T13" fmla="*/ 0 h 1047"/>
                <a:gd name="T14" fmla="*/ 0 w 14"/>
                <a:gd name="T15" fmla="*/ 0 h 1047"/>
                <a:gd name="T16" fmla="*/ 0 w 14"/>
                <a:gd name="T17" fmla="*/ 0 h 1047"/>
                <a:gd name="T18" fmla="*/ 0 w 14"/>
                <a:gd name="T19" fmla="*/ 1662113 h 1047"/>
                <a:gd name="T20" fmla="*/ 0 w 14"/>
                <a:gd name="T21" fmla="*/ 1662113 h 1047"/>
                <a:gd name="T22" fmla="*/ 7938 w 14"/>
                <a:gd name="T23" fmla="*/ 1662113 h 1047"/>
                <a:gd name="T24" fmla="*/ 7938 w 14"/>
                <a:gd name="T25" fmla="*/ 1662113 h 1047"/>
                <a:gd name="T26" fmla="*/ 14288 w 14"/>
                <a:gd name="T27" fmla="*/ 1658938 h 1047"/>
                <a:gd name="T28" fmla="*/ 17463 w 14"/>
                <a:gd name="T29" fmla="*/ 1654175 h 1047"/>
                <a:gd name="T30" fmla="*/ 22225 w 14"/>
                <a:gd name="T31" fmla="*/ 1646238 h 1047"/>
                <a:gd name="T32" fmla="*/ 22225 w 14"/>
                <a:gd name="T33" fmla="*/ 1638300 h 1047"/>
                <a:gd name="T34" fmla="*/ 22225 w 14"/>
                <a:gd name="T35" fmla="*/ 1638300 h 1047"/>
                <a:gd name="T36" fmla="*/ 22225 w 14"/>
                <a:gd name="T37" fmla="*/ 22225 h 1047"/>
                <a:gd name="T38" fmla="*/ 22225 w 14"/>
                <a:gd name="T39" fmla="*/ 22225 h 10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1047">
                  <a:moveTo>
                    <a:pt x="14" y="14"/>
                  </a:moveTo>
                  <a:lnTo>
                    <a:pt x="14" y="14"/>
                  </a:lnTo>
                  <a:lnTo>
                    <a:pt x="13" y="9"/>
                  </a:lnTo>
                  <a:lnTo>
                    <a:pt x="11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47"/>
                  </a:lnTo>
                  <a:lnTo>
                    <a:pt x="5" y="1047"/>
                  </a:lnTo>
                  <a:lnTo>
                    <a:pt x="9" y="1045"/>
                  </a:lnTo>
                  <a:lnTo>
                    <a:pt x="11" y="1042"/>
                  </a:lnTo>
                  <a:lnTo>
                    <a:pt x="14" y="1037"/>
                  </a:lnTo>
                  <a:lnTo>
                    <a:pt x="14" y="103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5" name="Freeform 264"/>
            <p:cNvSpPr>
              <a:spLocks/>
            </p:cNvSpPr>
            <p:nvPr/>
          </p:nvSpPr>
          <p:spPr bwMode="auto">
            <a:xfrm>
              <a:off x="809626" y="4027488"/>
              <a:ext cx="539750" cy="1633538"/>
            </a:xfrm>
            <a:custGeom>
              <a:avLst/>
              <a:gdLst>
                <a:gd name="T0" fmla="*/ 508000 w 340"/>
                <a:gd name="T1" fmla="*/ 1565275 h 1029"/>
                <a:gd name="T2" fmla="*/ 504825 w 340"/>
                <a:gd name="T3" fmla="*/ 1584325 h 1029"/>
                <a:gd name="T4" fmla="*/ 493713 w 340"/>
                <a:gd name="T5" fmla="*/ 1598613 h 1029"/>
                <a:gd name="T6" fmla="*/ 481013 w 340"/>
                <a:gd name="T7" fmla="*/ 1609725 h 1029"/>
                <a:gd name="T8" fmla="*/ 463550 w 340"/>
                <a:gd name="T9" fmla="*/ 1616075 h 1029"/>
                <a:gd name="T10" fmla="*/ 414338 w 340"/>
                <a:gd name="T11" fmla="*/ 1624013 h 1029"/>
                <a:gd name="T12" fmla="*/ 317500 w 340"/>
                <a:gd name="T13" fmla="*/ 1633538 h 1029"/>
                <a:gd name="T14" fmla="*/ 222250 w 340"/>
                <a:gd name="T15" fmla="*/ 1633538 h 1029"/>
                <a:gd name="T16" fmla="*/ 127000 w 340"/>
                <a:gd name="T17" fmla="*/ 1624013 h 1029"/>
                <a:gd name="T18" fmla="*/ 77788 w 340"/>
                <a:gd name="T19" fmla="*/ 1616075 h 1029"/>
                <a:gd name="T20" fmla="*/ 60325 w 340"/>
                <a:gd name="T21" fmla="*/ 1609725 h 1029"/>
                <a:gd name="T22" fmla="*/ 46038 w 340"/>
                <a:gd name="T23" fmla="*/ 1598613 h 1029"/>
                <a:gd name="T24" fmla="*/ 36513 w 340"/>
                <a:gd name="T25" fmla="*/ 1584325 h 1029"/>
                <a:gd name="T26" fmla="*/ 31750 w 340"/>
                <a:gd name="T27" fmla="*/ 1565275 h 1029"/>
                <a:gd name="T28" fmla="*/ 19050 w 340"/>
                <a:gd name="T29" fmla="*/ 1379538 h 1029"/>
                <a:gd name="T30" fmla="*/ 1588 w 340"/>
                <a:gd name="T31" fmla="*/ 1003300 h 1029"/>
                <a:gd name="T32" fmla="*/ 1588 w 340"/>
                <a:gd name="T33" fmla="*/ 630238 h 1029"/>
                <a:gd name="T34" fmla="*/ 19050 w 340"/>
                <a:gd name="T35" fmla="*/ 255588 h 1029"/>
                <a:gd name="T36" fmla="*/ 31750 w 340"/>
                <a:gd name="T37" fmla="*/ 68263 h 1029"/>
                <a:gd name="T38" fmla="*/ 36513 w 340"/>
                <a:gd name="T39" fmla="*/ 52388 h 1029"/>
                <a:gd name="T40" fmla="*/ 46038 w 340"/>
                <a:gd name="T41" fmla="*/ 36513 h 1029"/>
                <a:gd name="T42" fmla="*/ 60325 w 340"/>
                <a:gd name="T43" fmla="*/ 25400 h 1029"/>
                <a:gd name="T44" fmla="*/ 77788 w 340"/>
                <a:gd name="T45" fmla="*/ 17463 h 1029"/>
                <a:gd name="T46" fmla="*/ 127000 w 340"/>
                <a:gd name="T47" fmla="*/ 9525 h 1029"/>
                <a:gd name="T48" fmla="*/ 222250 w 340"/>
                <a:gd name="T49" fmla="*/ 1588 h 1029"/>
                <a:gd name="T50" fmla="*/ 317500 w 340"/>
                <a:gd name="T51" fmla="*/ 1588 h 1029"/>
                <a:gd name="T52" fmla="*/ 414338 w 340"/>
                <a:gd name="T53" fmla="*/ 9525 h 1029"/>
                <a:gd name="T54" fmla="*/ 463550 w 340"/>
                <a:gd name="T55" fmla="*/ 17463 h 1029"/>
                <a:gd name="T56" fmla="*/ 481013 w 340"/>
                <a:gd name="T57" fmla="*/ 25400 h 1029"/>
                <a:gd name="T58" fmla="*/ 493713 w 340"/>
                <a:gd name="T59" fmla="*/ 36513 h 1029"/>
                <a:gd name="T60" fmla="*/ 504825 w 340"/>
                <a:gd name="T61" fmla="*/ 52388 h 1029"/>
                <a:gd name="T62" fmla="*/ 508000 w 340"/>
                <a:gd name="T63" fmla="*/ 68263 h 1029"/>
                <a:gd name="T64" fmla="*/ 522288 w 340"/>
                <a:gd name="T65" fmla="*/ 255588 h 1029"/>
                <a:gd name="T66" fmla="*/ 538163 w 340"/>
                <a:gd name="T67" fmla="*/ 630238 h 1029"/>
                <a:gd name="T68" fmla="*/ 538163 w 340"/>
                <a:gd name="T69" fmla="*/ 1003300 h 1029"/>
                <a:gd name="T70" fmla="*/ 522288 w 340"/>
                <a:gd name="T71" fmla="*/ 1379538 h 1029"/>
                <a:gd name="T72" fmla="*/ 508000 w 340"/>
                <a:gd name="T73" fmla="*/ 1565275 h 10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1029">
                  <a:moveTo>
                    <a:pt x="320" y="986"/>
                  </a:moveTo>
                  <a:lnTo>
                    <a:pt x="320" y="986"/>
                  </a:lnTo>
                  <a:lnTo>
                    <a:pt x="319" y="993"/>
                  </a:lnTo>
                  <a:lnTo>
                    <a:pt x="318" y="998"/>
                  </a:lnTo>
                  <a:lnTo>
                    <a:pt x="315" y="1002"/>
                  </a:lnTo>
                  <a:lnTo>
                    <a:pt x="311" y="1007"/>
                  </a:lnTo>
                  <a:lnTo>
                    <a:pt x="308" y="1010"/>
                  </a:lnTo>
                  <a:lnTo>
                    <a:pt x="303" y="1014"/>
                  </a:lnTo>
                  <a:lnTo>
                    <a:pt x="297" y="1017"/>
                  </a:lnTo>
                  <a:lnTo>
                    <a:pt x="292" y="1018"/>
                  </a:lnTo>
                  <a:lnTo>
                    <a:pt x="261" y="1023"/>
                  </a:lnTo>
                  <a:lnTo>
                    <a:pt x="231" y="1027"/>
                  </a:lnTo>
                  <a:lnTo>
                    <a:pt x="200" y="1029"/>
                  </a:lnTo>
                  <a:lnTo>
                    <a:pt x="170" y="1029"/>
                  </a:lnTo>
                  <a:lnTo>
                    <a:pt x="140" y="1029"/>
                  </a:lnTo>
                  <a:lnTo>
                    <a:pt x="110" y="1027"/>
                  </a:lnTo>
                  <a:lnTo>
                    <a:pt x="80" y="1023"/>
                  </a:lnTo>
                  <a:lnTo>
                    <a:pt x="49" y="1018"/>
                  </a:lnTo>
                  <a:lnTo>
                    <a:pt x="43" y="1017"/>
                  </a:lnTo>
                  <a:lnTo>
                    <a:pt x="38" y="1014"/>
                  </a:lnTo>
                  <a:lnTo>
                    <a:pt x="34" y="1010"/>
                  </a:lnTo>
                  <a:lnTo>
                    <a:pt x="29" y="1007"/>
                  </a:lnTo>
                  <a:lnTo>
                    <a:pt x="27" y="1002"/>
                  </a:lnTo>
                  <a:lnTo>
                    <a:pt x="23" y="998"/>
                  </a:lnTo>
                  <a:lnTo>
                    <a:pt x="22" y="993"/>
                  </a:lnTo>
                  <a:lnTo>
                    <a:pt x="20" y="986"/>
                  </a:lnTo>
                  <a:lnTo>
                    <a:pt x="12" y="869"/>
                  </a:lnTo>
                  <a:lnTo>
                    <a:pt x="5" y="751"/>
                  </a:lnTo>
                  <a:lnTo>
                    <a:pt x="1" y="632"/>
                  </a:lnTo>
                  <a:lnTo>
                    <a:pt x="0" y="515"/>
                  </a:lnTo>
                  <a:lnTo>
                    <a:pt x="1" y="397"/>
                  </a:lnTo>
                  <a:lnTo>
                    <a:pt x="5" y="278"/>
                  </a:lnTo>
                  <a:lnTo>
                    <a:pt x="12" y="161"/>
                  </a:lnTo>
                  <a:lnTo>
                    <a:pt x="20" y="43"/>
                  </a:lnTo>
                  <a:lnTo>
                    <a:pt x="22" y="38"/>
                  </a:lnTo>
                  <a:lnTo>
                    <a:pt x="23" y="33"/>
                  </a:lnTo>
                  <a:lnTo>
                    <a:pt x="27" y="28"/>
                  </a:lnTo>
                  <a:lnTo>
                    <a:pt x="29" y="23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4"/>
                  </a:lnTo>
                  <a:lnTo>
                    <a:pt x="49" y="11"/>
                  </a:lnTo>
                  <a:lnTo>
                    <a:pt x="80" y="6"/>
                  </a:lnTo>
                  <a:lnTo>
                    <a:pt x="110" y="2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0" y="1"/>
                  </a:lnTo>
                  <a:lnTo>
                    <a:pt x="231" y="2"/>
                  </a:lnTo>
                  <a:lnTo>
                    <a:pt x="261" y="6"/>
                  </a:lnTo>
                  <a:lnTo>
                    <a:pt x="292" y="11"/>
                  </a:lnTo>
                  <a:lnTo>
                    <a:pt x="297" y="14"/>
                  </a:lnTo>
                  <a:lnTo>
                    <a:pt x="303" y="16"/>
                  </a:lnTo>
                  <a:lnTo>
                    <a:pt x="308" y="19"/>
                  </a:lnTo>
                  <a:lnTo>
                    <a:pt x="311" y="23"/>
                  </a:lnTo>
                  <a:lnTo>
                    <a:pt x="315" y="28"/>
                  </a:lnTo>
                  <a:lnTo>
                    <a:pt x="318" y="33"/>
                  </a:lnTo>
                  <a:lnTo>
                    <a:pt x="319" y="38"/>
                  </a:lnTo>
                  <a:lnTo>
                    <a:pt x="320" y="43"/>
                  </a:lnTo>
                  <a:lnTo>
                    <a:pt x="329" y="161"/>
                  </a:lnTo>
                  <a:lnTo>
                    <a:pt x="335" y="278"/>
                  </a:lnTo>
                  <a:lnTo>
                    <a:pt x="339" y="397"/>
                  </a:lnTo>
                  <a:lnTo>
                    <a:pt x="340" y="515"/>
                  </a:lnTo>
                  <a:lnTo>
                    <a:pt x="339" y="632"/>
                  </a:lnTo>
                  <a:lnTo>
                    <a:pt x="335" y="751"/>
                  </a:lnTo>
                  <a:lnTo>
                    <a:pt x="329" y="869"/>
                  </a:lnTo>
                  <a:lnTo>
                    <a:pt x="320" y="986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6" name="Freeform 265"/>
            <p:cNvSpPr>
              <a:spLocks/>
            </p:cNvSpPr>
            <p:nvPr/>
          </p:nvSpPr>
          <p:spPr bwMode="auto">
            <a:xfrm>
              <a:off x="809626" y="4079875"/>
              <a:ext cx="539750" cy="1581150"/>
            </a:xfrm>
            <a:custGeom>
              <a:avLst/>
              <a:gdLst>
                <a:gd name="T0" fmla="*/ 508000 w 340"/>
                <a:gd name="T1" fmla="*/ 1516063 h 996"/>
                <a:gd name="T2" fmla="*/ 504825 w 340"/>
                <a:gd name="T3" fmla="*/ 1531938 h 996"/>
                <a:gd name="T4" fmla="*/ 493713 w 340"/>
                <a:gd name="T5" fmla="*/ 1547813 h 996"/>
                <a:gd name="T6" fmla="*/ 481013 w 340"/>
                <a:gd name="T7" fmla="*/ 1557338 h 996"/>
                <a:gd name="T8" fmla="*/ 463550 w 340"/>
                <a:gd name="T9" fmla="*/ 1563688 h 996"/>
                <a:gd name="T10" fmla="*/ 414338 w 340"/>
                <a:gd name="T11" fmla="*/ 1571625 h 996"/>
                <a:gd name="T12" fmla="*/ 317500 w 340"/>
                <a:gd name="T13" fmla="*/ 1581150 h 996"/>
                <a:gd name="T14" fmla="*/ 222250 w 340"/>
                <a:gd name="T15" fmla="*/ 1581150 h 996"/>
                <a:gd name="T16" fmla="*/ 127000 w 340"/>
                <a:gd name="T17" fmla="*/ 1571625 h 996"/>
                <a:gd name="T18" fmla="*/ 77788 w 340"/>
                <a:gd name="T19" fmla="*/ 1563688 h 996"/>
                <a:gd name="T20" fmla="*/ 60325 w 340"/>
                <a:gd name="T21" fmla="*/ 1557338 h 996"/>
                <a:gd name="T22" fmla="*/ 46038 w 340"/>
                <a:gd name="T23" fmla="*/ 1547813 h 996"/>
                <a:gd name="T24" fmla="*/ 36513 w 340"/>
                <a:gd name="T25" fmla="*/ 1531938 h 996"/>
                <a:gd name="T26" fmla="*/ 31750 w 340"/>
                <a:gd name="T27" fmla="*/ 1516063 h 996"/>
                <a:gd name="T28" fmla="*/ 19050 w 340"/>
                <a:gd name="T29" fmla="*/ 1335088 h 996"/>
                <a:gd name="T30" fmla="*/ 1588 w 340"/>
                <a:gd name="T31" fmla="*/ 973138 h 996"/>
                <a:gd name="T32" fmla="*/ 1588 w 340"/>
                <a:gd name="T33" fmla="*/ 609600 h 996"/>
                <a:gd name="T34" fmla="*/ 15875 w 340"/>
                <a:gd name="T35" fmla="*/ 247650 h 996"/>
                <a:gd name="T36" fmla="*/ 28575 w 340"/>
                <a:gd name="T37" fmla="*/ 65088 h 996"/>
                <a:gd name="T38" fmla="*/ 31750 w 340"/>
                <a:gd name="T39" fmla="*/ 49213 h 996"/>
                <a:gd name="T40" fmla="*/ 42863 w 340"/>
                <a:gd name="T41" fmla="*/ 34925 h 996"/>
                <a:gd name="T42" fmla="*/ 55563 w 340"/>
                <a:gd name="T43" fmla="*/ 25400 h 996"/>
                <a:gd name="T44" fmla="*/ 74613 w 340"/>
                <a:gd name="T45" fmla="*/ 17463 h 996"/>
                <a:gd name="T46" fmla="*/ 122238 w 340"/>
                <a:gd name="T47" fmla="*/ 11113 h 996"/>
                <a:gd name="T48" fmla="*/ 222250 w 340"/>
                <a:gd name="T49" fmla="*/ 1588 h 996"/>
                <a:gd name="T50" fmla="*/ 320675 w 340"/>
                <a:gd name="T51" fmla="*/ 1588 h 996"/>
                <a:gd name="T52" fmla="*/ 417513 w 340"/>
                <a:gd name="T53" fmla="*/ 11113 h 996"/>
                <a:gd name="T54" fmla="*/ 468313 w 340"/>
                <a:gd name="T55" fmla="*/ 17463 h 996"/>
                <a:gd name="T56" fmla="*/ 484188 w 340"/>
                <a:gd name="T57" fmla="*/ 25400 h 996"/>
                <a:gd name="T58" fmla="*/ 498475 w 340"/>
                <a:gd name="T59" fmla="*/ 34925 h 996"/>
                <a:gd name="T60" fmla="*/ 508000 w 340"/>
                <a:gd name="T61" fmla="*/ 49213 h 996"/>
                <a:gd name="T62" fmla="*/ 512763 w 340"/>
                <a:gd name="T63" fmla="*/ 65088 h 996"/>
                <a:gd name="T64" fmla="*/ 527050 w 340"/>
                <a:gd name="T65" fmla="*/ 247650 h 996"/>
                <a:gd name="T66" fmla="*/ 539750 w 340"/>
                <a:gd name="T67" fmla="*/ 609600 h 996"/>
                <a:gd name="T68" fmla="*/ 538163 w 340"/>
                <a:gd name="T69" fmla="*/ 973138 h 996"/>
                <a:gd name="T70" fmla="*/ 522288 w 340"/>
                <a:gd name="T71" fmla="*/ 1335088 h 996"/>
                <a:gd name="T72" fmla="*/ 508000 w 340"/>
                <a:gd name="T73" fmla="*/ 1516063 h 9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996">
                  <a:moveTo>
                    <a:pt x="320" y="955"/>
                  </a:moveTo>
                  <a:lnTo>
                    <a:pt x="320" y="955"/>
                  </a:lnTo>
                  <a:lnTo>
                    <a:pt x="319" y="960"/>
                  </a:lnTo>
                  <a:lnTo>
                    <a:pt x="318" y="965"/>
                  </a:lnTo>
                  <a:lnTo>
                    <a:pt x="315" y="970"/>
                  </a:lnTo>
                  <a:lnTo>
                    <a:pt x="311" y="975"/>
                  </a:lnTo>
                  <a:lnTo>
                    <a:pt x="308" y="979"/>
                  </a:lnTo>
                  <a:lnTo>
                    <a:pt x="303" y="981"/>
                  </a:lnTo>
                  <a:lnTo>
                    <a:pt x="297" y="984"/>
                  </a:lnTo>
                  <a:lnTo>
                    <a:pt x="292" y="985"/>
                  </a:lnTo>
                  <a:lnTo>
                    <a:pt x="261" y="990"/>
                  </a:lnTo>
                  <a:lnTo>
                    <a:pt x="231" y="994"/>
                  </a:lnTo>
                  <a:lnTo>
                    <a:pt x="200" y="996"/>
                  </a:lnTo>
                  <a:lnTo>
                    <a:pt x="170" y="996"/>
                  </a:lnTo>
                  <a:lnTo>
                    <a:pt x="140" y="996"/>
                  </a:lnTo>
                  <a:lnTo>
                    <a:pt x="110" y="994"/>
                  </a:lnTo>
                  <a:lnTo>
                    <a:pt x="80" y="990"/>
                  </a:lnTo>
                  <a:lnTo>
                    <a:pt x="49" y="985"/>
                  </a:lnTo>
                  <a:lnTo>
                    <a:pt x="43" y="984"/>
                  </a:lnTo>
                  <a:lnTo>
                    <a:pt x="38" y="981"/>
                  </a:lnTo>
                  <a:lnTo>
                    <a:pt x="34" y="979"/>
                  </a:lnTo>
                  <a:lnTo>
                    <a:pt x="29" y="975"/>
                  </a:lnTo>
                  <a:lnTo>
                    <a:pt x="27" y="970"/>
                  </a:lnTo>
                  <a:lnTo>
                    <a:pt x="23" y="965"/>
                  </a:lnTo>
                  <a:lnTo>
                    <a:pt x="22" y="960"/>
                  </a:lnTo>
                  <a:lnTo>
                    <a:pt x="20" y="955"/>
                  </a:lnTo>
                  <a:lnTo>
                    <a:pt x="12" y="841"/>
                  </a:lnTo>
                  <a:lnTo>
                    <a:pt x="5" y="727"/>
                  </a:lnTo>
                  <a:lnTo>
                    <a:pt x="1" y="613"/>
                  </a:lnTo>
                  <a:lnTo>
                    <a:pt x="0" y="499"/>
                  </a:lnTo>
                  <a:lnTo>
                    <a:pt x="1" y="384"/>
                  </a:lnTo>
                  <a:lnTo>
                    <a:pt x="4" y="271"/>
                  </a:lnTo>
                  <a:lnTo>
                    <a:pt x="10" y="156"/>
                  </a:lnTo>
                  <a:lnTo>
                    <a:pt x="18" y="41"/>
                  </a:lnTo>
                  <a:lnTo>
                    <a:pt x="19" y="36"/>
                  </a:lnTo>
                  <a:lnTo>
                    <a:pt x="20" y="31"/>
                  </a:lnTo>
                  <a:lnTo>
                    <a:pt x="23" y="27"/>
                  </a:lnTo>
                  <a:lnTo>
                    <a:pt x="27" y="22"/>
                  </a:lnTo>
                  <a:lnTo>
                    <a:pt x="32" y="19"/>
                  </a:lnTo>
                  <a:lnTo>
                    <a:pt x="35" y="16"/>
                  </a:lnTo>
                  <a:lnTo>
                    <a:pt x="41" y="14"/>
                  </a:lnTo>
                  <a:lnTo>
                    <a:pt x="47" y="11"/>
                  </a:lnTo>
                  <a:lnTo>
                    <a:pt x="77" y="7"/>
                  </a:lnTo>
                  <a:lnTo>
                    <a:pt x="109" y="3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2" y="1"/>
                  </a:lnTo>
                  <a:lnTo>
                    <a:pt x="232" y="3"/>
                  </a:lnTo>
                  <a:lnTo>
                    <a:pt x="263" y="7"/>
                  </a:lnTo>
                  <a:lnTo>
                    <a:pt x="295" y="11"/>
                  </a:lnTo>
                  <a:lnTo>
                    <a:pt x="300" y="14"/>
                  </a:lnTo>
                  <a:lnTo>
                    <a:pt x="305" y="16"/>
                  </a:lnTo>
                  <a:lnTo>
                    <a:pt x="310" y="19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0" y="31"/>
                  </a:lnTo>
                  <a:lnTo>
                    <a:pt x="323" y="36"/>
                  </a:lnTo>
                  <a:lnTo>
                    <a:pt x="323" y="41"/>
                  </a:lnTo>
                  <a:lnTo>
                    <a:pt x="332" y="156"/>
                  </a:lnTo>
                  <a:lnTo>
                    <a:pt x="337" y="271"/>
                  </a:lnTo>
                  <a:lnTo>
                    <a:pt x="340" y="384"/>
                  </a:lnTo>
                  <a:lnTo>
                    <a:pt x="340" y="499"/>
                  </a:lnTo>
                  <a:lnTo>
                    <a:pt x="339" y="613"/>
                  </a:lnTo>
                  <a:lnTo>
                    <a:pt x="335" y="727"/>
                  </a:lnTo>
                  <a:lnTo>
                    <a:pt x="329" y="841"/>
                  </a:lnTo>
                  <a:lnTo>
                    <a:pt x="320" y="95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7" name="Freeform 266"/>
            <p:cNvSpPr>
              <a:spLocks/>
            </p:cNvSpPr>
            <p:nvPr/>
          </p:nvSpPr>
          <p:spPr bwMode="auto">
            <a:xfrm>
              <a:off x="847726" y="4103688"/>
              <a:ext cx="463550" cy="1487488"/>
            </a:xfrm>
            <a:custGeom>
              <a:avLst/>
              <a:gdLst>
                <a:gd name="T0" fmla="*/ 442913 w 292"/>
                <a:gd name="T1" fmla="*/ 1425575 h 937"/>
                <a:gd name="T2" fmla="*/ 438150 w 292"/>
                <a:gd name="T3" fmla="*/ 1441450 h 937"/>
                <a:gd name="T4" fmla="*/ 423863 w 292"/>
                <a:gd name="T5" fmla="*/ 1458913 h 937"/>
                <a:gd name="T6" fmla="*/ 409575 w 292"/>
                <a:gd name="T7" fmla="*/ 1470025 h 937"/>
                <a:gd name="T8" fmla="*/ 401638 w 292"/>
                <a:gd name="T9" fmla="*/ 1471613 h 937"/>
                <a:gd name="T10" fmla="*/ 317500 w 292"/>
                <a:gd name="T11" fmla="*/ 1484313 h 937"/>
                <a:gd name="T12" fmla="*/ 231775 w 292"/>
                <a:gd name="T13" fmla="*/ 1487488 h 937"/>
                <a:gd name="T14" fmla="*/ 147638 w 292"/>
                <a:gd name="T15" fmla="*/ 1484313 h 937"/>
                <a:gd name="T16" fmla="*/ 61913 w 292"/>
                <a:gd name="T17" fmla="*/ 1471613 h 937"/>
                <a:gd name="T18" fmla="*/ 53975 w 292"/>
                <a:gd name="T19" fmla="*/ 1470025 h 937"/>
                <a:gd name="T20" fmla="*/ 42863 w 292"/>
                <a:gd name="T21" fmla="*/ 1458913 h 937"/>
                <a:gd name="T22" fmla="*/ 26988 w 292"/>
                <a:gd name="T23" fmla="*/ 1441450 h 937"/>
                <a:gd name="T24" fmla="*/ 22225 w 292"/>
                <a:gd name="T25" fmla="*/ 1425575 h 937"/>
                <a:gd name="T26" fmla="*/ 12700 w 292"/>
                <a:gd name="T27" fmla="*/ 1255713 h 937"/>
                <a:gd name="T28" fmla="*/ 1588 w 292"/>
                <a:gd name="T29" fmla="*/ 914400 h 937"/>
                <a:gd name="T30" fmla="*/ 1588 w 292"/>
                <a:gd name="T31" fmla="*/ 573088 h 937"/>
                <a:gd name="T32" fmla="*/ 12700 w 292"/>
                <a:gd name="T33" fmla="*/ 231775 h 937"/>
                <a:gd name="T34" fmla="*/ 22225 w 292"/>
                <a:gd name="T35" fmla="*/ 61913 h 937"/>
                <a:gd name="T36" fmla="*/ 26988 w 292"/>
                <a:gd name="T37" fmla="*/ 46038 h 937"/>
                <a:gd name="T38" fmla="*/ 39688 w 292"/>
                <a:gd name="T39" fmla="*/ 26988 h 937"/>
                <a:gd name="T40" fmla="*/ 53975 w 292"/>
                <a:gd name="T41" fmla="*/ 19050 h 937"/>
                <a:gd name="T42" fmla="*/ 61913 w 292"/>
                <a:gd name="T43" fmla="*/ 15875 h 937"/>
                <a:gd name="T44" fmla="*/ 146050 w 292"/>
                <a:gd name="T45" fmla="*/ 3175 h 937"/>
                <a:gd name="T46" fmla="*/ 231775 w 292"/>
                <a:gd name="T47" fmla="*/ 0 h 937"/>
                <a:gd name="T48" fmla="*/ 317500 w 292"/>
                <a:gd name="T49" fmla="*/ 3175 h 937"/>
                <a:gd name="T50" fmla="*/ 404813 w 292"/>
                <a:gd name="T51" fmla="*/ 15875 h 937"/>
                <a:gd name="T52" fmla="*/ 409575 w 292"/>
                <a:gd name="T53" fmla="*/ 19050 h 937"/>
                <a:gd name="T54" fmla="*/ 423863 w 292"/>
                <a:gd name="T55" fmla="*/ 26988 h 937"/>
                <a:gd name="T56" fmla="*/ 438150 w 292"/>
                <a:gd name="T57" fmla="*/ 46038 h 937"/>
                <a:gd name="T58" fmla="*/ 442913 w 292"/>
                <a:gd name="T59" fmla="*/ 61913 h 937"/>
                <a:gd name="T60" fmla="*/ 452438 w 292"/>
                <a:gd name="T61" fmla="*/ 231775 h 937"/>
                <a:gd name="T62" fmla="*/ 463550 w 292"/>
                <a:gd name="T63" fmla="*/ 573088 h 937"/>
                <a:gd name="T64" fmla="*/ 463550 w 292"/>
                <a:gd name="T65" fmla="*/ 914400 h 937"/>
                <a:gd name="T66" fmla="*/ 452438 w 292"/>
                <a:gd name="T67" fmla="*/ 1255713 h 937"/>
                <a:gd name="T68" fmla="*/ 442913 w 292"/>
                <a:gd name="T69" fmla="*/ 1425575 h 9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937">
                  <a:moveTo>
                    <a:pt x="279" y="898"/>
                  </a:moveTo>
                  <a:lnTo>
                    <a:pt x="279" y="898"/>
                  </a:lnTo>
                  <a:lnTo>
                    <a:pt x="277" y="903"/>
                  </a:lnTo>
                  <a:lnTo>
                    <a:pt x="276" y="908"/>
                  </a:lnTo>
                  <a:lnTo>
                    <a:pt x="271" y="916"/>
                  </a:lnTo>
                  <a:lnTo>
                    <a:pt x="267" y="919"/>
                  </a:lnTo>
                  <a:lnTo>
                    <a:pt x="263" y="923"/>
                  </a:lnTo>
                  <a:lnTo>
                    <a:pt x="258" y="926"/>
                  </a:lnTo>
                  <a:lnTo>
                    <a:pt x="253" y="927"/>
                  </a:lnTo>
                  <a:lnTo>
                    <a:pt x="227" y="931"/>
                  </a:lnTo>
                  <a:lnTo>
                    <a:pt x="200" y="935"/>
                  </a:lnTo>
                  <a:lnTo>
                    <a:pt x="173" y="937"/>
                  </a:lnTo>
                  <a:lnTo>
                    <a:pt x="146" y="937"/>
                  </a:lnTo>
                  <a:lnTo>
                    <a:pt x="120" y="937"/>
                  </a:lnTo>
                  <a:lnTo>
                    <a:pt x="93" y="935"/>
                  </a:lnTo>
                  <a:lnTo>
                    <a:pt x="66" y="931"/>
                  </a:lnTo>
                  <a:lnTo>
                    <a:pt x="39" y="927"/>
                  </a:lnTo>
                  <a:lnTo>
                    <a:pt x="34" y="926"/>
                  </a:lnTo>
                  <a:lnTo>
                    <a:pt x="30" y="923"/>
                  </a:lnTo>
                  <a:lnTo>
                    <a:pt x="27" y="919"/>
                  </a:lnTo>
                  <a:lnTo>
                    <a:pt x="23" y="916"/>
                  </a:lnTo>
                  <a:lnTo>
                    <a:pt x="17" y="908"/>
                  </a:lnTo>
                  <a:lnTo>
                    <a:pt x="15" y="903"/>
                  </a:lnTo>
                  <a:lnTo>
                    <a:pt x="14" y="898"/>
                  </a:lnTo>
                  <a:lnTo>
                    <a:pt x="8" y="791"/>
                  </a:lnTo>
                  <a:lnTo>
                    <a:pt x="4" y="684"/>
                  </a:lnTo>
                  <a:lnTo>
                    <a:pt x="1" y="576"/>
                  </a:lnTo>
                  <a:lnTo>
                    <a:pt x="0" y="468"/>
                  </a:lnTo>
                  <a:lnTo>
                    <a:pt x="1" y="361"/>
                  </a:lnTo>
                  <a:lnTo>
                    <a:pt x="4" y="253"/>
                  </a:lnTo>
                  <a:lnTo>
                    <a:pt x="8" y="146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9" y="10"/>
                  </a:lnTo>
                  <a:lnTo>
                    <a:pt x="66" y="6"/>
                  </a:lnTo>
                  <a:lnTo>
                    <a:pt x="92" y="2"/>
                  </a:lnTo>
                  <a:lnTo>
                    <a:pt x="120" y="1"/>
                  </a:lnTo>
                  <a:lnTo>
                    <a:pt x="146" y="0"/>
                  </a:lnTo>
                  <a:lnTo>
                    <a:pt x="173" y="1"/>
                  </a:lnTo>
                  <a:lnTo>
                    <a:pt x="200" y="2"/>
                  </a:lnTo>
                  <a:lnTo>
                    <a:pt x="227" y="6"/>
                  </a:lnTo>
                  <a:lnTo>
                    <a:pt x="255" y="10"/>
                  </a:lnTo>
                  <a:lnTo>
                    <a:pt x="258" y="12"/>
                  </a:lnTo>
                  <a:lnTo>
                    <a:pt x="263" y="14"/>
                  </a:lnTo>
                  <a:lnTo>
                    <a:pt x="267" y="17"/>
                  </a:lnTo>
                  <a:lnTo>
                    <a:pt x="271" y="21"/>
                  </a:lnTo>
                  <a:lnTo>
                    <a:pt x="276" y="29"/>
                  </a:lnTo>
                  <a:lnTo>
                    <a:pt x="277" y="34"/>
                  </a:lnTo>
                  <a:lnTo>
                    <a:pt x="279" y="39"/>
                  </a:lnTo>
                  <a:lnTo>
                    <a:pt x="285" y="146"/>
                  </a:lnTo>
                  <a:lnTo>
                    <a:pt x="290" y="253"/>
                  </a:lnTo>
                  <a:lnTo>
                    <a:pt x="292" y="361"/>
                  </a:lnTo>
                  <a:lnTo>
                    <a:pt x="292" y="468"/>
                  </a:lnTo>
                  <a:lnTo>
                    <a:pt x="292" y="576"/>
                  </a:lnTo>
                  <a:lnTo>
                    <a:pt x="290" y="684"/>
                  </a:lnTo>
                  <a:lnTo>
                    <a:pt x="285" y="791"/>
                  </a:lnTo>
                  <a:lnTo>
                    <a:pt x="279" y="898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8" name="Freeform 267"/>
            <p:cNvSpPr>
              <a:spLocks/>
            </p:cNvSpPr>
            <p:nvPr/>
          </p:nvSpPr>
          <p:spPr bwMode="auto">
            <a:xfrm>
              <a:off x="822326" y="4027488"/>
              <a:ext cx="493713" cy="452438"/>
            </a:xfrm>
            <a:custGeom>
              <a:avLst/>
              <a:gdLst>
                <a:gd name="T0" fmla="*/ 31750 w 311"/>
                <a:gd name="T1" fmla="*/ 87313 h 285"/>
                <a:gd name="T2" fmla="*/ 31750 w 311"/>
                <a:gd name="T3" fmla="*/ 87313 h 285"/>
                <a:gd name="T4" fmla="*/ 31750 w 311"/>
                <a:gd name="T5" fmla="*/ 79375 h 285"/>
                <a:gd name="T6" fmla="*/ 34925 w 311"/>
                <a:gd name="T7" fmla="*/ 71438 h 285"/>
                <a:gd name="T8" fmla="*/ 39688 w 311"/>
                <a:gd name="T9" fmla="*/ 63500 h 285"/>
                <a:gd name="T10" fmla="*/ 46038 w 311"/>
                <a:gd name="T11" fmla="*/ 57150 h 285"/>
                <a:gd name="T12" fmla="*/ 52388 w 311"/>
                <a:gd name="T13" fmla="*/ 49213 h 285"/>
                <a:gd name="T14" fmla="*/ 60325 w 311"/>
                <a:gd name="T15" fmla="*/ 46038 h 285"/>
                <a:gd name="T16" fmla="*/ 68263 w 311"/>
                <a:gd name="T17" fmla="*/ 41275 h 285"/>
                <a:gd name="T18" fmla="*/ 76200 w 311"/>
                <a:gd name="T19" fmla="*/ 39688 h 285"/>
                <a:gd name="T20" fmla="*/ 76200 w 311"/>
                <a:gd name="T21" fmla="*/ 39688 h 285"/>
                <a:gd name="T22" fmla="*/ 125413 w 311"/>
                <a:gd name="T23" fmla="*/ 31750 h 285"/>
                <a:gd name="T24" fmla="*/ 173038 w 311"/>
                <a:gd name="T25" fmla="*/ 25400 h 285"/>
                <a:gd name="T26" fmla="*/ 222250 w 311"/>
                <a:gd name="T27" fmla="*/ 22225 h 285"/>
                <a:gd name="T28" fmla="*/ 271463 w 311"/>
                <a:gd name="T29" fmla="*/ 22225 h 285"/>
                <a:gd name="T30" fmla="*/ 319088 w 311"/>
                <a:gd name="T31" fmla="*/ 23813 h 285"/>
                <a:gd name="T32" fmla="*/ 368300 w 311"/>
                <a:gd name="T33" fmla="*/ 28575 h 285"/>
                <a:gd name="T34" fmla="*/ 417513 w 311"/>
                <a:gd name="T35" fmla="*/ 33338 h 285"/>
                <a:gd name="T36" fmla="*/ 465138 w 311"/>
                <a:gd name="T37" fmla="*/ 41275 h 285"/>
                <a:gd name="T38" fmla="*/ 465138 w 311"/>
                <a:gd name="T39" fmla="*/ 41275 h 285"/>
                <a:gd name="T40" fmla="*/ 473075 w 311"/>
                <a:gd name="T41" fmla="*/ 44450 h 285"/>
                <a:gd name="T42" fmla="*/ 479425 w 311"/>
                <a:gd name="T43" fmla="*/ 47625 h 285"/>
                <a:gd name="T44" fmla="*/ 493713 w 311"/>
                <a:gd name="T45" fmla="*/ 55563 h 285"/>
                <a:gd name="T46" fmla="*/ 493713 w 311"/>
                <a:gd name="T47" fmla="*/ 55563 h 285"/>
                <a:gd name="T48" fmla="*/ 487363 w 311"/>
                <a:gd name="T49" fmla="*/ 44450 h 285"/>
                <a:gd name="T50" fmla="*/ 477838 w 311"/>
                <a:gd name="T51" fmla="*/ 31750 h 285"/>
                <a:gd name="T52" fmla="*/ 465138 w 311"/>
                <a:gd name="T53" fmla="*/ 23813 h 285"/>
                <a:gd name="T54" fmla="*/ 450850 w 311"/>
                <a:gd name="T55" fmla="*/ 17463 h 285"/>
                <a:gd name="T56" fmla="*/ 450850 w 311"/>
                <a:gd name="T57" fmla="*/ 17463 h 285"/>
                <a:gd name="T58" fmla="*/ 401638 w 311"/>
                <a:gd name="T59" fmla="*/ 9525 h 285"/>
                <a:gd name="T60" fmla="*/ 354013 w 311"/>
                <a:gd name="T61" fmla="*/ 3175 h 285"/>
                <a:gd name="T62" fmla="*/ 304800 w 311"/>
                <a:gd name="T63" fmla="*/ 1588 h 285"/>
                <a:gd name="T64" fmla="*/ 257175 w 311"/>
                <a:gd name="T65" fmla="*/ 0 h 285"/>
                <a:gd name="T66" fmla="*/ 209550 w 311"/>
                <a:gd name="T67" fmla="*/ 1588 h 285"/>
                <a:gd name="T68" fmla="*/ 161925 w 311"/>
                <a:gd name="T69" fmla="*/ 3175 h 285"/>
                <a:gd name="T70" fmla="*/ 114300 w 311"/>
                <a:gd name="T71" fmla="*/ 9525 h 285"/>
                <a:gd name="T72" fmla="*/ 65088 w 311"/>
                <a:gd name="T73" fmla="*/ 17463 h 285"/>
                <a:gd name="T74" fmla="*/ 65088 w 311"/>
                <a:gd name="T75" fmla="*/ 17463 h 285"/>
                <a:gd name="T76" fmla="*/ 55563 w 311"/>
                <a:gd name="T77" fmla="*/ 22225 h 285"/>
                <a:gd name="T78" fmla="*/ 47625 w 311"/>
                <a:gd name="T79" fmla="*/ 25400 h 285"/>
                <a:gd name="T80" fmla="*/ 41275 w 311"/>
                <a:gd name="T81" fmla="*/ 30163 h 285"/>
                <a:gd name="T82" fmla="*/ 33338 w 311"/>
                <a:gd name="T83" fmla="*/ 36513 h 285"/>
                <a:gd name="T84" fmla="*/ 30163 w 311"/>
                <a:gd name="T85" fmla="*/ 44450 h 285"/>
                <a:gd name="T86" fmla="*/ 23813 w 311"/>
                <a:gd name="T87" fmla="*/ 52388 h 285"/>
                <a:gd name="T88" fmla="*/ 22225 w 311"/>
                <a:gd name="T89" fmla="*/ 60325 h 285"/>
                <a:gd name="T90" fmla="*/ 19050 w 311"/>
                <a:gd name="T91" fmla="*/ 68263 h 285"/>
                <a:gd name="T92" fmla="*/ 19050 w 311"/>
                <a:gd name="T93" fmla="*/ 68263 h 285"/>
                <a:gd name="T94" fmla="*/ 9525 w 311"/>
                <a:gd name="T95" fmla="*/ 231775 h 285"/>
                <a:gd name="T96" fmla="*/ 1588 w 311"/>
                <a:gd name="T97" fmla="*/ 352425 h 285"/>
                <a:gd name="T98" fmla="*/ 0 w 311"/>
                <a:gd name="T99" fmla="*/ 425450 h 285"/>
                <a:gd name="T100" fmla="*/ 0 w 311"/>
                <a:gd name="T101" fmla="*/ 452438 h 285"/>
                <a:gd name="T102" fmla="*/ 1588 w 311"/>
                <a:gd name="T103" fmla="*/ 447675 h 285"/>
                <a:gd name="T104" fmla="*/ 3175 w 311"/>
                <a:gd name="T105" fmla="*/ 431800 h 285"/>
                <a:gd name="T106" fmla="*/ 9525 w 311"/>
                <a:gd name="T107" fmla="*/ 366713 h 285"/>
                <a:gd name="T108" fmla="*/ 19050 w 311"/>
                <a:gd name="T109" fmla="*/ 252413 h 285"/>
                <a:gd name="T110" fmla="*/ 31750 w 311"/>
                <a:gd name="T111" fmla="*/ 87313 h 285"/>
                <a:gd name="T112" fmla="*/ 31750 w 311"/>
                <a:gd name="T113" fmla="*/ 87313 h 2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1" h="285">
                  <a:moveTo>
                    <a:pt x="20" y="55"/>
                  </a:moveTo>
                  <a:lnTo>
                    <a:pt x="20" y="55"/>
                  </a:lnTo>
                  <a:lnTo>
                    <a:pt x="20" y="50"/>
                  </a:lnTo>
                  <a:lnTo>
                    <a:pt x="22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8" y="29"/>
                  </a:lnTo>
                  <a:lnTo>
                    <a:pt x="43" y="26"/>
                  </a:lnTo>
                  <a:lnTo>
                    <a:pt x="48" y="25"/>
                  </a:lnTo>
                  <a:lnTo>
                    <a:pt x="79" y="20"/>
                  </a:lnTo>
                  <a:lnTo>
                    <a:pt x="109" y="16"/>
                  </a:lnTo>
                  <a:lnTo>
                    <a:pt x="140" y="14"/>
                  </a:lnTo>
                  <a:lnTo>
                    <a:pt x="171" y="14"/>
                  </a:lnTo>
                  <a:lnTo>
                    <a:pt x="201" y="15"/>
                  </a:lnTo>
                  <a:lnTo>
                    <a:pt x="232" y="18"/>
                  </a:lnTo>
                  <a:lnTo>
                    <a:pt x="263" y="21"/>
                  </a:lnTo>
                  <a:lnTo>
                    <a:pt x="293" y="26"/>
                  </a:lnTo>
                  <a:lnTo>
                    <a:pt x="298" y="28"/>
                  </a:lnTo>
                  <a:lnTo>
                    <a:pt x="302" y="30"/>
                  </a:lnTo>
                  <a:lnTo>
                    <a:pt x="311" y="35"/>
                  </a:lnTo>
                  <a:lnTo>
                    <a:pt x="307" y="28"/>
                  </a:lnTo>
                  <a:lnTo>
                    <a:pt x="301" y="20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53" y="6"/>
                  </a:lnTo>
                  <a:lnTo>
                    <a:pt x="223" y="2"/>
                  </a:lnTo>
                  <a:lnTo>
                    <a:pt x="192" y="1"/>
                  </a:lnTo>
                  <a:lnTo>
                    <a:pt x="162" y="0"/>
                  </a:lnTo>
                  <a:lnTo>
                    <a:pt x="132" y="1"/>
                  </a:lnTo>
                  <a:lnTo>
                    <a:pt x="102" y="2"/>
                  </a:lnTo>
                  <a:lnTo>
                    <a:pt x="72" y="6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19" y="28"/>
                  </a:lnTo>
                  <a:lnTo>
                    <a:pt x="15" y="33"/>
                  </a:lnTo>
                  <a:lnTo>
                    <a:pt x="14" y="38"/>
                  </a:lnTo>
                  <a:lnTo>
                    <a:pt x="12" y="43"/>
                  </a:lnTo>
                  <a:lnTo>
                    <a:pt x="6" y="146"/>
                  </a:lnTo>
                  <a:lnTo>
                    <a:pt x="1" y="222"/>
                  </a:lnTo>
                  <a:lnTo>
                    <a:pt x="0" y="268"/>
                  </a:lnTo>
                  <a:lnTo>
                    <a:pt x="0" y="285"/>
                  </a:lnTo>
                  <a:lnTo>
                    <a:pt x="1" y="282"/>
                  </a:lnTo>
                  <a:lnTo>
                    <a:pt x="2" y="272"/>
                  </a:lnTo>
                  <a:lnTo>
                    <a:pt x="6" y="231"/>
                  </a:lnTo>
                  <a:lnTo>
                    <a:pt x="12" y="159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9" name="Freeform 268"/>
            <p:cNvSpPr>
              <a:spLocks/>
            </p:cNvSpPr>
            <p:nvPr/>
          </p:nvSpPr>
          <p:spPr bwMode="auto">
            <a:xfrm>
              <a:off x="847726" y="4103688"/>
              <a:ext cx="363538" cy="841375"/>
            </a:xfrm>
            <a:custGeom>
              <a:avLst/>
              <a:gdLst>
                <a:gd name="T0" fmla="*/ 325438 w 229"/>
                <a:gd name="T1" fmla="*/ 15875 h 530"/>
                <a:gd name="T2" fmla="*/ 325438 w 229"/>
                <a:gd name="T3" fmla="*/ 15875 h 530"/>
                <a:gd name="T4" fmla="*/ 363538 w 229"/>
                <a:gd name="T5" fmla="*/ 9525 h 530"/>
                <a:gd name="T6" fmla="*/ 363538 w 229"/>
                <a:gd name="T7" fmla="*/ 9525 h 530"/>
                <a:gd name="T8" fmla="*/ 325438 w 229"/>
                <a:gd name="T9" fmla="*/ 6350 h 530"/>
                <a:gd name="T10" fmla="*/ 288925 w 229"/>
                <a:gd name="T11" fmla="*/ 1588 h 530"/>
                <a:gd name="T12" fmla="*/ 250825 w 229"/>
                <a:gd name="T13" fmla="*/ 0 h 530"/>
                <a:gd name="T14" fmla="*/ 212725 w 229"/>
                <a:gd name="T15" fmla="*/ 0 h 530"/>
                <a:gd name="T16" fmla="*/ 176213 w 229"/>
                <a:gd name="T17" fmla="*/ 1588 h 530"/>
                <a:gd name="T18" fmla="*/ 138113 w 229"/>
                <a:gd name="T19" fmla="*/ 6350 h 530"/>
                <a:gd name="T20" fmla="*/ 100013 w 229"/>
                <a:gd name="T21" fmla="*/ 9525 h 530"/>
                <a:gd name="T22" fmla="*/ 61913 w 229"/>
                <a:gd name="T23" fmla="*/ 15875 h 530"/>
                <a:gd name="T24" fmla="*/ 61913 w 229"/>
                <a:gd name="T25" fmla="*/ 15875 h 530"/>
                <a:gd name="T26" fmla="*/ 53975 w 229"/>
                <a:gd name="T27" fmla="*/ 19050 h 530"/>
                <a:gd name="T28" fmla="*/ 47625 w 229"/>
                <a:gd name="T29" fmla="*/ 22225 h 530"/>
                <a:gd name="T30" fmla="*/ 39688 w 229"/>
                <a:gd name="T31" fmla="*/ 26988 h 530"/>
                <a:gd name="T32" fmla="*/ 34925 w 229"/>
                <a:gd name="T33" fmla="*/ 33338 h 530"/>
                <a:gd name="T34" fmla="*/ 26988 w 229"/>
                <a:gd name="T35" fmla="*/ 46038 h 530"/>
                <a:gd name="T36" fmla="*/ 23813 w 229"/>
                <a:gd name="T37" fmla="*/ 53975 h 530"/>
                <a:gd name="T38" fmla="*/ 22225 w 229"/>
                <a:gd name="T39" fmla="*/ 61913 h 530"/>
                <a:gd name="T40" fmla="*/ 22225 w 229"/>
                <a:gd name="T41" fmla="*/ 61913 h 530"/>
                <a:gd name="T42" fmla="*/ 12700 w 229"/>
                <a:gd name="T43" fmla="*/ 255588 h 530"/>
                <a:gd name="T44" fmla="*/ 4763 w 229"/>
                <a:gd name="T45" fmla="*/ 452438 h 530"/>
                <a:gd name="T46" fmla="*/ 0 w 229"/>
                <a:gd name="T47" fmla="*/ 646113 h 530"/>
                <a:gd name="T48" fmla="*/ 0 w 229"/>
                <a:gd name="T49" fmla="*/ 839788 h 530"/>
                <a:gd name="T50" fmla="*/ 0 w 229"/>
                <a:gd name="T51" fmla="*/ 839788 h 530"/>
                <a:gd name="T52" fmla="*/ 63500 w 229"/>
                <a:gd name="T53" fmla="*/ 841375 h 530"/>
                <a:gd name="T54" fmla="*/ 128588 w 229"/>
                <a:gd name="T55" fmla="*/ 839788 h 530"/>
                <a:gd name="T56" fmla="*/ 190500 w 229"/>
                <a:gd name="T57" fmla="*/ 833438 h 530"/>
                <a:gd name="T58" fmla="*/ 254000 w 229"/>
                <a:gd name="T59" fmla="*/ 825500 h 530"/>
                <a:gd name="T60" fmla="*/ 254000 w 229"/>
                <a:gd name="T61" fmla="*/ 825500 h 530"/>
                <a:gd name="T62" fmla="*/ 261938 w 229"/>
                <a:gd name="T63" fmla="*/ 823913 h 530"/>
                <a:gd name="T64" fmla="*/ 269875 w 229"/>
                <a:gd name="T65" fmla="*/ 819150 h 530"/>
                <a:gd name="T66" fmla="*/ 276225 w 229"/>
                <a:gd name="T67" fmla="*/ 814388 h 530"/>
                <a:gd name="T68" fmla="*/ 282575 w 229"/>
                <a:gd name="T69" fmla="*/ 808038 h 530"/>
                <a:gd name="T70" fmla="*/ 288925 w 229"/>
                <a:gd name="T71" fmla="*/ 801688 h 530"/>
                <a:gd name="T72" fmla="*/ 290513 w 229"/>
                <a:gd name="T73" fmla="*/ 795338 h 530"/>
                <a:gd name="T74" fmla="*/ 293688 w 229"/>
                <a:gd name="T75" fmla="*/ 787400 h 530"/>
                <a:gd name="T76" fmla="*/ 293688 w 229"/>
                <a:gd name="T77" fmla="*/ 779463 h 530"/>
                <a:gd name="T78" fmla="*/ 293688 w 229"/>
                <a:gd name="T79" fmla="*/ 779463 h 530"/>
                <a:gd name="T80" fmla="*/ 293688 w 229"/>
                <a:gd name="T81" fmla="*/ 746125 h 530"/>
                <a:gd name="T82" fmla="*/ 298450 w 229"/>
                <a:gd name="T83" fmla="*/ 711200 h 530"/>
                <a:gd name="T84" fmla="*/ 298450 w 229"/>
                <a:gd name="T85" fmla="*/ 711200 h 530"/>
                <a:gd name="T86" fmla="*/ 296863 w 229"/>
                <a:gd name="T87" fmla="*/ 385763 h 530"/>
                <a:gd name="T88" fmla="*/ 290513 w 229"/>
                <a:gd name="T89" fmla="*/ 61913 h 530"/>
                <a:gd name="T90" fmla="*/ 290513 w 229"/>
                <a:gd name="T91" fmla="*/ 61913 h 530"/>
                <a:gd name="T92" fmla="*/ 292100 w 229"/>
                <a:gd name="T93" fmla="*/ 53975 h 530"/>
                <a:gd name="T94" fmla="*/ 293688 w 229"/>
                <a:gd name="T95" fmla="*/ 46038 h 530"/>
                <a:gd name="T96" fmla="*/ 296863 w 229"/>
                <a:gd name="T97" fmla="*/ 39688 h 530"/>
                <a:gd name="T98" fmla="*/ 300038 w 229"/>
                <a:gd name="T99" fmla="*/ 33338 h 530"/>
                <a:gd name="T100" fmla="*/ 306388 w 229"/>
                <a:gd name="T101" fmla="*/ 26988 h 530"/>
                <a:gd name="T102" fmla="*/ 312738 w 229"/>
                <a:gd name="T103" fmla="*/ 22225 h 530"/>
                <a:gd name="T104" fmla="*/ 317500 w 229"/>
                <a:gd name="T105" fmla="*/ 19050 h 530"/>
                <a:gd name="T106" fmla="*/ 325438 w 229"/>
                <a:gd name="T107" fmla="*/ 15875 h 530"/>
                <a:gd name="T108" fmla="*/ 325438 w 229"/>
                <a:gd name="T109" fmla="*/ 15875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" h="530">
                  <a:moveTo>
                    <a:pt x="205" y="10"/>
                  </a:moveTo>
                  <a:lnTo>
                    <a:pt x="205" y="10"/>
                  </a:lnTo>
                  <a:lnTo>
                    <a:pt x="229" y="6"/>
                  </a:lnTo>
                  <a:lnTo>
                    <a:pt x="205" y="4"/>
                  </a:lnTo>
                  <a:lnTo>
                    <a:pt x="182" y="1"/>
                  </a:lnTo>
                  <a:lnTo>
                    <a:pt x="158" y="0"/>
                  </a:lnTo>
                  <a:lnTo>
                    <a:pt x="134" y="0"/>
                  </a:lnTo>
                  <a:lnTo>
                    <a:pt x="111" y="1"/>
                  </a:lnTo>
                  <a:lnTo>
                    <a:pt x="87" y="4"/>
                  </a:lnTo>
                  <a:lnTo>
                    <a:pt x="63" y="6"/>
                  </a:lnTo>
                  <a:lnTo>
                    <a:pt x="39" y="10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4" y="39"/>
                  </a:lnTo>
                  <a:lnTo>
                    <a:pt x="8" y="161"/>
                  </a:lnTo>
                  <a:lnTo>
                    <a:pt x="3" y="285"/>
                  </a:lnTo>
                  <a:lnTo>
                    <a:pt x="0" y="407"/>
                  </a:lnTo>
                  <a:lnTo>
                    <a:pt x="0" y="529"/>
                  </a:lnTo>
                  <a:lnTo>
                    <a:pt x="40" y="530"/>
                  </a:lnTo>
                  <a:lnTo>
                    <a:pt x="81" y="529"/>
                  </a:lnTo>
                  <a:lnTo>
                    <a:pt x="120" y="525"/>
                  </a:lnTo>
                  <a:lnTo>
                    <a:pt x="160" y="520"/>
                  </a:lnTo>
                  <a:lnTo>
                    <a:pt x="165" y="519"/>
                  </a:lnTo>
                  <a:lnTo>
                    <a:pt x="170" y="516"/>
                  </a:lnTo>
                  <a:lnTo>
                    <a:pt x="174" y="513"/>
                  </a:lnTo>
                  <a:lnTo>
                    <a:pt x="178" y="509"/>
                  </a:lnTo>
                  <a:lnTo>
                    <a:pt x="182" y="505"/>
                  </a:lnTo>
                  <a:lnTo>
                    <a:pt x="183" y="501"/>
                  </a:lnTo>
                  <a:lnTo>
                    <a:pt x="185" y="496"/>
                  </a:lnTo>
                  <a:lnTo>
                    <a:pt x="185" y="491"/>
                  </a:lnTo>
                  <a:lnTo>
                    <a:pt x="185" y="470"/>
                  </a:lnTo>
                  <a:lnTo>
                    <a:pt x="188" y="448"/>
                  </a:lnTo>
                  <a:lnTo>
                    <a:pt x="187" y="243"/>
                  </a:lnTo>
                  <a:lnTo>
                    <a:pt x="183" y="39"/>
                  </a:lnTo>
                  <a:lnTo>
                    <a:pt x="184" y="34"/>
                  </a:lnTo>
                  <a:lnTo>
                    <a:pt x="185" y="29"/>
                  </a:lnTo>
                  <a:lnTo>
                    <a:pt x="187" y="25"/>
                  </a:lnTo>
                  <a:lnTo>
                    <a:pt x="189" y="21"/>
                  </a:lnTo>
                  <a:lnTo>
                    <a:pt x="193" y="17"/>
                  </a:lnTo>
                  <a:lnTo>
                    <a:pt x="197" y="14"/>
                  </a:lnTo>
                  <a:lnTo>
                    <a:pt x="200" y="12"/>
                  </a:lnTo>
                  <a:lnTo>
                    <a:pt x="205" y="1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0" name="Freeform 269"/>
            <p:cNvSpPr>
              <a:spLocks/>
            </p:cNvSpPr>
            <p:nvPr/>
          </p:nvSpPr>
          <p:spPr bwMode="auto">
            <a:xfrm>
              <a:off x="815976" y="4997450"/>
              <a:ext cx="38100" cy="547688"/>
            </a:xfrm>
            <a:custGeom>
              <a:avLst/>
              <a:gdLst>
                <a:gd name="T0" fmla="*/ 38100 w 24"/>
                <a:gd name="T1" fmla="*/ 541338 h 345"/>
                <a:gd name="T2" fmla="*/ 38100 w 24"/>
                <a:gd name="T3" fmla="*/ 541338 h 345"/>
                <a:gd name="T4" fmla="*/ 36513 w 24"/>
                <a:gd name="T5" fmla="*/ 546100 h 345"/>
                <a:gd name="T6" fmla="*/ 31750 w 24"/>
                <a:gd name="T7" fmla="*/ 547688 h 345"/>
                <a:gd name="T8" fmla="*/ 31750 w 24"/>
                <a:gd name="T9" fmla="*/ 547688 h 345"/>
                <a:gd name="T10" fmla="*/ 31750 w 24"/>
                <a:gd name="T11" fmla="*/ 547688 h 345"/>
                <a:gd name="T12" fmla="*/ 28575 w 24"/>
                <a:gd name="T13" fmla="*/ 546100 h 345"/>
                <a:gd name="T14" fmla="*/ 25400 w 24"/>
                <a:gd name="T15" fmla="*/ 541338 h 345"/>
                <a:gd name="T16" fmla="*/ 25400 w 24"/>
                <a:gd name="T17" fmla="*/ 541338 h 345"/>
                <a:gd name="T18" fmla="*/ 17463 w 24"/>
                <a:gd name="T19" fmla="*/ 407988 h 345"/>
                <a:gd name="T20" fmla="*/ 9525 w 24"/>
                <a:gd name="T21" fmla="*/ 274638 h 345"/>
                <a:gd name="T22" fmla="*/ 3175 w 24"/>
                <a:gd name="T23" fmla="*/ 139700 h 345"/>
                <a:gd name="T24" fmla="*/ 0 w 24"/>
                <a:gd name="T25" fmla="*/ 6350 h 345"/>
                <a:gd name="T26" fmla="*/ 0 w 24"/>
                <a:gd name="T27" fmla="*/ 6350 h 345"/>
                <a:gd name="T28" fmla="*/ 1588 w 24"/>
                <a:gd name="T29" fmla="*/ 1588 h 345"/>
                <a:gd name="T30" fmla="*/ 6350 w 24"/>
                <a:gd name="T31" fmla="*/ 0 h 345"/>
                <a:gd name="T32" fmla="*/ 6350 w 24"/>
                <a:gd name="T33" fmla="*/ 0 h 345"/>
                <a:gd name="T34" fmla="*/ 6350 w 24"/>
                <a:gd name="T35" fmla="*/ 0 h 345"/>
                <a:gd name="T36" fmla="*/ 12700 w 24"/>
                <a:gd name="T37" fmla="*/ 1588 h 345"/>
                <a:gd name="T38" fmla="*/ 14288 w 24"/>
                <a:gd name="T39" fmla="*/ 6350 h 345"/>
                <a:gd name="T40" fmla="*/ 14288 w 24"/>
                <a:gd name="T41" fmla="*/ 6350 h 345"/>
                <a:gd name="T42" fmla="*/ 15875 w 24"/>
                <a:gd name="T43" fmla="*/ 139700 h 345"/>
                <a:gd name="T44" fmla="*/ 22225 w 24"/>
                <a:gd name="T45" fmla="*/ 274638 h 345"/>
                <a:gd name="T46" fmla="*/ 28575 w 24"/>
                <a:gd name="T47" fmla="*/ 407988 h 345"/>
                <a:gd name="T48" fmla="*/ 38100 w 24"/>
                <a:gd name="T49" fmla="*/ 541338 h 345"/>
                <a:gd name="T50" fmla="*/ 38100 w 24"/>
                <a:gd name="T51" fmla="*/ 541338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345">
                  <a:moveTo>
                    <a:pt x="24" y="341"/>
                  </a:moveTo>
                  <a:lnTo>
                    <a:pt x="24" y="341"/>
                  </a:lnTo>
                  <a:lnTo>
                    <a:pt x="23" y="344"/>
                  </a:lnTo>
                  <a:lnTo>
                    <a:pt x="20" y="345"/>
                  </a:lnTo>
                  <a:lnTo>
                    <a:pt x="18" y="344"/>
                  </a:lnTo>
                  <a:lnTo>
                    <a:pt x="16" y="341"/>
                  </a:lnTo>
                  <a:lnTo>
                    <a:pt x="11" y="257"/>
                  </a:lnTo>
                  <a:lnTo>
                    <a:pt x="6" y="173"/>
                  </a:lnTo>
                  <a:lnTo>
                    <a:pt x="2" y="8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10" y="88"/>
                  </a:lnTo>
                  <a:lnTo>
                    <a:pt x="14" y="173"/>
                  </a:lnTo>
                  <a:lnTo>
                    <a:pt x="18" y="257"/>
                  </a:lnTo>
                  <a:lnTo>
                    <a:pt x="24" y="34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1" name="Freeform 270"/>
            <p:cNvSpPr>
              <a:spLocks/>
            </p:cNvSpPr>
            <p:nvPr/>
          </p:nvSpPr>
          <p:spPr bwMode="auto">
            <a:xfrm>
              <a:off x="1427163" y="4181475"/>
              <a:ext cx="12700" cy="1671638"/>
            </a:xfrm>
            <a:custGeom>
              <a:avLst/>
              <a:gdLst>
                <a:gd name="T0" fmla="*/ 12700 w 8"/>
                <a:gd name="T1" fmla="*/ 22225 h 1053"/>
                <a:gd name="T2" fmla="*/ 12700 w 8"/>
                <a:gd name="T3" fmla="*/ 22225 h 1053"/>
                <a:gd name="T4" fmla="*/ 12700 w 8"/>
                <a:gd name="T5" fmla="*/ 12700 h 1053"/>
                <a:gd name="T6" fmla="*/ 11113 w 8"/>
                <a:gd name="T7" fmla="*/ 6350 h 1053"/>
                <a:gd name="T8" fmla="*/ 7938 w 8"/>
                <a:gd name="T9" fmla="*/ 1588 h 1053"/>
                <a:gd name="T10" fmla="*/ 4763 w 8"/>
                <a:gd name="T11" fmla="*/ 0 h 1053"/>
                <a:gd name="T12" fmla="*/ 4763 w 8"/>
                <a:gd name="T13" fmla="*/ 0 h 1053"/>
                <a:gd name="T14" fmla="*/ 0 w 8"/>
                <a:gd name="T15" fmla="*/ 0 h 1053"/>
                <a:gd name="T16" fmla="*/ 0 w 8"/>
                <a:gd name="T17" fmla="*/ 0 h 1053"/>
                <a:gd name="T18" fmla="*/ 0 w 8"/>
                <a:gd name="T19" fmla="*/ 1671638 h 1053"/>
                <a:gd name="T20" fmla="*/ 0 w 8"/>
                <a:gd name="T21" fmla="*/ 1671638 h 1053"/>
                <a:gd name="T22" fmla="*/ 4763 w 8"/>
                <a:gd name="T23" fmla="*/ 1671638 h 1053"/>
                <a:gd name="T24" fmla="*/ 4763 w 8"/>
                <a:gd name="T25" fmla="*/ 1671638 h 1053"/>
                <a:gd name="T26" fmla="*/ 7938 w 8"/>
                <a:gd name="T27" fmla="*/ 1668463 h 1053"/>
                <a:gd name="T28" fmla="*/ 11113 w 8"/>
                <a:gd name="T29" fmla="*/ 1663700 h 1053"/>
                <a:gd name="T30" fmla="*/ 12700 w 8"/>
                <a:gd name="T31" fmla="*/ 1647825 h 1053"/>
                <a:gd name="T32" fmla="*/ 12700 w 8"/>
                <a:gd name="T33" fmla="*/ 1647825 h 1053"/>
                <a:gd name="T34" fmla="*/ 12700 w 8"/>
                <a:gd name="T35" fmla="*/ 22225 h 1053"/>
                <a:gd name="T36" fmla="*/ 12700 w 8"/>
                <a:gd name="T37" fmla="*/ 22225 h 10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1053">
                  <a:moveTo>
                    <a:pt x="8" y="14"/>
                  </a:moveTo>
                  <a:lnTo>
                    <a:pt x="8" y="14"/>
                  </a:lnTo>
                  <a:lnTo>
                    <a:pt x="8" y="8"/>
                  </a:ln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53"/>
                  </a:lnTo>
                  <a:lnTo>
                    <a:pt x="3" y="1053"/>
                  </a:lnTo>
                  <a:lnTo>
                    <a:pt x="5" y="1051"/>
                  </a:lnTo>
                  <a:lnTo>
                    <a:pt x="7" y="1048"/>
                  </a:lnTo>
                  <a:lnTo>
                    <a:pt x="8" y="1038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2" name="Freeform 271"/>
            <p:cNvSpPr>
              <a:spLocks/>
            </p:cNvSpPr>
            <p:nvPr/>
          </p:nvSpPr>
          <p:spPr bwMode="auto">
            <a:xfrm>
              <a:off x="1560513" y="3967163"/>
              <a:ext cx="1458913" cy="1120775"/>
            </a:xfrm>
            <a:custGeom>
              <a:avLst/>
              <a:gdLst>
                <a:gd name="T0" fmla="*/ 1458913 w 919"/>
                <a:gd name="T1" fmla="*/ 1066800 h 706"/>
                <a:gd name="T2" fmla="*/ 1458913 w 919"/>
                <a:gd name="T3" fmla="*/ 1066800 h 706"/>
                <a:gd name="T4" fmla="*/ 1458913 w 919"/>
                <a:gd name="T5" fmla="*/ 1077913 h 706"/>
                <a:gd name="T6" fmla="*/ 1455738 w 919"/>
                <a:gd name="T7" fmla="*/ 1087438 h 706"/>
                <a:gd name="T8" fmla="*/ 1450975 w 919"/>
                <a:gd name="T9" fmla="*/ 1096963 h 706"/>
                <a:gd name="T10" fmla="*/ 1443038 w 919"/>
                <a:gd name="T11" fmla="*/ 1104900 h 706"/>
                <a:gd name="T12" fmla="*/ 1435100 w 919"/>
                <a:gd name="T13" fmla="*/ 1109663 h 706"/>
                <a:gd name="T14" fmla="*/ 1427163 w 919"/>
                <a:gd name="T15" fmla="*/ 1116013 h 706"/>
                <a:gd name="T16" fmla="*/ 1417638 w 919"/>
                <a:gd name="T17" fmla="*/ 1117600 h 706"/>
                <a:gd name="T18" fmla="*/ 1404938 w 919"/>
                <a:gd name="T19" fmla="*/ 1120775 h 706"/>
                <a:gd name="T20" fmla="*/ 1404938 w 919"/>
                <a:gd name="T21" fmla="*/ 1120775 h 706"/>
                <a:gd name="T22" fmla="*/ 50800 w 919"/>
                <a:gd name="T23" fmla="*/ 1120775 h 706"/>
                <a:gd name="T24" fmla="*/ 50800 w 919"/>
                <a:gd name="T25" fmla="*/ 1120775 h 706"/>
                <a:gd name="T26" fmla="*/ 41275 w 919"/>
                <a:gd name="T27" fmla="*/ 1117600 h 706"/>
                <a:gd name="T28" fmla="*/ 31750 w 919"/>
                <a:gd name="T29" fmla="*/ 1116013 h 706"/>
                <a:gd name="T30" fmla="*/ 20638 w 919"/>
                <a:gd name="T31" fmla="*/ 1109663 h 706"/>
                <a:gd name="T32" fmla="*/ 15875 w 919"/>
                <a:gd name="T33" fmla="*/ 1104900 h 706"/>
                <a:gd name="T34" fmla="*/ 7938 w 919"/>
                <a:gd name="T35" fmla="*/ 1096963 h 706"/>
                <a:gd name="T36" fmla="*/ 3175 w 919"/>
                <a:gd name="T37" fmla="*/ 1087438 h 706"/>
                <a:gd name="T38" fmla="*/ 0 w 919"/>
                <a:gd name="T39" fmla="*/ 1077913 h 706"/>
                <a:gd name="T40" fmla="*/ 0 w 919"/>
                <a:gd name="T41" fmla="*/ 1066800 h 706"/>
                <a:gd name="T42" fmla="*/ 0 w 919"/>
                <a:gd name="T43" fmla="*/ 1066800 h 706"/>
                <a:gd name="T44" fmla="*/ 0 w 919"/>
                <a:gd name="T45" fmla="*/ 117475 h 706"/>
                <a:gd name="T46" fmla="*/ 0 w 919"/>
                <a:gd name="T47" fmla="*/ 117475 h 706"/>
                <a:gd name="T48" fmla="*/ 0 w 919"/>
                <a:gd name="T49" fmla="*/ 106363 h 706"/>
                <a:gd name="T50" fmla="*/ 3175 w 919"/>
                <a:gd name="T51" fmla="*/ 96838 h 706"/>
                <a:gd name="T52" fmla="*/ 7938 w 919"/>
                <a:gd name="T53" fmla="*/ 85725 h 706"/>
                <a:gd name="T54" fmla="*/ 12700 w 919"/>
                <a:gd name="T55" fmla="*/ 77788 h 706"/>
                <a:gd name="T56" fmla="*/ 20638 w 919"/>
                <a:gd name="T57" fmla="*/ 69850 h 706"/>
                <a:gd name="T58" fmla="*/ 31750 w 919"/>
                <a:gd name="T59" fmla="*/ 61913 h 706"/>
                <a:gd name="T60" fmla="*/ 41275 w 919"/>
                <a:gd name="T61" fmla="*/ 58738 h 706"/>
                <a:gd name="T62" fmla="*/ 50800 w 919"/>
                <a:gd name="T63" fmla="*/ 55563 h 706"/>
                <a:gd name="T64" fmla="*/ 50800 w 919"/>
                <a:gd name="T65" fmla="*/ 55563 h 706"/>
                <a:gd name="T66" fmla="*/ 134938 w 919"/>
                <a:gd name="T67" fmla="*/ 42863 h 706"/>
                <a:gd name="T68" fmla="*/ 220663 w 919"/>
                <a:gd name="T69" fmla="*/ 31750 h 706"/>
                <a:gd name="T70" fmla="*/ 304800 w 919"/>
                <a:gd name="T71" fmla="*/ 22225 h 706"/>
                <a:gd name="T72" fmla="*/ 388938 w 919"/>
                <a:gd name="T73" fmla="*/ 14288 h 706"/>
                <a:gd name="T74" fmla="*/ 474663 w 919"/>
                <a:gd name="T75" fmla="*/ 7938 h 706"/>
                <a:gd name="T76" fmla="*/ 558800 w 919"/>
                <a:gd name="T77" fmla="*/ 4763 h 706"/>
                <a:gd name="T78" fmla="*/ 642938 w 919"/>
                <a:gd name="T79" fmla="*/ 1588 h 706"/>
                <a:gd name="T80" fmla="*/ 728663 w 919"/>
                <a:gd name="T81" fmla="*/ 0 h 706"/>
                <a:gd name="T82" fmla="*/ 812800 w 919"/>
                <a:gd name="T83" fmla="*/ 1588 h 706"/>
                <a:gd name="T84" fmla="*/ 898525 w 919"/>
                <a:gd name="T85" fmla="*/ 4763 h 706"/>
                <a:gd name="T86" fmla="*/ 982663 w 919"/>
                <a:gd name="T87" fmla="*/ 7938 h 706"/>
                <a:gd name="T88" fmla="*/ 1069975 w 919"/>
                <a:gd name="T89" fmla="*/ 14288 h 706"/>
                <a:gd name="T90" fmla="*/ 1152525 w 919"/>
                <a:gd name="T91" fmla="*/ 22225 h 706"/>
                <a:gd name="T92" fmla="*/ 1236663 w 919"/>
                <a:gd name="T93" fmla="*/ 31750 h 706"/>
                <a:gd name="T94" fmla="*/ 1320800 w 919"/>
                <a:gd name="T95" fmla="*/ 42863 h 706"/>
                <a:gd name="T96" fmla="*/ 1406525 w 919"/>
                <a:gd name="T97" fmla="*/ 55563 h 706"/>
                <a:gd name="T98" fmla="*/ 1406525 w 919"/>
                <a:gd name="T99" fmla="*/ 55563 h 706"/>
                <a:gd name="T100" fmla="*/ 1417638 w 919"/>
                <a:gd name="T101" fmla="*/ 58738 h 706"/>
                <a:gd name="T102" fmla="*/ 1427163 w 919"/>
                <a:gd name="T103" fmla="*/ 61913 h 706"/>
                <a:gd name="T104" fmla="*/ 1435100 w 919"/>
                <a:gd name="T105" fmla="*/ 69850 h 706"/>
                <a:gd name="T106" fmla="*/ 1443038 w 919"/>
                <a:gd name="T107" fmla="*/ 77788 h 706"/>
                <a:gd name="T108" fmla="*/ 1450975 w 919"/>
                <a:gd name="T109" fmla="*/ 85725 h 706"/>
                <a:gd name="T110" fmla="*/ 1455738 w 919"/>
                <a:gd name="T111" fmla="*/ 96838 h 706"/>
                <a:gd name="T112" fmla="*/ 1458913 w 919"/>
                <a:gd name="T113" fmla="*/ 106363 h 706"/>
                <a:gd name="T114" fmla="*/ 1458913 w 919"/>
                <a:gd name="T115" fmla="*/ 117475 h 706"/>
                <a:gd name="T116" fmla="*/ 1458913 w 919"/>
                <a:gd name="T117" fmla="*/ 117475 h 706"/>
                <a:gd name="T118" fmla="*/ 1458913 w 919"/>
                <a:gd name="T119" fmla="*/ 1066800 h 706"/>
                <a:gd name="T120" fmla="*/ 1458913 w 919"/>
                <a:gd name="T121" fmla="*/ 1066800 h 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9" h="706">
                  <a:moveTo>
                    <a:pt x="919" y="672"/>
                  </a:moveTo>
                  <a:lnTo>
                    <a:pt x="919" y="672"/>
                  </a:lnTo>
                  <a:lnTo>
                    <a:pt x="919" y="679"/>
                  </a:lnTo>
                  <a:lnTo>
                    <a:pt x="917" y="685"/>
                  </a:lnTo>
                  <a:lnTo>
                    <a:pt x="914" y="691"/>
                  </a:lnTo>
                  <a:lnTo>
                    <a:pt x="909" y="696"/>
                  </a:lnTo>
                  <a:lnTo>
                    <a:pt x="904" y="699"/>
                  </a:lnTo>
                  <a:lnTo>
                    <a:pt x="899" y="703"/>
                  </a:lnTo>
                  <a:lnTo>
                    <a:pt x="893" y="704"/>
                  </a:lnTo>
                  <a:lnTo>
                    <a:pt x="885" y="706"/>
                  </a:lnTo>
                  <a:lnTo>
                    <a:pt x="32" y="706"/>
                  </a:lnTo>
                  <a:lnTo>
                    <a:pt x="26" y="704"/>
                  </a:lnTo>
                  <a:lnTo>
                    <a:pt x="20" y="703"/>
                  </a:lnTo>
                  <a:lnTo>
                    <a:pt x="13" y="699"/>
                  </a:lnTo>
                  <a:lnTo>
                    <a:pt x="10" y="696"/>
                  </a:lnTo>
                  <a:lnTo>
                    <a:pt x="5" y="691"/>
                  </a:lnTo>
                  <a:lnTo>
                    <a:pt x="2" y="685"/>
                  </a:lnTo>
                  <a:lnTo>
                    <a:pt x="0" y="679"/>
                  </a:lnTo>
                  <a:lnTo>
                    <a:pt x="0" y="6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1"/>
                  </a:lnTo>
                  <a:lnTo>
                    <a:pt x="5" y="54"/>
                  </a:lnTo>
                  <a:lnTo>
                    <a:pt x="8" y="49"/>
                  </a:lnTo>
                  <a:lnTo>
                    <a:pt x="13" y="44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2" y="35"/>
                  </a:lnTo>
                  <a:lnTo>
                    <a:pt x="85" y="27"/>
                  </a:lnTo>
                  <a:lnTo>
                    <a:pt x="139" y="20"/>
                  </a:lnTo>
                  <a:lnTo>
                    <a:pt x="192" y="14"/>
                  </a:lnTo>
                  <a:lnTo>
                    <a:pt x="245" y="9"/>
                  </a:lnTo>
                  <a:lnTo>
                    <a:pt x="299" y="5"/>
                  </a:lnTo>
                  <a:lnTo>
                    <a:pt x="352" y="3"/>
                  </a:lnTo>
                  <a:lnTo>
                    <a:pt x="405" y="1"/>
                  </a:lnTo>
                  <a:lnTo>
                    <a:pt x="459" y="0"/>
                  </a:lnTo>
                  <a:lnTo>
                    <a:pt x="512" y="1"/>
                  </a:lnTo>
                  <a:lnTo>
                    <a:pt x="566" y="3"/>
                  </a:lnTo>
                  <a:lnTo>
                    <a:pt x="619" y="5"/>
                  </a:lnTo>
                  <a:lnTo>
                    <a:pt x="674" y="9"/>
                  </a:lnTo>
                  <a:lnTo>
                    <a:pt x="726" y="14"/>
                  </a:lnTo>
                  <a:lnTo>
                    <a:pt x="779" y="20"/>
                  </a:lnTo>
                  <a:lnTo>
                    <a:pt x="832" y="27"/>
                  </a:lnTo>
                  <a:lnTo>
                    <a:pt x="886" y="35"/>
                  </a:lnTo>
                  <a:lnTo>
                    <a:pt x="893" y="37"/>
                  </a:lnTo>
                  <a:lnTo>
                    <a:pt x="899" y="39"/>
                  </a:lnTo>
                  <a:lnTo>
                    <a:pt x="904" y="44"/>
                  </a:lnTo>
                  <a:lnTo>
                    <a:pt x="909" y="49"/>
                  </a:lnTo>
                  <a:lnTo>
                    <a:pt x="914" y="54"/>
                  </a:lnTo>
                  <a:lnTo>
                    <a:pt x="917" y="61"/>
                  </a:lnTo>
                  <a:lnTo>
                    <a:pt x="919" y="67"/>
                  </a:lnTo>
                  <a:lnTo>
                    <a:pt x="919" y="74"/>
                  </a:lnTo>
                  <a:lnTo>
                    <a:pt x="919" y="672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3" name="Freeform 272"/>
            <p:cNvSpPr>
              <a:spLocks/>
            </p:cNvSpPr>
            <p:nvPr/>
          </p:nvSpPr>
          <p:spPr bwMode="auto">
            <a:xfrm>
              <a:off x="1585913" y="4051300"/>
              <a:ext cx="1408113" cy="1016000"/>
            </a:xfrm>
            <a:custGeom>
              <a:avLst/>
              <a:gdLst>
                <a:gd name="T0" fmla="*/ 1408113 w 887"/>
                <a:gd name="T1" fmla="*/ 966788 h 640"/>
                <a:gd name="T2" fmla="*/ 1408113 w 887"/>
                <a:gd name="T3" fmla="*/ 966788 h 640"/>
                <a:gd name="T4" fmla="*/ 1406525 w 887"/>
                <a:gd name="T5" fmla="*/ 976313 h 640"/>
                <a:gd name="T6" fmla="*/ 1403350 w 887"/>
                <a:gd name="T7" fmla="*/ 985838 h 640"/>
                <a:gd name="T8" fmla="*/ 1400175 w 887"/>
                <a:gd name="T9" fmla="*/ 993775 h 640"/>
                <a:gd name="T10" fmla="*/ 1392238 w 887"/>
                <a:gd name="T11" fmla="*/ 1001713 h 640"/>
                <a:gd name="T12" fmla="*/ 1385888 w 887"/>
                <a:gd name="T13" fmla="*/ 1008063 h 640"/>
                <a:gd name="T14" fmla="*/ 1376363 w 887"/>
                <a:gd name="T15" fmla="*/ 1012825 h 640"/>
                <a:gd name="T16" fmla="*/ 1365250 w 887"/>
                <a:gd name="T17" fmla="*/ 1016000 h 640"/>
                <a:gd name="T18" fmla="*/ 1355725 w 887"/>
                <a:gd name="T19" fmla="*/ 1016000 h 640"/>
                <a:gd name="T20" fmla="*/ 52388 w 887"/>
                <a:gd name="T21" fmla="*/ 1016000 h 640"/>
                <a:gd name="T22" fmla="*/ 52388 w 887"/>
                <a:gd name="T23" fmla="*/ 1016000 h 640"/>
                <a:gd name="T24" fmla="*/ 39688 w 887"/>
                <a:gd name="T25" fmla="*/ 1016000 h 640"/>
                <a:gd name="T26" fmla="*/ 31750 w 887"/>
                <a:gd name="T27" fmla="*/ 1012825 h 640"/>
                <a:gd name="T28" fmla="*/ 22225 w 887"/>
                <a:gd name="T29" fmla="*/ 1008063 h 640"/>
                <a:gd name="T30" fmla="*/ 14288 w 887"/>
                <a:gd name="T31" fmla="*/ 1001713 h 640"/>
                <a:gd name="T32" fmla="*/ 7938 w 887"/>
                <a:gd name="T33" fmla="*/ 993775 h 640"/>
                <a:gd name="T34" fmla="*/ 3175 w 887"/>
                <a:gd name="T35" fmla="*/ 985838 h 640"/>
                <a:gd name="T36" fmla="*/ 0 w 887"/>
                <a:gd name="T37" fmla="*/ 976313 h 640"/>
                <a:gd name="T38" fmla="*/ 0 w 887"/>
                <a:gd name="T39" fmla="*/ 966788 h 640"/>
                <a:gd name="T40" fmla="*/ 0 w 887"/>
                <a:gd name="T41" fmla="*/ 50800 h 640"/>
                <a:gd name="T42" fmla="*/ 0 w 887"/>
                <a:gd name="T43" fmla="*/ 50800 h 640"/>
                <a:gd name="T44" fmla="*/ 0 w 887"/>
                <a:gd name="T45" fmla="*/ 39688 h 640"/>
                <a:gd name="T46" fmla="*/ 3175 w 887"/>
                <a:gd name="T47" fmla="*/ 30163 h 640"/>
                <a:gd name="T48" fmla="*/ 7938 w 887"/>
                <a:gd name="T49" fmla="*/ 22225 h 640"/>
                <a:gd name="T50" fmla="*/ 14288 w 887"/>
                <a:gd name="T51" fmla="*/ 14288 h 640"/>
                <a:gd name="T52" fmla="*/ 22225 w 887"/>
                <a:gd name="T53" fmla="*/ 7938 h 640"/>
                <a:gd name="T54" fmla="*/ 31750 w 887"/>
                <a:gd name="T55" fmla="*/ 4763 h 640"/>
                <a:gd name="T56" fmla="*/ 39688 w 887"/>
                <a:gd name="T57" fmla="*/ 0 h 640"/>
                <a:gd name="T58" fmla="*/ 52388 w 887"/>
                <a:gd name="T59" fmla="*/ 0 h 640"/>
                <a:gd name="T60" fmla="*/ 1355725 w 887"/>
                <a:gd name="T61" fmla="*/ 0 h 640"/>
                <a:gd name="T62" fmla="*/ 1355725 w 887"/>
                <a:gd name="T63" fmla="*/ 0 h 640"/>
                <a:gd name="T64" fmla="*/ 1365250 w 887"/>
                <a:gd name="T65" fmla="*/ 0 h 640"/>
                <a:gd name="T66" fmla="*/ 1376363 w 887"/>
                <a:gd name="T67" fmla="*/ 4763 h 640"/>
                <a:gd name="T68" fmla="*/ 1385888 w 887"/>
                <a:gd name="T69" fmla="*/ 7938 h 640"/>
                <a:gd name="T70" fmla="*/ 1392238 w 887"/>
                <a:gd name="T71" fmla="*/ 14288 h 640"/>
                <a:gd name="T72" fmla="*/ 1400175 w 887"/>
                <a:gd name="T73" fmla="*/ 22225 h 640"/>
                <a:gd name="T74" fmla="*/ 1403350 w 887"/>
                <a:gd name="T75" fmla="*/ 30163 h 640"/>
                <a:gd name="T76" fmla="*/ 1406525 w 887"/>
                <a:gd name="T77" fmla="*/ 39688 h 640"/>
                <a:gd name="T78" fmla="*/ 1408113 w 887"/>
                <a:gd name="T79" fmla="*/ 50800 h 640"/>
                <a:gd name="T80" fmla="*/ 1408113 w 887"/>
                <a:gd name="T81" fmla="*/ 966788 h 6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7" h="640">
                  <a:moveTo>
                    <a:pt x="887" y="609"/>
                  </a:moveTo>
                  <a:lnTo>
                    <a:pt x="887" y="609"/>
                  </a:lnTo>
                  <a:lnTo>
                    <a:pt x="886" y="615"/>
                  </a:lnTo>
                  <a:lnTo>
                    <a:pt x="884" y="621"/>
                  </a:lnTo>
                  <a:lnTo>
                    <a:pt x="882" y="626"/>
                  </a:lnTo>
                  <a:lnTo>
                    <a:pt x="877" y="631"/>
                  </a:lnTo>
                  <a:lnTo>
                    <a:pt x="873" y="635"/>
                  </a:lnTo>
                  <a:lnTo>
                    <a:pt x="867" y="638"/>
                  </a:lnTo>
                  <a:lnTo>
                    <a:pt x="860" y="640"/>
                  </a:lnTo>
                  <a:lnTo>
                    <a:pt x="854" y="640"/>
                  </a:lnTo>
                  <a:lnTo>
                    <a:pt x="33" y="640"/>
                  </a:lnTo>
                  <a:lnTo>
                    <a:pt x="25" y="640"/>
                  </a:lnTo>
                  <a:lnTo>
                    <a:pt x="20" y="638"/>
                  </a:lnTo>
                  <a:lnTo>
                    <a:pt x="14" y="635"/>
                  </a:lnTo>
                  <a:lnTo>
                    <a:pt x="9" y="631"/>
                  </a:lnTo>
                  <a:lnTo>
                    <a:pt x="5" y="626"/>
                  </a:lnTo>
                  <a:lnTo>
                    <a:pt x="2" y="621"/>
                  </a:lnTo>
                  <a:lnTo>
                    <a:pt x="0" y="615"/>
                  </a:lnTo>
                  <a:lnTo>
                    <a:pt x="0" y="60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7" y="3"/>
                  </a:lnTo>
                  <a:lnTo>
                    <a:pt x="873" y="5"/>
                  </a:lnTo>
                  <a:lnTo>
                    <a:pt x="877" y="9"/>
                  </a:lnTo>
                  <a:lnTo>
                    <a:pt x="882" y="14"/>
                  </a:lnTo>
                  <a:lnTo>
                    <a:pt x="884" y="19"/>
                  </a:lnTo>
                  <a:lnTo>
                    <a:pt x="886" y="25"/>
                  </a:lnTo>
                  <a:lnTo>
                    <a:pt x="887" y="32"/>
                  </a:lnTo>
                  <a:lnTo>
                    <a:pt x="887" y="60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4" name="Freeform 273"/>
            <p:cNvSpPr>
              <a:spLocks/>
            </p:cNvSpPr>
            <p:nvPr/>
          </p:nvSpPr>
          <p:spPr bwMode="auto">
            <a:xfrm>
              <a:off x="1641476" y="4003675"/>
              <a:ext cx="1296988" cy="23813"/>
            </a:xfrm>
            <a:custGeom>
              <a:avLst/>
              <a:gdLst>
                <a:gd name="T0" fmla="*/ 3175 w 817"/>
                <a:gd name="T1" fmla="*/ 23813 h 15"/>
                <a:gd name="T2" fmla="*/ 1292225 w 817"/>
                <a:gd name="T3" fmla="*/ 23813 h 15"/>
                <a:gd name="T4" fmla="*/ 1292225 w 817"/>
                <a:gd name="T5" fmla="*/ 23813 h 15"/>
                <a:gd name="T6" fmla="*/ 1296988 w 817"/>
                <a:gd name="T7" fmla="*/ 22225 h 15"/>
                <a:gd name="T8" fmla="*/ 1296988 w 817"/>
                <a:gd name="T9" fmla="*/ 22225 h 15"/>
                <a:gd name="T10" fmla="*/ 1292225 w 817"/>
                <a:gd name="T11" fmla="*/ 19050 h 15"/>
                <a:gd name="T12" fmla="*/ 1282700 w 817"/>
                <a:gd name="T13" fmla="*/ 17463 h 15"/>
                <a:gd name="T14" fmla="*/ 1244600 w 817"/>
                <a:gd name="T15" fmla="*/ 14288 h 15"/>
                <a:gd name="T16" fmla="*/ 1184275 w 817"/>
                <a:gd name="T17" fmla="*/ 9525 h 15"/>
                <a:gd name="T18" fmla="*/ 1106488 w 817"/>
                <a:gd name="T19" fmla="*/ 6350 h 15"/>
                <a:gd name="T20" fmla="*/ 900113 w 817"/>
                <a:gd name="T21" fmla="*/ 1588 h 15"/>
                <a:gd name="T22" fmla="*/ 647700 w 817"/>
                <a:gd name="T23" fmla="*/ 0 h 15"/>
                <a:gd name="T24" fmla="*/ 647700 w 817"/>
                <a:gd name="T25" fmla="*/ 0 h 15"/>
                <a:gd name="T26" fmla="*/ 396875 w 817"/>
                <a:gd name="T27" fmla="*/ 1588 h 15"/>
                <a:gd name="T28" fmla="*/ 190500 w 817"/>
                <a:gd name="T29" fmla="*/ 6350 h 15"/>
                <a:gd name="T30" fmla="*/ 111125 w 817"/>
                <a:gd name="T31" fmla="*/ 9525 h 15"/>
                <a:gd name="T32" fmla="*/ 50800 w 817"/>
                <a:gd name="T33" fmla="*/ 14288 h 15"/>
                <a:gd name="T34" fmla="*/ 14288 w 817"/>
                <a:gd name="T35" fmla="*/ 17463 h 15"/>
                <a:gd name="T36" fmla="*/ 4763 w 817"/>
                <a:gd name="T37" fmla="*/ 19050 h 15"/>
                <a:gd name="T38" fmla="*/ 0 w 817"/>
                <a:gd name="T39" fmla="*/ 22225 h 15"/>
                <a:gd name="T40" fmla="*/ 0 w 817"/>
                <a:gd name="T41" fmla="*/ 22225 h 15"/>
                <a:gd name="T42" fmla="*/ 3175 w 817"/>
                <a:gd name="T43" fmla="*/ 23813 h 15"/>
                <a:gd name="T44" fmla="*/ 3175 w 817"/>
                <a:gd name="T45" fmla="*/ 238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7" h="15">
                  <a:moveTo>
                    <a:pt x="2" y="15"/>
                  </a:moveTo>
                  <a:lnTo>
                    <a:pt x="814" y="15"/>
                  </a:lnTo>
                  <a:lnTo>
                    <a:pt x="817" y="14"/>
                  </a:lnTo>
                  <a:lnTo>
                    <a:pt x="814" y="12"/>
                  </a:lnTo>
                  <a:lnTo>
                    <a:pt x="808" y="11"/>
                  </a:lnTo>
                  <a:lnTo>
                    <a:pt x="784" y="9"/>
                  </a:lnTo>
                  <a:lnTo>
                    <a:pt x="746" y="6"/>
                  </a:lnTo>
                  <a:lnTo>
                    <a:pt x="697" y="4"/>
                  </a:lnTo>
                  <a:lnTo>
                    <a:pt x="567" y="1"/>
                  </a:lnTo>
                  <a:lnTo>
                    <a:pt x="408" y="0"/>
                  </a:lnTo>
                  <a:lnTo>
                    <a:pt x="250" y="1"/>
                  </a:lnTo>
                  <a:lnTo>
                    <a:pt x="120" y="4"/>
                  </a:lnTo>
                  <a:lnTo>
                    <a:pt x="70" y="6"/>
                  </a:lnTo>
                  <a:lnTo>
                    <a:pt x="32" y="9"/>
                  </a:lnTo>
                  <a:lnTo>
                    <a:pt x="9" y="11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5" name="Rectangle 274"/>
            <p:cNvSpPr>
              <a:spLocks noChangeArrowheads="1"/>
            </p:cNvSpPr>
            <p:nvPr/>
          </p:nvSpPr>
          <p:spPr bwMode="auto">
            <a:xfrm>
              <a:off x="1695451" y="4151313"/>
              <a:ext cx="1166813" cy="684213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6" name="Rectangle 275"/>
            <p:cNvSpPr>
              <a:spLocks noChangeArrowheads="1"/>
            </p:cNvSpPr>
            <p:nvPr/>
          </p:nvSpPr>
          <p:spPr bwMode="auto">
            <a:xfrm>
              <a:off x="1716088" y="4171950"/>
              <a:ext cx="1123950" cy="649288"/>
            </a:xfrm>
            <a:prstGeom prst="rect">
              <a:avLst/>
            </a:pr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7" name="Freeform 276"/>
            <p:cNvSpPr>
              <a:spLocks/>
            </p:cNvSpPr>
            <p:nvPr/>
          </p:nvSpPr>
          <p:spPr bwMode="auto">
            <a:xfrm>
              <a:off x="1716088" y="4171950"/>
              <a:ext cx="547688" cy="649288"/>
            </a:xfrm>
            <a:custGeom>
              <a:avLst/>
              <a:gdLst>
                <a:gd name="T0" fmla="*/ 547688 w 345"/>
                <a:gd name="T1" fmla="*/ 0 h 409"/>
                <a:gd name="T2" fmla="*/ 127000 w 345"/>
                <a:gd name="T3" fmla="*/ 0 h 409"/>
                <a:gd name="T4" fmla="*/ 0 w 345"/>
                <a:gd name="T5" fmla="*/ 320675 h 409"/>
                <a:gd name="T6" fmla="*/ 0 w 345"/>
                <a:gd name="T7" fmla="*/ 649288 h 409"/>
                <a:gd name="T8" fmla="*/ 292100 w 345"/>
                <a:gd name="T9" fmla="*/ 649288 h 409"/>
                <a:gd name="T10" fmla="*/ 547688 w 345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5" h="409">
                  <a:moveTo>
                    <a:pt x="345" y="0"/>
                  </a:moveTo>
                  <a:lnTo>
                    <a:pt x="80" y="0"/>
                  </a:lnTo>
                  <a:lnTo>
                    <a:pt x="0" y="202"/>
                  </a:lnTo>
                  <a:lnTo>
                    <a:pt x="0" y="409"/>
                  </a:lnTo>
                  <a:lnTo>
                    <a:pt x="184" y="40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8" name="Freeform 277"/>
            <p:cNvSpPr>
              <a:spLocks/>
            </p:cNvSpPr>
            <p:nvPr/>
          </p:nvSpPr>
          <p:spPr bwMode="auto">
            <a:xfrm>
              <a:off x="2084388" y="4171950"/>
              <a:ext cx="415925" cy="649288"/>
            </a:xfrm>
            <a:custGeom>
              <a:avLst/>
              <a:gdLst>
                <a:gd name="T0" fmla="*/ 158750 w 262"/>
                <a:gd name="T1" fmla="*/ 649288 h 409"/>
                <a:gd name="T2" fmla="*/ 415925 w 262"/>
                <a:gd name="T3" fmla="*/ 0 h 409"/>
                <a:gd name="T4" fmla="*/ 255588 w 262"/>
                <a:gd name="T5" fmla="*/ 0 h 409"/>
                <a:gd name="T6" fmla="*/ 0 w 262"/>
                <a:gd name="T7" fmla="*/ 649288 h 409"/>
                <a:gd name="T8" fmla="*/ 158750 w 262"/>
                <a:gd name="T9" fmla="*/ 649288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409">
                  <a:moveTo>
                    <a:pt x="100" y="409"/>
                  </a:moveTo>
                  <a:lnTo>
                    <a:pt x="262" y="0"/>
                  </a:lnTo>
                  <a:lnTo>
                    <a:pt x="161" y="0"/>
                  </a:lnTo>
                  <a:lnTo>
                    <a:pt x="0" y="409"/>
                  </a:lnTo>
                  <a:lnTo>
                    <a:pt x="100" y="409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9" name="Freeform 278"/>
            <p:cNvSpPr>
              <a:spLocks/>
            </p:cNvSpPr>
            <p:nvPr/>
          </p:nvSpPr>
          <p:spPr bwMode="auto">
            <a:xfrm>
              <a:off x="1698626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0" name="Freeform 279"/>
            <p:cNvSpPr>
              <a:spLocks/>
            </p:cNvSpPr>
            <p:nvPr/>
          </p:nvSpPr>
          <p:spPr bwMode="auto">
            <a:xfrm>
              <a:off x="1698626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1" name="Freeform 280"/>
            <p:cNvSpPr>
              <a:spLocks/>
            </p:cNvSpPr>
            <p:nvPr/>
          </p:nvSpPr>
          <p:spPr bwMode="auto">
            <a:xfrm>
              <a:off x="1941513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20638 w 105"/>
                <a:gd name="T13" fmla="*/ 39688 h 25"/>
                <a:gd name="T14" fmla="*/ 20638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1588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1588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20638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2" name="Freeform 281"/>
            <p:cNvSpPr>
              <a:spLocks/>
            </p:cNvSpPr>
            <p:nvPr/>
          </p:nvSpPr>
          <p:spPr bwMode="auto">
            <a:xfrm>
              <a:off x="1941513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20638 w 105"/>
                <a:gd name="T13" fmla="*/ 41275 h 26"/>
                <a:gd name="T14" fmla="*/ 20638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1588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1588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20638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3" name="Freeform 282"/>
            <p:cNvSpPr>
              <a:spLocks/>
            </p:cNvSpPr>
            <p:nvPr/>
          </p:nvSpPr>
          <p:spPr bwMode="auto">
            <a:xfrm>
              <a:off x="2185988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60338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6350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6350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60338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4" name="Freeform 283"/>
            <p:cNvSpPr>
              <a:spLocks/>
            </p:cNvSpPr>
            <p:nvPr/>
          </p:nvSpPr>
          <p:spPr bwMode="auto">
            <a:xfrm>
              <a:off x="2185988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60338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6350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6350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60338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5" name="Freeform 284"/>
            <p:cNvSpPr>
              <a:spLocks/>
            </p:cNvSpPr>
            <p:nvPr/>
          </p:nvSpPr>
          <p:spPr bwMode="auto">
            <a:xfrm>
              <a:off x="2430463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7463 w 104"/>
                <a:gd name="T13" fmla="*/ 39688 h 25"/>
                <a:gd name="T14" fmla="*/ 17463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7463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6" name="Freeform 285"/>
            <p:cNvSpPr>
              <a:spLocks/>
            </p:cNvSpPr>
            <p:nvPr/>
          </p:nvSpPr>
          <p:spPr bwMode="auto">
            <a:xfrm>
              <a:off x="2430463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7463 w 104"/>
                <a:gd name="T13" fmla="*/ 41275 h 26"/>
                <a:gd name="T14" fmla="*/ 17463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7463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7" name="Freeform 288"/>
            <p:cNvSpPr>
              <a:spLocks/>
            </p:cNvSpPr>
            <p:nvPr/>
          </p:nvSpPr>
          <p:spPr bwMode="auto">
            <a:xfrm>
              <a:off x="1573213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8" name="Freeform 289"/>
            <p:cNvSpPr>
              <a:spLocks/>
            </p:cNvSpPr>
            <p:nvPr/>
          </p:nvSpPr>
          <p:spPr bwMode="auto">
            <a:xfrm>
              <a:off x="1581151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9" name="Freeform 290"/>
            <p:cNvSpPr>
              <a:spLocks/>
            </p:cNvSpPr>
            <p:nvPr/>
          </p:nvSpPr>
          <p:spPr bwMode="auto">
            <a:xfrm>
              <a:off x="1579563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0" name="Freeform 291"/>
            <p:cNvSpPr>
              <a:spLocks/>
            </p:cNvSpPr>
            <p:nvPr/>
          </p:nvSpPr>
          <p:spPr bwMode="auto">
            <a:xfrm>
              <a:off x="1752601" y="5183188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4300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4300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20638 h 77"/>
                <a:gd name="T34" fmla="*/ 4763 w 84"/>
                <a:gd name="T35" fmla="*/ 9525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9525 h 77"/>
                <a:gd name="T52" fmla="*/ 131763 w 84"/>
                <a:gd name="T53" fmla="*/ 20638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6"/>
                  </a:lnTo>
                  <a:lnTo>
                    <a:pt x="83" y="13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1" name="Freeform 292"/>
            <p:cNvSpPr>
              <a:spLocks/>
            </p:cNvSpPr>
            <p:nvPr/>
          </p:nvSpPr>
          <p:spPr bwMode="auto">
            <a:xfrm>
              <a:off x="1757363" y="5189538"/>
              <a:ext cx="122238" cy="109538"/>
            </a:xfrm>
            <a:custGeom>
              <a:avLst/>
              <a:gdLst>
                <a:gd name="T0" fmla="*/ 122238 w 77"/>
                <a:gd name="T1" fmla="*/ 82550 h 69"/>
                <a:gd name="T2" fmla="*/ 122238 w 77"/>
                <a:gd name="T3" fmla="*/ 82550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82550 h 69"/>
                <a:gd name="T24" fmla="*/ 0 w 77"/>
                <a:gd name="T25" fmla="*/ 28575 h 69"/>
                <a:gd name="T26" fmla="*/ 0 w 77"/>
                <a:gd name="T27" fmla="*/ 28575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8575 h 69"/>
                <a:gd name="T48" fmla="*/ 122238 w 77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2"/>
                  </a:moveTo>
                  <a:lnTo>
                    <a:pt x="77" y="52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2" name="Freeform 293"/>
            <p:cNvSpPr>
              <a:spLocks/>
            </p:cNvSpPr>
            <p:nvPr/>
          </p:nvSpPr>
          <p:spPr bwMode="auto">
            <a:xfrm>
              <a:off x="1755776" y="5189538"/>
              <a:ext cx="107950" cy="93663"/>
            </a:xfrm>
            <a:custGeom>
              <a:avLst/>
              <a:gdLst>
                <a:gd name="T0" fmla="*/ 107950 w 68"/>
                <a:gd name="T1" fmla="*/ 68263 h 59"/>
                <a:gd name="T2" fmla="*/ 107950 w 68"/>
                <a:gd name="T3" fmla="*/ 68263 h 59"/>
                <a:gd name="T4" fmla="*/ 106363 w 68"/>
                <a:gd name="T5" fmla="*/ 77788 h 59"/>
                <a:gd name="T6" fmla="*/ 101600 w 68"/>
                <a:gd name="T7" fmla="*/ 85725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5725 h 59"/>
                <a:gd name="T20" fmla="*/ 1588 w 68"/>
                <a:gd name="T21" fmla="*/ 77788 h 59"/>
                <a:gd name="T22" fmla="*/ 0 w 68"/>
                <a:gd name="T23" fmla="*/ 68263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6350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6350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3"/>
                  </a:moveTo>
                  <a:lnTo>
                    <a:pt x="68" y="43"/>
                  </a:lnTo>
                  <a:lnTo>
                    <a:pt x="67" y="49"/>
                  </a:lnTo>
                  <a:lnTo>
                    <a:pt x="64" y="54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4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3" name="Freeform 294"/>
            <p:cNvSpPr>
              <a:spLocks/>
            </p:cNvSpPr>
            <p:nvPr/>
          </p:nvSpPr>
          <p:spPr bwMode="auto">
            <a:xfrm>
              <a:off x="1927226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4" name="Freeform 295"/>
            <p:cNvSpPr>
              <a:spLocks/>
            </p:cNvSpPr>
            <p:nvPr/>
          </p:nvSpPr>
          <p:spPr bwMode="auto">
            <a:xfrm>
              <a:off x="1935163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5" name="Freeform 296"/>
            <p:cNvSpPr>
              <a:spLocks/>
            </p:cNvSpPr>
            <p:nvPr/>
          </p:nvSpPr>
          <p:spPr bwMode="auto">
            <a:xfrm>
              <a:off x="1933576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6" name="Freeform 297"/>
            <p:cNvSpPr>
              <a:spLocks/>
            </p:cNvSpPr>
            <p:nvPr/>
          </p:nvSpPr>
          <p:spPr bwMode="auto">
            <a:xfrm>
              <a:off x="1573213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7" name="Freeform 298"/>
            <p:cNvSpPr>
              <a:spLocks/>
            </p:cNvSpPr>
            <p:nvPr/>
          </p:nvSpPr>
          <p:spPr bwMode="auto">
            <a:xfrm>
              <a:off x="1581151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8" name="Freeform 299"/>
            <p:cNvSpPr>
              <a:spLocks/>
            </p:cNvSpPr>
            <p:nvPr/>
          </p:nvSpPr>
          <p:spPr bwMode="auto">
            <a:xfrm>
              <a:off x="1579563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9" name="Freeform 300"/>
            <p:cNvSpPr>
              <a:spLocks/>
            </p:cNvSpPr>
            <p:nvPr/>
          </p:nvSpPr>
          <p:spPr bwMode="auto">
            <a:xfrm>
              <a:off x="1752601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2713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2700 w 84"/>
                <a:gd name="T21" fmla="*/ 120650 h 78"/>
                <a:gd name="T22" fmla="*/ 4763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4763 w 84"/>
                <a:gd name="T35" fmla="*/ 11113 h 78"/>
                <a:gd name="T36" fmla="*/ 12700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0" name="Freeform 301"/>
            <p:cNvSpPr>
              <a:spLocks/>
            </p:cNvSpPr>
            <p:nvPr/>
          </p:nvSpPr>
          <p:spPr bwMode="auto">
            <a:xfrm>
              <a:off x="1757363" y="5337175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3663 h 71"/>
                <a:gd name="T6" fmla="*/ 115888 w 77"/>
                <a:gd name="T7" fmla="*/ 101600 h 71"/>
                <a:gd name="T8" fmla="*/ 107950 w 77"/>
                <a:gd name="T9" fmla="*/ 107950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07950 h 71"/>
                <a:gd name="T18" fmla="*/ 6350 w 77"/>
                <a:gd name="T19" fmla="*/ 101600 h 71"/>
                <a:gd name="T20" fmla="*/ 3175 w 77"/>
                <a:gd name="T21" fmla="*/ 93663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7463 h 71"/>
                <a:gd name="T30" fmla="*/ 6350 w 77"/>
                <a:gd name="T31" fmla="*/ 7938 h 71"/>
                <a:gd name="T32" fmla="*/ 14288 w 77"/>
                <a:gd name="T33" fmla="*/ 1588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1588 h 71"/>
                <a:gd name="T42" fmla="*/ 115888 w 77"/>
                <a:gd name="T43" fmla="*/ 7938 h 71"/>
                <a:gd name="T44" fmla="*/ 120650 w 77"/>
                <a:gd name="T45" fmla="*/ 17463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1" name="Freeform 302"/>
            <p:cNvSpPr>
              <a:spLocks/>
            </p:cNvSpPr>
            <p:nvPr/>
          </p:nvSpPr>
          <p:spPr bwMode="auto">
            <a:xfrm>
              <a:off x="1755776" y="5337175"/>
              <a:ext cx="107950" cy="93663"/>
            </a:xfrm>
            <a:custGeom>
              <a:avLst/>
              <a:gdLst>
                <a:gd name="T0" fmla="*/ 107950 w 68"/>
                <a:gd name="T1" fmla="*/ 69850 h 59"/>
                <a:gd name="T2" fmla="*/ 107950 w 68"/>
                <a:gd name="T3" fmla="*/ 69850 h 59"/>
                <a:gd name="T4" fmla="*/ 106363 w 68"/>
                <a:gd name="T5" fmla="*/ 80963 h 59"/>
                <a:gd name="T6" fmla="*/ 101600 w 68"/>
                <a:gd name="T7" fmla="*/ 88900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8900 h 59"/>
                <a:gd name="T20" fmla="*/ 1588 w 68"/>
                <a:gd name="T21" fmla="*/ 80963 h 59"/>
                <a:gd name="T22" fmla="*/ 0 w 68"/>
                <a:gd name="T23" fmla="*/ 69850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7938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7938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2" name="Freeform 303"/>
            <p:cNvSpPr>
              <a:spLocks/>
            </p:cNvSpPr>
            <p:nvPr/>
          </p:nvSpPr>
          <p:spPr bwMode="auto">
            <a:xfrm>
              <a:off x="1927226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3" name="Freeform 304"/>
            <p:cNvSpPr>
              <a:spLocks/>
            </p:cNvSpPr>
            <p:nvPr/>
          </p:nvSpPr>
          <p:spPr bwMode="auto">
            <a:xfrm>
              <a:off x="1935163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4" name="Freeform 305"/>
            <p:cNvSpPr>
              <a:spLocks/>
            </p:cNvSpPr>
            <p:nvPr/>
          </p:nvSpPr>
          <p:spPr bwMode="auto">
            <a:xfrm>
              <a:off x="1933576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5" name="Freeform 306"/>
            <p:cNvSpPr>
              <a:spLocks/>
            </p:cNvSpPr>
            <p:nvPr/>
          </p:nvSpPr>
          <p:spPr bwMode="auto">
            <a:xfrm>
              <a:off x="1573213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6" name="Freeform 307"/>
            <p:cNvSpPr>
              <a:spLocks/>
            </p:cNvSpPr>
            <p:nvPr/>
          </p:nvSpPr>
          <p:spPr bwMode="auto">
            <a:xfrm>
              <a:off x="1581151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7" name="Freeform 308"/>
            <p:cNvSpPr>
              <a:spLocks/>
            </p:cNvSpPr>
            <p:nvPr/>
          </p:nvSpPr>
          <p:spPr bwMode="auto">
            <a:xfrm>
              <a:off x="1579563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8" name="Freeform 309"/>
            <p:cNvSpPr>
              <a:spLocks/>
            </p:cNvSpPr>
            <p:nvPr/>
          </p:nvSpPr>
          <p:spPr bwMode="auto">
            <a:xfrm>
              <a:off x="1752601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2713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2700 w 84"/>
                <a:gd name="T21" fmla="*/ 120650 h 78"/>
                <a:gd name="T22" fmla="*/ 4763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4763 w 84"/>
                <a:gd name="T35" fmla="*/ 9525 h 78"/>
                <a:gd name="T36" fmla="*/ 12700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9" name="Freeform 310"/>
            <p:cNvSpPr>
              <a:spLocks/>
            </p:cNvSpPr>
            <p:nvPr/>
          </p:nvSpPr>
          <p:spPr bwMode="auto">
            <a:xfrm>
              <a:off x="1757363" y="5484813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5250 h 71"/>
                <a:gd name="T6" fmla="*/ 115888 w 77"/>
                <a:gd name="T7" fmla="*/ 104775 h 71"/>
                <a:gd name="T8" fmla="*/ 107950 w 77"/>
                <a:gd name="T9" fmla="*/ 111125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11125 h 71"/>
                <a:gd name="T18" fmla="*/ 6350 w 77"/>
                <a:gd name="T19" fmla="*/ 104775 h 71"/>
                <a:gd name="T20" fmla="*/ 3175 w 77"/>
                <a:gd name="T21" fmla="*/ 95250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9050 h 71"/>
                <a:gd name="T30" fmla="*/ 6350 w 77"/>
                <a:gd name="T31" fmla="*/ 11113 h 71"/>
                <a:gd name="T32" fmla="*/ 14288 w 77"/>
                <a:gd name="T33" fmla="*/ 4763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4763 h 71"/>
                <a:gd name="T42" fmla="*/ 115888 w 77"/>
                <a:gd name="T43" fmla="*/ 11113 h 71"/>
                <a:gd name="T44" fmla="*/ 120650 w 77"/>
                <a:gd name="T45" fmla="*/ 19050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70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6" y="12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0" name="Freeform 311"/>
            <p:cNvSpPr>
              <a:spLocks/>
            </p:cNvSpPr>
            <p:nvPr/>
          </p:nvSpPr>
          <p:spPr bwMode="auto">
            <a:xfrm>
              <a:off x="1755776" y="5484813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80963 h 60"/>
                <a:gd name="T6" fmla="*/ 101600 w 68"/>
                <a:gd name="T7" fmla="*/ 88900 h 60"/>
                <a:gd name="T8" fmla="*/ 96838 w 68"/>
                <a:gd name="T9" fmla="*/ 92075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2075 h 60"/>
                <a:gd name="T18" fmla="*/ 6350 w 68"/>
                <a:gd name="T19" fmla="*/ 88900 h 60"/>
                <a:gd name="T20" fmla="*/ 1588 w 68"/>
                <a:gd name="T21" fmla="*/ 80963 h 60"/>
                <a:gd name="T22" fmla="*/ 0 w 68"/>
                <a:gd name="T23" fmla="*/ 69850 h 60"/>
                <a:gd name="T24" fmla="*/ 0 w 68"/>
                <a:gd name="T25" fmla="*/ 26988 h 60"/>
                <a:gd name="T26" fmla="*/ 0 w 68"/>
                <a:gd name="T27" fmla="*/ 26988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3175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3175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6988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7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1" name="Freeform 312"/>
            <p:cNvSpPr>
              <a:spLocks/>
            </p:cNvSpPr>
            <p:nvPr/>
          </p:nvSpPr>
          <p:spPr bwMode="auto">
            <a:xfrm>
              <a:off x="1927226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2" name="Freeform 313"/>
            <p:cNvSpPr>
              <a:spLocks/>
            </p:cNvSpPr>
            <p:nvPr/>
          </p:nvSpPr>
          <p:spPr bwMode="auto">
            <a:xfrm>
              <a:off x="1935163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3" name="Freeform 314"/>
            <p:cNvSpPr>
              <a:spLocks/>
            </p:cNvSpPr>
            <p:nvPr/>
          </p:nvSpPr>
          <p:spPr bwMode="auto">
            <a:xfrm>
              <a:off x="1933576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4" name="Freeform 315"/>
            <p:cNvSpPr>
              <a:spLocks/>
            </p:cNvSpPr>
            <p:nvPr/>
          </p:nvSpPr>
          <p:spPr bwMode="auto">
            <a:xfrm>
              <a:off x="1573213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5" name="Freeform 316"/>
            <p:cNvSpPr>
              <a:spLocks/>
            </p:cNvSpPr>
            <p:nvPr/>
          </p:nvSpPr>
          <p:spPr bwMode="auto">
            <a:xfrm>
              <a:off x="1581151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6" name="Freeform 317"/>
            <p:cNvSpPr>
              <a:spLocks/>
            </p:cNvSpPr>
            <p:nvPr/>
          </p:nvSpPr>
          <p:spPr bwMode="auto">
            <a:xfrm>
              <a:off x="1579563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7" name="Freeform 318"/>
            <p:cNvSpPr>
              <a:spLocks/>
            </p:cNvSpPr>
            <p:nvPr/>
          </p:nvSpPr>
          <p:spPr bwMode="auto">
            <a:xfrm>
              <a:off x="1752601" y="5629275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2713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2713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17463 h 77"/>
                <a:gd name="T34" fmla="*/ 4763 w 84"/>
                <a:gd name="T35" fmla="*/ 7938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7938 h 77"/>
                <a:gd name="T52" fmla="*/ 131763 w 84"/>
                <a:gd name="T53" fmla="*/ 17463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5"/>
                  </a:lnTo>
                  <a:lnTo>
                    <a:pt x="83" y="11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8" name="Freeform 319"/>
            <p:cNvSpPr>
              <a:spLocks/>
            </p:cNvSpPr>
            <p:nvPr/>
          </p:nvSpPr>
          <p:spPr bwMode="auto">
            <a:xfrm>
              <a:off x="1757363" y="5635625"/>
              <a:ext cx="122238" cy="109538"/>
            </a:xfrm>
            <a:custGeom>
              <a:avLst/>
              <a:gdLst>
                <a:gd name="T0" fmla="*/ 122238 w 77"/>
                <a:gd name="T1" fmla="*/ 79375 h 69"/>
                <a:gd name="T2" fmla="*/ 122238 w 77"/>
                <a:gd name="T3" fmla="*/ 79375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79375 h 69"/>
                <a:gd name="T24" fmla="*/ 0 w 77"/>
                <a:gd name="T25" fmla="*/ 26988 h 69"/>
                <a:gd name="T26" fmla="*/ 0 w 77"/>
                <a:gd name="T27" fmla="*/ 26988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6988 h 69"/>
                <a:gd name="T48" fmla="*/ 122238 w 77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0"/>
                  </a:moveTo>
                  <a:lnTo>
                    <a:pt x="77" y="50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7"/>
                  </a:lnTo>
                  <a:lnTo>
                    <a:pt x="77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9" name="Freeform 320"/>
            <p:cNvSpPr>
              <a:spLocks/>
            </p:cNvSpPr>
            <p:nvPr/>
          </p:nvSpPr>
          <p:spPr bwMode="auto">
            <a:xfrm>
              <a:off x="1755776" y="5634038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79375 h 60"/>
                <a:gd name="T6" fmla="*/ 101600 w 68"/>
                <a:gd name="T7" fmla="*/ 87313 h 60"/>
                <a:gd name="T8" fmla="*/ 96838 w 68"/>
                <a:gd name="T9" fmla="*/ 93663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3663 h 60"/>
                <a:gd name="T18" fmla="*/ 6350 w 68"/>
                <a:gd name="T19" fmla="*/ 87313 h 60"/>
                <a:gd name="T20" fmla="*/ 1588 w 68"/>
                <a:gd name="T21" fmla="*/ 79375 h 60"/>
                <a:gd name="T22" fmla="*/ 0 w 68"/>
                <a:gd name="T23" fmla="*/ 69850 h 60"/>
                <a:gd name="T24" fmla="*/ 0 w 68"/>
                <a:gd name="T25" fmla="*/ 25400 h 60"/>
                <a:gd name="T26" fmla="*/ 0 w 68"/>
                <a:gd name="T27" fmla="*/ 25400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1588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1588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5400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0"/>
                  </a:lnTo>
                  <a:lnTo>
                    <a:pt x="64" y="55"/>
                  </a:lnTo>
                  <a:lnTo>
                    <a:pt x="61" y="5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6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0" name="Freeform 321"/>
            <p:cNvSpPr>
              <a:spLocks/>
            </p:cNvSpPr>
            <p:nvPr/>
          </p:nvSpPr>
          <p:spPr bwMode="auto">
            <a:xfrm>
              <a:off x="1927226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1" name="Freeform 322"/>
            <p:cNvSpPr>
              <a:spLocks/>
            </p:cNvSpPr>
            <p:nvPr/>
          </p:nvSpPr>
          <p:spPr bwMode="auto">
            <a:xfrm>
              <a:off x="1935163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2" name="Freeform 323"/>
            <p:cNvSpPr>
              <a:spLocks/>
            </p:cNvSpPr>
            <p:nvPr/>
          </p:nvSpPr>
          <p:spPr bwMode="auto">
            <a:xfrm>
              <a:off x="1933576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3" name="Freeform 339"/>
            <p:cNvSpPr>
              <a:spLocks/>
            </p:cNvSpPr>
            <p:nvPr/>
          </p:nvSpPr>
          <p:spPr bwMode="auto">
            <a:xfrm>
              <a:off x="2141538" y="5187950"/>
              <a:ext cx="9525" cy="566738"/>
            </a:xfrm>
            <a:custGeom>
              <a:avLst/>
              <a:gdLst>
                <a:gd name="T0" fmla="*/ 9525 w 6"/>
                <a:gd name="T1" fmla="*/ 555625 h 357"/>
                <a:gd name="T2" fmla="*/ 9525 w 6"/>
                <a:gd name="T3" fmla="*/ 555625 h 357"/>
                <a:gd name="T4" fmla="*/ 7938 w 6"/>
                <a:gd name="T5" fmla="*/ 565150 h 357"/>
                <a:gd name="T6" fmla="*/ 6350 w 6"/>
                <a:gd name="T7" fmla="*/ 566738 h 357"/>
                <a:gd name="T8" fmla="*/ 4763 w 6"/>
                <a:gd name="T9" fmla="*/ 566738 h 357"/>
                <a:gd name="T10" fmla="*/ 4763 w 6"/>
                <a:gd name="T11" fmla="*/ 566738 h 357"/>
                <a:gd name="T12" fmla="*/ 4763 w 6"/>
                <a:gd name="T13" fmla="*/ 566738 h 357"/>
                <a:gd name="T14" fmla="*/ 1588 w 6"/>
                <a:gd name="T15" fmla="*/ 566738 h 357"/>
                <a:gd name="T16" fmla="*/ 1588 w 6"/>
                <a:gd name="T17" fmla="*/ 565150 h 357"/>
                <a:gd name="T18" fmla="*/ 0 w 6"/>
                <a:gd name="T19" fmla="*/ 555625 h 357"/>
                <a:gd name="T20" fmla="*/ 0 w 6"/>
                <a:gd name="T21" fmla="*/ 11113 h 357"/>
                <a:gd name="T22" fmla="*/ 0 w 6"/>
                <a:gd name="T23" fmla="*/ 11113 h 357"/>
                <a:gd name="T24" fmla="*/ 1588 w 6"/>
                <a:gd name="T25" fmla="*/ 1588 h 357"/>
                <a:gd name="T26" fmla="*/ 1588 w 6"/>
                <a:gd name="T27" fmla="*/ 0 h 357"/>
                <a:gd name="T28" fmla="*/ 4763 w 6"/>
                <a:gd name="T29" fmla="*/ 0 h 357"/>
                <a:gd name="T30" fmla="*/ 4763 w 6"/>
                <a:gd name="T31" fmla="*/ 0 h 357"/>
                <a:gd name="T32" fmla="*/ 4763 w 6"/>
                <a:gd name="T33" fmla="*/ 0 h 357"/>
                <a:gd name="T34" fmla="*/ 6350 w 6"/>
                <a:gd name="T35" fmla="*/ 0 h 357"/>
                <a:gd name="T36" fmla="*/ 7938 w 6"/>
                <a:gd name="T37" fmla="*/ 1588 h 357"/>
                <a:gd name="T38" fmla="*/ 9525 w 6"/>
                <a:gd name="T39" fmla="*/ 11113 h 357"/>
                <a:gd name="T40" fmla="*/ 9525 w 6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" h="357">
                  <a:moveTo>
                    <a:pt x="6" y="350"/>
                  </a:moveTo>
                  <a:lnTo>
                    <a:pt x="6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1" y="357"/>
                  </a:lnTo>
                  <a:lnTo>
                    <a:pt x="1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6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4" name="Freeform 341"/>
            <p:cNvSpPr>
              <a:spLocks/>
            </p:cNvSpPr>
            <p:nvPr/>
          </p:nvSpPr>
          <p:spPr bwMode="auto">
            <a:xfrm>
              <a:off x="2201863" y="5199063"/>
              <a:ext cx="325438" cy="327025"/>
            </a:xfrm>
            <a:custGeom>
              <a:avLst/>
              <a:gdLst>
                <a:gd name="T0" fmla="*/ 325438 w 205"/>
                <a:gd name="T1" fmla="*/ 161925 h 206"/>
                <a:gd name="T2" fmla="*/ 322263 w 205"/>
                <a:gd name="T3" fmla="*/ 196850 h 206"/>
                <a:gd name="T4" fmla="*/ 314325 w 205"/>
                <a:gd name="T5" fmla="*/ 227013 h 206"/>
                <a:gd name="T6" fmla="*/ 298450 w 205"/>
                <a:gd name="T7" fmla="*/ 254000 h 206"/>
                <a:gd name="T8" fmla="*/ 277813 w 205"/>
                <a:gd name="T9" fmla="*/ 277813 h 206"/>
                <a:gd name="T10" fmla="*/ 254000 w 205"/>
                <a:gd name="T11" fmla="*/ 298450 h 206"/>
                <a:gd name="T12" fmla="*/ 225425 w 205"/>
                <a:gd name="T13" fmla="*/ 314325 h 206"/>
                <a:gd name="T14" fmla="*/ 195263 w 205"/>
                <a:gd name="T15" fmla="*/ 322263 h 206"/>
                <a:gd name="T16" fmla="*/ 161925 w 205"/>
                <a:gd name="T17" fmla="*/ 327025 h 206"/>
                <a:gd name="T18" fmla="*/ 146050 w 205"/>
                <a:gd name="T19" fmla="*/ 327025 h 206"/>
                <a:gd name="T20" fmla="*/ 114300 w 205"/>
                <a:gd name="T21" fmla="*/ 319088 h 206"/>
                <a:gd name="T22" fmla="*/ 84138 w 205"/>
                <a:gd name="T23" fmla="*/ 306388 h 206"/>
                <a:gd name="T24" fmla="*/ 58738 w 205"/>
                <a:gd name="T25" fmla="*/ 288925 h 206"/>
                <a:gd name="T26" fmla="*/ 36513 w 205"/>
                <a:gd name="T27" fmla="*/ 266700 h 206"/>
                <a:gd name="T28" fmla="*/ 17463 w 205"/>
                <a:gd name="T29" fmla="*/ 239713 h 206"/>
                <a:gd name="T30" fmla="*/ 6350 w 205"/>
                <a:gd name="T31" fmla="*/ 212725 h 206"/>
                <a:gd name="T32" fmla="*/ 0 w 205"/>
                <a:gd name="T33" fmla="*/ 180975 h 206"/>
                <a:gd name="T34" fmla="*/ 0 w 205"/>
                <a:gd name="T35" fmla="*/ 161925 h 206"/>
                <a:gd name="T36" fmla="*/ 1588 w 205"/>
                <a:gd name="T37" fmla="*/ 130175 h 206"/>
                <a:gd name="T38" fmla="*/ 12700 w 205"/>
                <a:gd name="T39" fmla="*/ 100013 h 206"/>
                <a:gd name="T40" fmla="*/ 28575 w 205"/>
                <a:gd name="T41" fmla="*/ 73025 h 206"/>
                <a:gd name="T42" fmla="*/ 47625 w 205"/>
                <a:gd name="T43" fmla="*/ 47625 h 206"/>
                <a:gd name="T44" fmla="*/ 71438 w 205"/>
                <a:gd name="T45" fmla="*/ 28575 h 206"/>
                <a:gd name="T46" fmla="*/ 100013 w 205"/>
                <a:gd name="T47" fmla="*/ 12700 h 206"/>
                <a:gd name="T48" fmla="*/ 130175 w 205"/>
                <a:gd name="T49" fmla="*/ 1588 h 206"/>
                <a:gd name="T50" fmla="*/ 161925 w 205"/>
                <a:gd name="T51" fmla="*/ 0 h 206"/>
                <a:gd name="T52" fmla="*/ 179388 w 205"/>
                <a:gd name="T53" fmla="*/ 0 h 206"/>
                <a:gd name="T54" fmla="*/ 212725 w 205"/>
                <a:gd name="T55" fmla="*/ 6350 h 206"/>
                <a:gd name="T56" fmla="*/ 239713 w 205"/>
                <a:gd name="T57" fmla="*/ 19050 h 206"/>
                <a:gd name="T58" fmla="*/ 266700 w 205"/>
                <a:gd name="T59" fmla="*/ 36513 h 206"/>
                <a:gd name="T60" fmla="*/ 287338 w 205"/>
                <a:gd name="T61" fmla="*/ 58738 h 206"/>
                <a:gd name="T62" fmla="*/ 306388 w 205"/>
                <a:gd name="T63" fmla="*/ 84138 h 206"/>
                <a:gd name="T64" fmla="*/ 317500 w 205"/>
                <a:gd name="T65" fmla="*/ 114300 h 206"/>
                <a:gd name="T66" fmla="*/ 325438 w 205"/>
                <a:gd name="T67" fmla="*/ 146050 h 206"/>
                <a:gd name="T68" fmla="*/ 325438 w 205"/>
                <a:gd name="T69" fmla="*/ 161925 h 2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6">
                  <a:moveTo>
                    <a:pt x="205" y="102"/>
                  </a:moveTo>
                  <a:lnTo>
                    <a:pt x="205" y="102"/>
                  </a:lnTo>
                  <a:lnTo>
                    <a:pt x="205" y="114"/>
                  </a:lnTo>
                  <a:lnTo>
                    <a:pt x="203" y="124"/>
                  </a:lnTo>
                  <a:lnTo>
                    <a:pt x="200" y="134"/>
                  </a:lnTo>
                  <a:lnTo>
                    <a:pt x="198" y="143"/>
                  </a:lnTo>
                  <a:lnTo>
                    <a:pt x="193" y="151"/>
                  </a:lnTo>
                  <a:lnTo>
                    <a:pt x="188" y="160"/>
                  </a:lnTo>
                  <a:lnTo>
                    <a:pt x="181" y="168"/>
                  </a:lnTo>
                  <a:lnTo>
                    <a:pt x="175" y="175"/>
                  </a:lnTo>
                  <a:lnTo>
                    <a:pt x="168" y="182"/>
                  </a:lnTo>
                  <a:lnTo>
                    <a:pt x="160" y="188"/>
                  </a:lnTo>
                  <a:lnTo>
                    <a:pt x="151" y="193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23" y="168"/>
                  </a:lnTo>
                  <a:lnTo>
                    <a:pt x="18" y="160"/>
                  </a:lnTo>
                  <a:lnTo>
                    <a:pt x="11" y="151"/>
                  </a:lnTo>
                  <a:lnTo>
                    <a:pt x="8" y="143"/>
                  </a:lnTo>
                  <a:lnTo>
                    <a:pt x="4" y="134"/>
                  </a:lnTo>
                  <a:lnTo>
                    <a:pt x="1" y="12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1" y="53"/>
                  </a:lnTo>
                  <a:lnTo>
                    <a:pt x="18" y="46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3" y="1"/>
                  </a:lnTo>
                  <a:lnTo>
                    <a:pt x="134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60" y="18"/>
                  </a:lnTo>
                  <a:lnTo>
                    <a:pt x="168" y="23"/>
                  </a:lnTo>
                  <a:lnTo>
                    <a:pt x="175" y="30"/>
                  </a:lnTo>
                  <a:lnTo>
                    <a:pt x="181" y="37"/>
                  </a:lnTo>
                  <a:lnTo>
                    <a:pt x="188" y="46"/>
                  </a:lnTo>
                  <a:lnTo>
                    <a:pt x="193" y="53"/>
                  </a:lnTo>
                  <a:lnTo>
                    <a:pt x="198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5" y="92"/>
                  </a:lnTo>
                  <a:lnTo>
                    <a:pt x="205" y="10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5" name="Freeform 342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6" name="Freeform 343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7" name="Freeform 344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0 w 142"/>
                <a:gd name="T1" fmla="*/ 223838 h 143"/>
                <a:gd name="T2" fmla="*/ 3175 w 142"/>
                <a:gd name="T3" fmla="*/ 227013 h 143"/>
                <a:gd name="T4" fmla="*/ 225425 w 142"/>
                <a:gd name="T5" fmla="*/ 4763 h 143"/>
                <a:gd name="T6" fmla="*/ 222250 w 142"/>
                <a:gd name="T7" fmla="*/ 0 h 143"/>
                <a:gd name="T8" fmla="*/ 0 w 142"/>
                <a:gd name="T9" fmla="*/ 2238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0" y="141"/>
                  </a:moveTo>
                  <a:lnTo>
                    <a:pt x="2" y="143"/>
                  </a:lnTo>
                  <a:lnTo>
                    <a:pt x="142" y="3"/>
                  </a:lnTo>
                  <a:lnTo>
                    <a:pt x="14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8" name="Freeform 345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3175 w 142"/>
                <a:gd name="T1" fmla="*/ 0 h 143"/>
                <a:gd name="T2" fmla="*/ 0 w 142"/>
                <a:gd name="T3" fmla="*/ 4763 h 143"/>
                <a:gd name="T4" fmla="*/ 222250 w 142"/>
                <a:gd name="T5" fmla="*/ 227013 h 143"/>
                <a:gd name="T6" fmla="*/ 225425 w 142"/>
                <a:gd name="T7" fmla="*/ 223838 h 143"/>
                <a:gd name="T8" fmla="*/ 3175 w 142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2" y="0"/>
                  </a:moveTo>
                  <a:lnTo>
                    <a:pt x="0" y="3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9" name="Freeform 346"/>
            <p:cNvSpPr>
              <a:spLocks/>
            </p:cNvSpPr>
            <p:nvPr/>
          </p:nvSpPr>
          <p:spPr bwMode="auto">
            <a:xfrm>
              <a:off x="2209801" y="5192713"/>
              <a:ext cx="215900" cy="195263"/>
            </a:xfrm>
            <a:custGeom>
              <a:avLst/>
              <a:gdLst>
                <a:gd name="T0" fmla="*/ 1588 w 136"/>
                <a:gd name="T1" fmla="*/ 161925 h 123"/>
                <a:gd name="T2" fmla="*/ 1588 w 136"/>
                <a:gd name="T3" fmla="*/ 161925 h 123"/>
                <a:gd name="T4" fmla="*/ 1588 w 136"/>
                <a:gd name="T5" fmla="*/ 146050 h 123"/>
                <a:gd name="T6" fmla="*/ 4763 w 136"/>
                <a:gd name="T7" fmla="*/ 130175 h 123"/>
                <a:gd name="T8" fmla="*/ 7938 w 136"/>
                <a:gd name="T9" fmla="*/ 114300 h 123"/>
                <a:gd name="T10" fmla="*/ 14288 w 136"/>
                <a:gd name="T11" fmla="*/ 100013 h 123"/>
                <a:gd name="T12" fmla="*/ 20638 w 136"/>
                <a:gd name="T13" fmla="*/ 87313 h 123"/>
                <a:gd name="T14" fmla="*/ 28575 w 136"/>
                <a:gd name="T15" fmla="*/ 74613 h 123"/>
                <a:gd name="T16" fmla="*/ 38100 w 136"/>
                <a:gd name="T17" fmla="*/ 61913 h 123"/>
                <a:gd name="T18" fmla="*/ 47625 w 136"/>
                <a:gd name="T19" fmla="*/ 50800 h 123"/>
                <a:gd name="T20" fmla="*/ 60325 w 136"/>
                <a:gd name="T21" fmla="*/ 41275 h 123"/>
                <a:gd name="T22" fmla="*/ 71438 w 136"/>
                <a:gd name="T23" fmla="*/ 30163 h 123"/>
                <a:gd name="T24" fmla="*/ 84138 w 136"/>
                <a:gd name="T25" fmla="*/ 22225 h 123"/>
                <a:gd name="T26" fmla="*/ 98425 w 136"/>
                <a:gd name="T27" fmla="*/ 17463 h 123"/>
                <a:gd name="T28" fmla="*/ 112713 w 136"/>
                <a:gd name="T29" fmla="*/ 11113 h 123"/>
                <a:gd name="T30" fmla="*/ 128588 w 136"/>
                <a:gd name="T31" fmla="*/ 7938 h 123"/>
                <a:gd name="T32" fmla="*/ 144463 w 136"/>
                <a:gd name="T33" fmla="*/ 4763 h 123"/>
                <a:gd name="T34" fmla="*/ 160338 w 136"/>
                <a:gd name="T35" fmla="*/ 4763 h 123"/>
                <a:gd name="T36" fmla="*/ 160338 w 136"/>
                <a:gd name="T37" fmla="*/ 4763 h 123"/>
                <a:gd name="T38" fmla="*/ 174625 w 136"/>
                <a:gd name="T39" fmla="*/ 4763 h 123"/>
                <a:gd name="T40" fmla="*/ 187325 w 136"/>
                <a:gd name="T41" fmla="*/ 6350 h 123"/>
                <a:gd name="T42" fmla="*/ 201613 w 136"/>
                <a:gd name="T43" fmla="*/ 11113 h 123"/>
                <a:gd name="T44" fmla="*/ 215900 w 136"/>
                <a:gd name="T45" fmla="*/ 14288 h 123"/>
                <a:gd name="T46" fmla="*/ 215900 w 136"/>
                <a:gd name="T47" fmla="*/ 14288 h 123"/>
                <a:gd name="T48" fmla="*/ 201613 w 136"/>
                <a:gd name="T49" fmla="*/ 7938 h 123"/>
                <a:gd name="T50" fmla="*/ 185738 w 136"/>
                <a:gd name="T51" fmla="*/ 4763 h 123"/>
                <a:gd name="T52" fmla="*/ 169863 w 136"/>
                <a:gd name="T53" fmla="*/ 3175 h 123"/>
                <a:gd name="T54" fmla="*/ 153988 w 136"/>
                <a:gd name="T55" fmla="*/ 0 h 123"/>
                <a:gd name="T56" fmla="*/ 153988 w 136"/>
                <a:gd name="T57" fmla="*/ 0 h 123"/>
                <a:gd name="T58" fmla="*/ 138113 w 136"/>
                <a:gd name="T59" fmla="*/ 3175 h 123"/>
                <a:gd name="T60" fmla="*/ 122238 w 136"/>
                <a:gd name="T61" fmla="*/ 4763 h 123"/>
                <a:gd name="T62" fmla="*/ 107950 w 136"/>
                <a:gd name="T63" fmla="*/ 7938 h 123"/>
                <a:gd name="T64" fmla="*/ 93663 w 136"/>
                <a:gd name="T65" fmla="*/ 12700 h 123"/>
                <a:gd name="T66" fmla="*/ 79375 w 136"/>
                <a:gd name="T67" fmla="*/ 20638 h 123"/>
                <a:gd name="T68" fmla="*/ 68263 w 136"/>
                <a:gd name="T69" fmla="*/ 28575 h 123"/>
                <a:gd name="T70" fmla="*/ 55563 w 136"/>
                <a:gd name="T71" fmla="*/ 36513 h 123"/>
                <a:gd name="T72" fmla="*/ 44450 w 136"/>
                <a:gd name="T73" fmla="*/ 46038 h 123"/>
                <a:gd name="T74" fmla="*/ 33338 w 136"/>
                <a:gd name="T75" fmla="*/ 57150 h 123"/>
                <a:gd name="T76" fmla="*/ 25400 w 136"/>
                <a:gd name="T77" fmla="*/ 68263 h 123"/>
                <a:gd name="T78" fmla="*/ 17463 w 136"/>
                <a:gd name="T79" fmla="*/ 82550 h 123"/>
                <a:gd name="T80" fmla="*/ 12700 w 136"/>
                <a:gd name="T81" fmla="*/ 95250 h 123"/>
                <a:gd name="T82" fmla="*/ 6350 w 136"/>
                <a:gd name="T83" fmla="*/ 107950 h 123"/>
                <a:gd name="T84" fmla="*/ 1588 w 136"/>
                <a:gd name="T85" fmla="*/ 125413 h 123"/>
                <a:gd name="T86" fmla="*/ 0 w 136"/>
                <a:gd name="T87" fmla="*/ 138113 h 123"/>
                <a:gd name="T88" fmla="*/ 0 w 136"/>
                <a:gd name="T89" fmla="*/ 153988 h 123"/>
                <a:gd name="T90" fmla="*/ 0 w 136"/>
                <a:gd name="T91" fmla="*/ 153988 h 123"/>
                <a:gd name="T92" fmla="*/ 0 w 136"/>
                <a:gd name="T93" fmla="*/ 174625 h 123"/>
                <a:gd name="T94" fmla="*/ 4763 w 136"/>
                <a:gd name="T95" fmla="*/ 195263 h 123"/>
                <a:gd name="T96" fmla="*/ 4763 w 136"/>
                <a:gd name="T97" fmla="*/ 195263 h 123"/>
                <a:gd name="T98" fmla="*/ 1588 w 136"/>
                <a:gd name="T99" fmla="*/ 179388 h 123"/>
                <a:gd name="T100" fmla="*/ 1588 w 136"/>
                <a:gd name="T101" fmla="*/ 161925 h 123"/>
                <a:gd name="T102" fmla="*/ 1588 w 136"/>
                <a:gd name="T103" fmla="*/ 161925 h 1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6" h="123">
                  <a:moveTo>
                    <a:pt x="1" y="102"/>
                  </a:moveTo>
                  <a:lnTo>
                    <a:pt x="1" y="102"/>
                  </a:lnTo>
                  <a:lnTo>
                    <a:pt x="1" y="92"/>
                  </a:lnTo>
                  <a:lnTo>
                    <a:pt x="3" y="82"/>
                  </a:lnTo>
                  <a:lnTo>
                    <a:pt x="5" y="72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30" y="32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3" y="14"/>
                  </a:lnTo>
                  <a:lnTo>
                    <a:pt x="62" y="11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1" y="3"/>
                  </a:lnTo>
                  <a:lnTo>
                    <a:pt x="101" y="3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6" y="9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0" y="13"/>
                  </a:lnTo>
                  <a:lnTo>
                    <a:pt x="43" y="18"/>
                  </a:lnTo>
                  <a:lnTo>
                    <a:pt x="35" y="23"/>
                  </a:lnTo>
                  <a:lnTo>
                    <a:pt x="28" y="29"/>
                  </a:lnTo>
                  <a:lnTo>
                    <a:pt x="21" y="36"/>
                  </a:lnTo>
                  <a:lnTo>
                    <a:pt x="16" y="43"/>
                  </a:lnTo>
                  <a:lnTo>
                    <a:pt x="11" y="52"/>
                  </a:lnTo>
                  <a:lnTo>
                    <a:pt x="8" y="60"/>
                  </a:lnTo>
                  <a:lnTo>
                    <a:pt x="4" y="68"/>
                  </a:lnTo>
                  <a:lnTo>
                    <a:pt x="1" y="79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0" name="Freeform 347"/>
            <p:cNvSpPr>
              <a:spLocks/>
            </p:cNvSpPr>
            <p:nvPr/>
          </p:nvSpPr>
          <p:spPr bwMode="auto">
            <a:xfrm>
              <a:off x="2281238" y="5272088"/>
              <a:ext cx="166688" cy="163513"/>
            </a:xfrm>
            <a:custGeom>
              <a:avLst/>
              <a:gdLst>
                <a:gd name="T0" fmla="*/ 166688 w 105"/>
                <a:gd name="T1" fmla="*/ 80963 h 103"/>
                <a:gd name="T2" fmla="*/ 166688 w 105"/>
                <a:gd name="T3" fmla="*/ 80963 h 103"/>
                <a:gd name="T4" fmla="*/ 165100 w 105"/>
                <a:gd name="T5" fmla="*/ 96838 h 103"/>
                <a:gd name="T6" fmla="*/ 158750 w 105"/>
                <a:gd name="T7" fmla="*/ 112713 h 103"/>
                <a:gd name="T8" fmla="*/ 152400 w 105"/>
                <a:gd name="T9" fmla="*/ 127000 h 103"/>
                <a:gd name="T10" fmla="*/ 141288 w 105"/>
                <a:gd name="T11" fmla="*/ 139700 h 103"/>
                <a:gd name="T12" fmla="*/ 128588 w 105"/>
                <a:gd name="T13" fmla="*/ 149225 h 103"/>
                <a:gd name="T14" fmla="*/ 114300 w 105"/>
                <a:gd name="T15" fmla="*/ 157163 h 103"/>
                <a:gd name="T16" fmla="*/ 100013 w 105"/>
                <a:gd name="T17" fmla="*/ 163513 h 103"/>
                <a:gd name="T18" fmla="*/ 82550 w 105"/>
                <a:gd name="T19" fmla="*/ 163513 h 103"/>
                <a:gd name="T20" fmla="*/ 82550 w 105"/>
                <a:gd name="T21" fmla="*/ 163513 h 103"/>
                <a:gd name="T22" fmla="*/ 66675 w 105"/>
                <a:gd name="T23" fmla="*/ 163513 h 103"/>
                <a:gd name="T24" fmla="*/ 50800 w 105"/>
                <a:gd name="T25" fmla="*/ 157163 h 103"/>
                <a:gd name="T26" fmla="*/ 36513 w 105"/>
                <a:gd name="T27" fmla="*/ 149225 h 103"/>
                <a:gd name="T28" fmla="*/ 23813 w 105"/>
                <a:gd name="T29" fmla="*/ 139700 h 103"/>
                <a:gd name="T30" fmla="*/ 14288 w 105"/>
                <a:gd name="T31" fmla="*/ 127000 h 103"/>
                <a:gd name="T32" fmla="*/ 6350 w 105"/>
                <a:gd name="T33" fmla="*/ 112713 h 103"/>
                <a:gd name="T34" fmla="*/ 3175 w 105"/>
                <a:gd name="T35" fmla="*/ 96838 h 103"/>
                <a:gd name="T36" fmla="*/ 0 w 105"/>
                <a:gd name="T37" fmla="*/ 80963 h 103"/>
                <a:gd name="T38" fmla="*/ 0 w 105"/>
                <a:gd name="T39" fmla="*/ 80963 h 103"/>
                <a:gd name="T40" fmla="*/ 3175 w 105"/>
                <a:gd name="T41" fmla="*/ 65088 h 103"/>
                <a:gd name="T42" fmla="*/ 6350 w 105"/>
                <a:gd name="T43" fmla="*/ 49213 h 103"/>
                <a:gd name="T44" fmla="*/ 14288 w 105"/>
                <a:gd name="T45" fmla="*/ 34925 h 103"/>
                <a:gd name="T46" fmla="*/ 23813 w 105"/>
                <a:gd name="T47" fmla="*/ 23813 h 103"/>
                <a:gd name="T48" fmla="*/ 36513 w 105"/>
                <a:gd name="T49" fmla="*/ 12700 h 103"/>
                <a:gd name="T50" fmla="*/ 50800 w 105"/>
                <a:gd name="T51" fmla="*/ 4763 h 103"/>
                <a:gd name="T52" fmla="*/ 66675 w 105"/>
                <a:gd name="T53" fmla="*/ 1588 h 103"/>
                <a:gd name="T54" fmla="*/ 82550 w 105"/>
                <a:gd name="T55" fmla="*/ 0 h 103"/>
                <a:gd name="T56" fmla="*/ 82550 w 105"/>
                <a:gd name="T57" fmla="*/ 0 h 103"/>
                <a:gd name="T58" fmla="*/ 100013 w 105"/>
                <a:gd name="T59" fmla="*/ 1588 h 103"/>
                <a:gd name="T60" fmla="*/ 114300 w 105"/>
                <a:gd name="T61" fmla="*/ 4763 h 103"/>
                <a:gd name="T62" fmla="*/ 128588 w 105"/>
                <a:gd name="T63" fmla="*/ 12700 h 103"/>
                <a:gd name="T64" fmla="*/ 141288 w 105"/>
                <a:gd name="T65" fmla="*/ 23813 h 103"/>
                <a:gd name="T66" fmla="*/ 152400 w 105"/>
                <a:gd name="T67" fmla="*/ 34925 h 103"/>
                <a:gd name="T68" fmla="*/ 158750 w 105"/>
                <a:gd name="T69" fmla="*/ 49213 h 103"/>
                <a:gd name="T70" fmla="*/ 165100 w 105"/>
                <a:gd name="T71" fmla="*/ 65088 h 103"/>
                <a:gd name="T72" fmla="*/ 166688 w 105"/>
                <a:gd name="T73" fmla="*/ 80963 h 103"/>
                <a:gd name="T74" fmla="*/ 166688 w 105"/>
                <a:gd name="T75" fmla="*/ 8096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5" h="103">
                  <a:moveTo>
                    <a:pt x="105" y="51"/>
                  </a:moveTo>
                  <a:lnTo>
                    <a:pt x="105" y="51"/>
                  </a:lnTo>
                  <a:lnTo>
                    <a:pt x="104" y="61"/>
                  </a:lnTo>
                  <a:lnTo>
                    <a:pt x="100" y="71"/>
                  </a:lnTo>
                  <a:lnTo>
                    <a:pt x="96" y="80"/>
                  </a:lnTo>
                  <a:lnTo>
                    <a:pt x="89" y="88"/>
                  </a:lnTo>
                  <a:lnTo>
                    <a:pt x="81" y="94"/>
                  </a:lnTo>
                  <a:lnTo>
                    <a:pt x="72" y="99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2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81" y="8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0" y="31"/>
                  </a:lnTo>
                  <a:lnTo>
                    <a:pt x="104" y="41"/>
                  </a:lnTo>
                  <a:lnTo>
                    <a:pt x="10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1" name="Freeform 348"/>
            <p:cNvSpPr>
              <a:spLocks/>
            </p:cNvSpPr>
            <p:nvPr/>
          </p:nvSpPr>
          <p:spPr bwMode="auto">
            <a:xfrm>
              <a:off x="2286001" y="5275263"/>
              <a:ext cx="155575" cy="155575"/>
            </a:xfrm>
            <a:custGeom>
              <a:avLst/>
              <a:gdLst>
                <a:gd name="T0" fmla="*/ 155575 w 98"/>
                <a:gd name="T1" fmla="*/ 77788 h 98"/>
                <a:gd name="T2" fmla="*/ 155575 w 98"/>
                <a:gd name="T3" fmla="*/ 77788 h 98"/>
                <a:gd name="T4" fmla="*/ 153988 w 98"/>
                <a:gd name="T5" fmla="*/ 93663 h 98"/>
                <a:gd name="T6" fmla="*/ 149225 w 98"/>
                <a:gd name="T7" fmla="*/ 107950 h 98"/>
                <a:gd name="T8" fmla="*/ 144463 w 98"/>
                <a:gd name="T9" fmla="*/ 122238 h 98"/>
                <a:gd name="T10" fmla="*/ 133350 w 98"/>
                <a:gd name="T11" fmla="*/ 133350 h 98"/>
                <a:gd name="T12" fmla="*/ 122238 w 98"/>
                <a:gd name="T13" fmla="*/ 142875 h 98"/>
                <a:gd name="T14" fmla="*/ 107950 w 98"/>
                <a:gd name="T15" fmla="*/ 150813 h 98"/>
                <a:gd name="T16" fmla="*/ 93663 w 98"/>
                <a:gd name="T17" fmla="*/ 153988 h 98"/>
                <a:gd name="T18" fmla="*/ 77788 w 98"/>
                <a:gd name="T19" fmla="*/ 155575 h 98"/>
                <a:gd name="T20" fmla="*/ 77788 w 98"/>
                <a:gd name="T21" fmla="*/ 155575 h 98"/>
                <a:gd name="T22" fmla="*/ 61913 w 98"/>
                <a:gd name="T23" fmla="*/ 153988 h 98"/>
                <a:gd name="T24" fmla="*/ 47625 w 98"/>
                <a:gd name="T25" fmla="*/ 150813 h 98"/>
                <a:gd name="T26" fmla="*/ 36513 w 98"/>
                <a:gd name="T27" fmla="*/ 142875 h 98"/>
                <a:gd name="T28" fmla="*/ 23813 w 98"/>
                <a:gd name="T29" fmla="*/ 133350 h 98"/>
                <a:gd name="T30" fmla="*/ 14288 w 98"/>
                <a:gd name="T31" fmla="*/ 122238 h 98"/>
                <a:gd name="T32" fmla="*/ 6350 w 98"/>
                <a:gd name="T33" fmla="*/ 107950 h 98"/>
                <a:gd name="T34" fmla="*/ 1588 w 98"/>
                <a:gd name="T35" fmla="*/ 93663 h 98"/>
                <a:gd name="T36" fmla="*/ 0 w 98"/>
                <a:gd name="T37" fmla="*/ 77788 h 98"/>
                <a:gd name="T38" fmla="*/ 0 w 98"/>
                <a:gd name="T39" fmla="*/ 77788 h 98"/>
                <a:gd name="T40" fmla="*/ 1588 w 98"/>
                <a:gd name="T41" fmla="*/ 61913 h 98"/>
                <a:gd name="T42" fmla="*/ 6350 w 98"/>
                <a:gd name="T43" fmla="*/ 47625 h 98"/>
                <a:gd name="T44" fmla="*/ 14288 w 98"/>
                <a:gd name="T45" fmla="*/ 33338 h 98"/>
                <a:gd name="T46" fmla="*/ 23813 w 98"/>
                <a:gd name="T47" fmla="*/ 23813 h 98"/>
                <a:gd name="T48" fmla="*/ 36513 w 98"/>
                <a:gd name="T49" fmla="*/ 14288 h 98"/>
                <a:gd name="T50" fmla="*/ 47625 w 98"/>
                <a:gd name="T51" fmla="*/ 6350 h 98"/>
                <a:gd name="T52" fmla="*/ 61913 w 98"/>
                <a:gd name="T53" fmla="*/ 1588 h 98"/>
                <a:gd name="T54" fmla="*/ 77788 w 98"/>
                <a:gd name="T55" fmla="*/ 0 h 98"/>
                <a:gd name="T56" fmla="*/ 77788 w 98"/>
                <a:gd name="T57" fmla="*/ 0 h 98"/>
                <a:gd name="T58" fmla="*/ 93663 w 98"/>
                <a:gd name="T59" fmla="*/ 1588 h 98"/>
                <a:gd name="T60" fmla="*/ 107950 w 98"/>
                <a:gd name="T61" fmla="*/ 6350 h 98"/>
                <a:gd name="T62" fmla="*/ 122238 w 98"/>
                <a:gd name="T63" fmla="*/ 14288 h 98"/>
                <a:gd name="T64" fmla="*/ 133350 w 98"/>
                <a:gd name="T65" fmla="*/ 23813 h 98"/>
                <a:gd name="T66" fmla="*/ 144463 w 98"/>
                <a:gd name="T67" fmla="*/ 33338 h 98"/>
                <a:gd name="T68" fmla="*/ 149225 w 98"/>
                <a:gd name="T69" fmla="*/ 47625 h 98"/>
                <a:gd name="T70" fmla="*/ 153988 w 98"/>
                <a:gd name="T71" fmla="*/ 61913 h 98"/>
                <a:gd name="T72" fmla="*/ 155575 w 98"/>
                <a:gd name="T73" fmla="*/ 77788 h 98"/>
                <a:gd name="T74" fmla="*/ 155575 w 98"/>
                <a:gd name="T75" fmla="*/ 77788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9"/>
                  </a:lnTo>
                  <a:lnTo>
                    <a:pt x="97" y="59"/>
                  </a:lnTo>
                  <a:lnTo>
                    <a:pt x="94" y="68"/>
                  </a:lnTo>
                  <a:lnTo>
                    <a:pt x="91" y="77"/>
                  </a:lnTo>
                  <a:lnTo>
                    <a:pt x="84" y="84"/>
                  </a:lnTo>
                  <a:lnTo>
                    <a:pt x="77" y="90"/>
                  </a:lnTo>
                  <a:lnTo>
                    <a:pt x="68" y="95"/>
                  </a:lnTo>
                  <a:lnTo>
                    <a:pt x="59" y="97"/>
                  </a:lnTo>
                  <a:lnTo>
                    <a:pt x="49" y="98"/>
                  </a:lnTo>
                  <a:lnTo>
                    <a:pt x="39" y="97"/>
                  </a:lnTo>
                  <a:lnTo>
                    <a:pt x="30" y="95"/>
                  </a:lnTo>
                  <a:lnTo>
                    <a:pt x="23" y="90"/>
                  </a:lnTo>
                  <a:lnTo>
                    <a:pt x="15" y="84"/>
                  </a:lnTo>
                  <a:lnTo>
                    <a:pt x="9" y="77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91" y="21"/>
                  </a:lnTo>
                  <a:lnTo>
                    <a:pt x="94" y="30"/>
                  </a:lnTo>
                  <a:lnTo>
                    <a:pt x="97" y="3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2" name="Freeform 349"/>
            <p:cNvSpPr>
              <a:spLocks/>
            </p:cNvSpPr>
            <p:nvPr/>
          </p:nvSpPr>
          <p:spPr bwMode="auto">
            <a:xfrm>
              <a:off x="2219326" y="5638800"/>
              <a:ext cx="123825" cy="41275"/>
            </a:xfrm>
            <a:custGeom>
              <a:avLst/>
              <a:gdLst>
                <a:gd name="T0" fmla="*/ 123825 w 78"/>
                <a:gd name="T1" fmla="*/ 20638 h 26"/>
                <a:gd name="T2" fmla="*/ 123825 w 78"/>
                <a:gd name="T3" fmla="*/ 20638 h 26"/>
                <a:gd name="T4" fmla="*/ 122238 w 78"/>
                <a:gd name="T5" fmla="*/ 28575 h 26"/>
                <a:gd name="T6" fmla="*/ 119063 w 78"/>
                <a:gd name="T7" fmla="*/ 34925 h 26"/>
                <a:gd name="T8" fmla="*/ 112713 w 78"/>
                <a:gd name="T9" fmla="*/ 38100 h 26"/>
                <a:gd name="T10" fmla="*/ 104775 w 78"/>
                <a:gd name="T11" fmla="*/ 41275 h 26"/>
                <a:gd name="T12" fmla="*/ 20638 w 78"/>
                <a:gd name="T13" fmla="*/ 41275 h 26"/>
                <a:gd name="T14" fmla="*/ 20638 w 78"/>
                <a:gd name="T15" fmla="*/ 41275 h 26"/>
                <a:gd name="T16" fmla="*/ 12700 w 78"/>
                <a:gd name="T17" fmla="*/ 38100 h 26"/>
                <a:gd name="T18" fmla="*/ 6350 w 78"/>
                <a:gd name="T19" fmla="*/ 34925 h 26"/>
                <a:gd name="T20" fmla="*/ 3175 w 78"/>
                <a:gd name="T21" fmla="*/ 28575 h 26"/>
                <a:gd name="T22" fmla="*/ 0 w 78"/>
                <a:gd name="T23" fmla="*/ 20638 h 26"/>
                <a:gd name="T24" fmla="*/ 0 w 78"/>
                <a:gd name="T25" fmla="*/ 20638 h 26"/>
                <a:gd name="T26" fmla="*/ 0 w 78"/>
                <a:gd name="T27" fmla="*/ 20638 h 26"/>
                <a:gd name="T28" fmla="*/ 3175 w 78"/>
                <a:gd name="T29" fmla="*/ 12700 h 26"/>
                <a:gd name="T30" fmla="*/ 6350 w 78"/>
                <a:gd name="T31" fmla="*/ 6350 h 26"/>
                <a:gd name="T32" fmla="*/ 12700 w 78"/>
                <a:gd name="T33" fmla="*/ 3175 h 26"/>
                <a:gd name="T34" fmla="*/ 20638 w 78"/>
                <a:gd name="T35" fmla="*/ 0 h 26"/>
                <a:gd name="T36" fmla="*/ 104775 w 78"/>
                <a:gd name="T37" fmla="*/ 0 h 26"/>
                <a:gd name="T38" fmla="*/ 104775 w 78"/>
                <a:gd name="T39" fmla="*/ 0 h 26"/>
                <a:gd name="T40" fmla="*/ 112713 w 78"/>
                <a:gd name="T41" fmla="*/ 3175 h 26"/>
                <a:gd name="T42" fmla="*/ 119063 w 78"/>
                <a:gd name="T43" fmla="*/ 6350 h 26"/>
                <a:gd name="T44" fmla="*/ 122238 w 78"/>
                <a:gd name="T45" fmla="*/ 12700 h 26"/>
                <a:gd name="T46" fmla="*/ 123825 w 78"/>
                <a:gd name="T47" fmla="*/ 20638 h 26"/>
                <a:gd name="T48" fmla="*/ 123825 w 78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6">
                  <a:moveTo>
                    <a:pt x="78" y="13"/>
                  </a:moveTo>
                  <a:lnTo>
                    <a:pt x="78" y="13"/>
                  </a:lnTo>
                  <a:lnTo>
                    <a:pt x="77" y="18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66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4"/>
                  </a:lnTo>
                  <a:lnTo>
                    <a:pt x="77" y="8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3" name="Freeform 350"/>
            <p:cNvSpPr>
              <a:spLocks/>
            </p:cNvSpPr>
            <p:nvPr/>
          </p:nvSpPr>
          <p:spPr bwMode="auto">
            <a:xfrm>
              <a:off x="2219326" y="5629275"/>
              <a:ext cx="123825" cy="42863"/>
            </a:xfrm>
            <a:custGeom>
              <a:avLst/>
              <a:gdLst>
                <a:gd name="T0" fmla="*/ 123825 w 78"/>
                <a:gd name="T1" fmla="*/ 22225 h 27"/>
                <a:gd name="T2" fmla="*/ 123825 w 78"/>
                <a:gd name="T3" fmla="*/ 22225 h 27"/>
                <a:gd name="T4" fmla="*/ 122238 w 78"/>
                <a:gd name="T5" fmla="*/ 30163 h 27"/>
                <a:gd name="T6" fmla="*/ 119063 w 78"/>
                <a:gd name="T7" fmla="*/ 36513 h 27"/>
                <a:gd name="T8" fmla="*/ 112713 w 78"/>
                <a:gd name="T9" fmla="*/ 39688 h 27"/>
                <a:gd name="T10" fmla="*/ 104775 w 78"/>
                <a:gd name="T11" fmla="*/ 42863 h 27"/>
                <a:gd name="T12" fmla="*/ 20638 w 78"/>
                <a:gd name="T13" fmla="*/ 42863 h 27"/>
                <a:gd name="T14" fmla="*/ 20638 w 78"/>
                <a:gd name="T15" fmla="*/ 42863 h 27"/>
                <a:gd name="T16" fmla="*/ 12700 w 78"/>
                <a:gd name="T17" fmla="*/ 39688 h 27"/>
                <a:gd name="T18" fmla="*/ 6350 w 78"/>
                <a:gd name="T19" fmla="*/ 36513 h 27"/>
                <a:gd name="T20" fmla="*/ 3175 w 78"/>
                <a:gd name="T21" fmla="*/ 30163 h 27"/>
                <a:gd name="T22" fmla="*/ 0 w 78"/>
                <a:gd name="T23" fmla="*/ 22225 h 27"/>
                <a:gd name="T24" fmla="*/ 0 w 78"/>
                <a:gd name="T25" fmla="*/ 22225 h 27"/>
                <a:gd name="T26" fmla="*/ 0 w 78"/>
                <a:gd name="T27" fmla="*/ 22225 h 27"/>
                <a:gd name="T28" fmla="*/ 3175 w 78"/>
                <a:gd name="T29" fmla="*/ 14288 h 27"/>
                <a:gd name="T30" fmla="*/ 6350 w 78"/>
                <a:gd name="T31" fmla="*/ 6350 h 27"/>
                <a:gd name="T32" fmla="*/ 12700 w 78"/>
                <a:gd name="T33" fmla="*/ 1588 h 27"/>
                <a:gd name="T34" fmla="*/ 20638 w 78"/>
                <a:gd name="T35" fmla="*/ 0 h 27"/>
                <a:gd name="T36" fmla="*/ 104775 w 78"/>
                <a:gd name="T37" fmla="*/ 0 h 27"/>
                <a:gd name="T38" fmla="*/ 104775 w 78"/>
                <a:gd name="T39" fmla="*/ 0 h 27"/>
                <a:gd name="T40" fmla="*/ 112713 w 78"/>
                <a:gd name="T41" fmla="*/ 1588 h 27"/>
                <a:gd name="T42" fmla="*/ 119063 w 78"/>
                <a:gd name="T43" fmla="*/ 6350 h 27"/>
                <a:gd name="T44" fmla="*/ 122238 w 78"/>
                <a:gd name="T45" fmla="*/ 14288 h 27"/>
                <a:gd name="T46" fmla="*/ 123825 w 78"/>
                <a:gd name="T47" fmla="*/ 22225 h 27"/>
                <a:gd name="T48" fmla="*/ 123825 w 78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7">
                  <a:moveTo>
                    <a:pt x="78" y="14"/>
                  </a:moveTo>
                  <a:lnTo>
                    <a:pt x="78" y="14"/>
                  </a:lnTo>
                  <a:lnTo>
                    <a:pt x="77" y="19"/>
                  </a:lnTo>
                  <a:lnTo>
                    <a:pt x="75" y="23"/>
                  </a:lnTo>
                  <a:lnTo>
                    <a:pt x="71" y="25"/>
                  </a:lnTo>
                  <a:lnTo>
                    <a:pt x="66" y="27"/>
                  </a:lnTo>
                  <a:lnTo>
                    <a:pt x="13" y="27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7" y="9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4" name="Freeform 351"/>
            <p:cNvSpPr>
              <a:spLocks/>
            </p:cNvSpPr>
            <p:nvPr/>
          </p:nvSpPr>
          <p:spPr bwMode="auto">
            <a:xfrm>
              <a:off x="2386013" y="5638800"/>
              <a:ext cx="122238" cy="41275"/>
            </a:xfrm>
            <a:custGeom>
              <a:avLst/>
              <a:gdLst>
                <a:gd name="T0" fmla="*/ 122238 w 77"/>
                <a:gd name="T1" fmla="*/ 20638 h 26"/>
                <a:gd name="T2" fmla="*/ 122238 w 77"/>
                <a:gd name="T3" fmla="*/ 20638 h 26"/>
                <a:gd name="T4" fmla="*/ 122238 w 77"/>
                <a:gd name="T5" fmla="*/ 28575 h 26"/>
                <a:gd name="T6" fmla="*/ 117475 w 77"/>
                <a:gd name="T7" fmla="*/ 34925 h 26"/>
                <a:gd name="T8" fmla="*/ 111125 w 77"/>
                <a:gd name="T9" fmla="*/ 38100 h 26"/>
                <a:gd name="T10" fmla="*/ 103188 w 77"/>
                <a:gd name="T11" fmla="*/ 41275 h 26"/>
                <a:gd name="T12" fmla="*/ 17463 w 77"/>
                <a:gd name="T13" fmla="*/ 41275 h 26"/>
                <a:gd name="T14" fmla="*/ 17463 w 77"/>
                <a:gd name="T15" fmla="*/ 41275 h 26"/>
                <a:gd name="T16" fmla="*/ 11113 w 77"/>
                <a:gd name="T17" fmla="*/ 38100 h 26"/>
                <a:gd name="T18" fmla="*/ 6350 w 77"/>
                <a:gd name="T19" fmla="*/ 34925 h 26"/>
                <a:gd name="T20" fmla="*/ 1588 w 77"/>
                <a:gd name="T21" fmla="*/ 28575 h 26"/>
                <a:gd name="T22" fmla="*/ 0 w 77"/>
                <a:gd name="T23" fmla="*/ 20638 h 26"/>
                <a:gd name="T24" fmla="*/ 0 w 77"/>
                <a:gd name="T25" fmla="*/ 20638 h 26"/>
                <a:gd name="T26" fmla="*/ 0 w 77"/>
                <a:gd name="T27" fmla="*/ 20638 h 26"/>
                <a:gd name="T28" fmla="*/ 1588 w 77"/>
                <a:gd name="T29" fmla="*/ 12700 h 26"/>
                <a:gd name="T30" fmla="*/ 6350 w 77"/>
                <a:gd name="T31" fmla="*/ 6350 h 26"/>
                <a:gd name="T32" fmla="*/ 11113 w 77"/>
                <a:gd name="T33" fmla="*/ 3175 h 26"/>
                <a:gd name="T34" fmla="*/ 17463 w 77"/>
                <a:gd name="T35" fmla="*/ 0 h 26"/>
                <a:gd name="T36" fmla="*/ 103188 w 77"/>
                <a:gd name="T37" fmla="*/ 0 h 26"/>
                <a:gd name="T38" fmla="*/ 103188 w 77"/>
                <a:gd name="T39" fmla="*/ 0 h 26"/>
                <a:gd name="T40" fmla="*/ 111125 w 77"/>
                <a:gd name="T41" fmla="*/ 3175 h 26"/>
                <a:gd name="T42" fmla="*/ 117475 w 77"/>
                <a:gd name="T43" fmla="*/ 6350 h 26"/>
                <a:gd name="T44" fmla="*/ 122238 w 77"/>
                <a:gd name="T45" fmla="*/ 12700 h 26"/>
                <a:gd name="T46" fmla="*/ 122238 w 77"/>
                <a:gd name="T47" fmla="*/ 20638 h 26"/>
                <a:gd name="T48" fmla="*/ 122238 w 77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6">
                  <a:moveTo>
                    <a:pt x="77" y="13"/>
                  </a:moveTo>
                  <a:lnTo>
                    <a:pt x="77" y="13"/>
                  </a:lnTo>
                  <a:lnTo>
                    <a:pt x="77" y="18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7" y="8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5" name="Freeform 352"/>
            <p:cNvSpPr>
              <a:spLocks/>
            </p:cNvSpPr>
            <p:nvPr/>
          </p:nvSpPr>
          <p:spPr bwMode="auto">
            <a:xfrm>
              <a:off x="2386013" y="5629275"/>
              <a:ext cx="122238" cy="42863"/>
            </a:xfrm>
            <a:custGeom>
              <a:avLst/>
              <a:gdLst>
                <a:gd name="T0" fmla="*/ 122238 w 77"/>
                <a:gd name="T1" fmla="*/ 22225 h 27"/>
                <a:gd name="T2" fmla="*/ 122238 w 77"/>
                <a:gd name="T3" fmla="*/ 22225 h 27"/>
                <a:gd name="T4" fmla="*/ 122238 w 77"/>
                <a:gd name="T5" fmla="*/ 30163 h 27"/>
                <a:gd name="T6" fmla="*/ 117475 w 77"/>
                <a:gd name="T7" fmla="*/ 36513 h 27"/>
                <a:gd name="T8" fmla="*/ 111125 w 77"/>
                <a:gd name="T9" fmla="*/ 39688 h 27"/>
                <a:gd name="T10" fmla="*/ 103188 w 77"/>
                <a:gd name="T11" fmla="*/ 42863 h 27"/>
                <a:gd name="T12" fmla="*/ 17463 w 77"/>
                <a:gd name="T13" fmla="*/ 42863 h 27"/>
                <a:gd name="T14" fmla="*/ 17463 w 77"/>
                <a:gd name="T15" fmla="*/ 42863 h 27"/>
                <a:gd name="T16" fmla="*/ 11113 w 77"/>
                <a:gd name="T17" fmla="*/ 39688 h 27"/>
                <a:gd name="T18" fmla="*/ 6350 w 77"/>
                <a:gd name="T19" fmla="*/ 36513 h 27"/>
                <a:gd name="T20" fmla="*/ 1588 w 77"/>
                <a:gd name="T21" fmla="*/ 30163 h 27"/>
                <a:gd name="T22" fmla="*/ 0 w 77"/>
                <a:gd name="T23" fmla="*/ 22225 h 27"/>
                <a:gd name="T24" fmla="*/ 0 w 77"/>
                <a:gd name="T25" fmla="*/ 22225 h 27"/>
                <a:gd name="T26" fmla="*/ 0 w 77"/>
                <a:gd name="T27" fmla="*/ 22225 h 27"/>
                <a:gd name="T28" fmla="*/ 1588 w 77"/>
                <a:gd name="T29" fmla="*/ 14288 h 27"/>
                <a:gd name="T30" fmla="*/ 6350 w 77"/>
                <a:gd name="T31" fmla="*/ 6350 h 27"/>
                <a:gd name="T32" fmla="*/ 11113 w 77"/>
                <a:gd name="T33" fmla="*/ 1588 h 27"/>
                <a:gd name="T34" fmla="*/ 17463 w 77"/>
                <a:gd name="T35" fmla="*/ 0 h 27"/>
                <a:gd name="T36" fmla="*/ 103188 w 77"/>
                <a:gd name="T37" fmla="*/ 0 h 27"/>
                <a:gd name="T38" fmla="*/ 103188 w 77"/>
                <a:gd name="T39" fmla="*/ 0 h 27"/>
                <a:gd name="T40" fmla="*/ 111125 w 77"/>
                <a:gd name="T41" fmla="*/ 1588 h 27"/>
                <a:gd name="T42" fmla="*/ 117475 w 77"/>
                <a:gd name="T43" fmla="*/ 6350 h 27"/>
                <a:gd name="T44" fmla="*/ 122238 w 77"/>
                <a:gd name="T45" fmla="*/ 14288 h 27"/>
                <a:gd name="T46" fmla="*/ 122238 w 77"/>
                <a:gd name="T47" fmla="*/ 22225 h 27"/>
                <a:gd name="T48" fmla="*/ 122238 w 77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7">
                  <a:moveTo>
                    <a:pt x="77" y="14"/>
                  </a:moveTo>
                  <a:lnTo>
                    <a:pt x="77" y="14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0" y="25"/>
                  </a:lnTo>
                  <a:lnTo>
                    <a:pt x="65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4"/>
                  </a:lnTo>
                  <a:lnTo>
                    <a:pt x="77" y="9"/>
                  </a:lnTo>
                  <a:lnTo>
                    <a:pt x="77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6" name="Freeform 353"/>
            <p:cNvSpPr>
              <a:spLocks/>
            </p:cNvSpPr>
            <p:nvPr/>
          </p:nvSpPr>
          <p:spPr bwMode="auto">
            <a:xfrm>
              <a:off x="957263" y="5651500"/>
              <a:ext cx="112713" cy="301625"/>
            </a:xfrm>
            <a:custGeom>
              <a:avLst/>
              <a:gdLst>
                <a:gd name="T0" fmla="*/ 46038 w 71"/>
                <a:gd name="T1" fmla="*/ 301625 h 190"/>
                <a:gd name="T2" fmla="*/ 46038 w 71"/>
                <a:gd name="T3" fmla="*/ 301625 h 190"/>
                <a:gd name="T4" fmla="*/ 65088 w 71"/>
                <a:gd name="T5" fmla="*/ 247650 h 190"/>
                <a:gd name="T6" fmla="*/ 79375 w 71"/>
                <a:gd name="T7" fmla="*/ 195263 h 190"/>
                <a:gd name="T8" fmla="*/ 90488 w 71"/>
                <a:gd name="T9" fmla="*/ 147638 h 190"/>
                <a:gd name="T10" fmla="*/ 98425 w 71"/>
                <a:gd name="T11" fmla="*/ 101600 h 190"/>
                <a:gd name="T12" fmla="*/ 107950 w 71"/>
                <a:gd name="T13" fmla="*/ 33338 h 190"/>
                <a:gd name="T14" fmla="*/ 112713 w 71"/>
                <a:gd name="T15" fmla="*/ 1588 h 190"/>
                <a:gd name="T16" fmla="*/ 71438 w 71"/>
                <a:gd name="T17" fmla="*/ 0 h 190"/>
                <a:gd name="T18" fmla="*/ 71438 w 71"/>
                <a:gd name="T19" fmla="*/ 0 h 190"/>
                <a:gd name="T20" fmla="*/ 66675 w 71"/>
                <a:gd name="T21" fmla="*/ 28575 h 190"/>
                <a:gd name="T22" fmla="*/ 57150 w 71"/>
                <a:gd name="T23" fmla="*/ 98425 h 190"/>
                <a:gd name="T24" fmla="*/ 46038 w 71"/>
                <a:gd name="T25" fmla="*/ 144463 h 190"/>
                <a:gd name="T26" fmla="*/ 34925 w 71"/>
                <a:gd name="T27" fmla="*/ 193675 h 190"/>
                <a:gd name="T28" fmla="*/ 20638 w 71"/>
                <a:gd name="T29" fmla="*/ 247650 h 190"/>
                <a:gd name="T30" fmla="*/ 0 w 71"/>
                <a:gd name="T31" fmla="*/ 301625 h 190"/>
                <a:gd name="T32" fmla="*/ 46038 w 71"/>
                <a:gd name="T33" fmla="*/ 301625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190">
                  <a:moveTo>
                    <a:pt x="29" y="190"/>
                  </a:moveTo>
                  <a:lnTo>
                    <a:pt x="29" y="190"/>
                  </a:lnTo>
                  <a:lnTo>
                    <a:pt x="41" y="156"/>
                  </a:lnTo>
                  <a:lnTo>
                    <a:pt x="50" y="123"/>
                  </a:lnTo>
                  <a:lnTo>
                    <a:pt x="57" y="93"/>
                  </a:lnTo>
                  <a:lnTo>
                    <a:pt x="62" y="64"/>
                  </a:lnTo>
                  <a:lnTo>
                    <a:pt x="68" y="21"/>
                  </a:lnTo>
                  <a:lnTo>
                    <a:pt x="71" y="1"/>
                  </a:lnTo>
                  <a:lnTo>
                    <a:pt x="45" y="0"/>
                  </a:lnTo>
                  <a:lnTo>
                    <a:pt x="42" y="18"/>
                  </a:lnTo>
                  <a:lnTo>
                    <a:pt x="36" y="62"/>
                  </a:lnTo>
                  <a:lnTo>
                    <a:pt x="29" y="91"/>
                  </a:lnTo>
                  <a:lnTo>
                    <a:pt x="22" y="122"/>
                  </a:lnTo>
                  <a:lnTo>
                    <a:pt x="13" y="156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7" name="Freeform 354"/>
            <p:cNvSpPr>
              <a:spLocks/>
            </p:cNvSpPr>
            <p:nvPr/>
          </p:nvSpPr>
          <p:spPr bwMode="auto">
            <a:xfrm>
              <a:off x="969963" y="5661025"/>
              <a:ext cx="87313" cy="280988"/>
            </a:xfrm>
            <a:custGeom>
              <a:avLst/>
              <a:gdLst>
                <a:gd name="T0" fmla="*/ 23813 w 55"/>
                <a:gd name="T1" fmla="*/ 280988 h 177"/>
                <a:gd name="T2" fmla="*/ 23813 w 55"/>
                <a:gd name="T3" fmla="*/ 280988 h 177"/>
                <a:gd name="T4" fmla="*/ 39688 w 55"/>
                <a:gd name="T5" fmla="*/ 236538 h 177"/>
                <a:gd name="T6" fmla="*/ 52388 w 55"/>
                <a:gd name="T7" fmla="*/ 192088 h 177"/>
                <a:gd name="T8" fmla="*/ 61913 w 55"/>
                <a:gd name="T9" fmla="*/ 150813 h 177"/>
                <a:gd name="T10" fmla="*/ 71438 w 55"/>
                <a:gd name="T11" fmla="*/ 111125 h 177"/>
                <a:gd name="T12" fmla="*/ 82550 w 55"/>
                <a:gd name="T13" fmla="*/ 44450 h 177"/>
                <a:gd name="T14" fmla="*/ 87313 w 55"/>
                <a:gd name="T15" fmla="*/ 1588 h 177"/>
                <a:gd name="T16" fmla="*/ 66675 w 55"/>
                <a:gd name="T17" fmla="*/ 0 h 177"/>
                <a:gd name="T18" fmla="*/ 66675 w 55"/>
                <a:gd name="T19" fmla="*/ 0 h 177"/>
                <a:gd name="T20" fmla="*/ 61913 w 55"/>
                <a:gd name="T21" fmla="*/ 42863 h 177"/>
                <a:gd name="T22" fmla="*/ 49213 w 55"/>
                <a:gd name="T23" fmla="*/ 111125 h 177"/>
                <a:gd name="T24" fmla="*/ 39688 w 55"/>
                <a:gd name="T25" fmla="*/ 150813 h 177"/>
                <a:gd name="T26" fmla="*/ 30163 w 55"/>
                <a:gd name="T27" fmla="*/ 192088 h 177"/>
                <a:gd name="T28" fmla="*/ 15875 w 55"/>
                <a:gd name="T29" fmla="*/ 236538 h 177"/>
                <a:gd name="T30" fmla="*/ 0 w 55"/>
                <a:gd name="T31" fmla="*/ 280988 h 177"/>
                <a:gd name="T32" fmla="*/ 23813 w 55"/>
                <a:gd name="T33" fmla="*/ 280988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77">
                  <a:moveTo>
                    <a:pt x="15" y="177"/>
                  </a:moveTo>
                  <a:lnTo>
                    <a:pt x="15" y="177"/>
                  </a:lnTo>
                  <a:lnTo>
                    <a:pt x="25" y="149"/>
                  </a:lnTo>
                  <a:lnTo>
                    <a:pt x="33" y="121"/>
                  </a:lnTo>
                  <a:lnTo>
                    <a:pt x="39" y="95"/>
                  </a:lnTo>
                  <a:lnTo>
                    <a:pt x="45" y="70"/>
                  </a:lnTo>
                  <a:lnTo>
                    <a:pt x="52" y="28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39" y="27"/>
                  </a:lnTo>
                  <a:lnTo>
                    <a:pt x="31" y="70"/>
                  </a:lnTo>
                  <a:lnTo>
                    <a:pt x="25" y="95"/>
                  </a:lnTo>
                  <a:lnTo>
                    <a:pt x="19" y="121"/>
                  </a:lnTo>
                  <a:lnTo>
                    <a:pt x="10" y="149"/>
                  </a:lnTo>
                  <a:lnTo>
                    <a:pt x="0" y="177"/>
                  </a:lnTo>
                  <a:lnTo>
                    <a:pt x="15" y="17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8" name="Freeform 355"/>
            <p:cNvSpPr>
              <a:spLocks/>
            </p:cNvSpPr>
            <p:nvPr/>
          </p:nvSpPr>
          <p:spPr bwMode="auto">
            <a:xfrm>
              <a:off x="971551" y="5675313"/>
              <a:ext cx="73025" cy="263525"/>
            </a:xfrm>
            <a:custGeom>
              <a:avLst/>
              <a:gdLst>
                <a:gd name="T0" fmla="*/ 4763 w 46"/>
                <a:gd name="T1" fmla="*/ 263525 h 166"/>
                <a:gd name="T2" fmla="*/ 4763 w 46"/>
                <a:gd name="T3" fmla="*/ 263525 h 166"/>
                <a:gd name="T4" fmla="*/ 20638 w 46"/>
                <a:gd name="T5" fmla="*/ 223838 h 166"/>
                <a:gd name="T6" fmla="*/ 31750 w 46"/>
                <a:gd name="T7" fmla="*/ 184150 h 166"/>
                <a:gd name="T8" fmla="*/ 44450 w 46"/>
                <a:gd name="T9" fmla="*/ 146050 h 166"/>
                <a:gd name="T10" fmla="*/ 52388 w 46"/>
                <a:gd name="T11" fmla="*/ 109538 h 166"/>
                <a:gd name="T12" fmla="*/ 66675 w 46"/>
                <a:gd name="T13" fmla="*/ 47625 h 166"/>
                <a:gd name="T14" fmla="*/ 73025 w 46"/>
                <a:gd name="T15" fmla="*/ 0 h 166"/>
                <a:gd name="T16" fmla="*/ 73025 w 46"/>
                <a:gd name="T17" fmla="*/ 0 h 166"/>
                <a:gd name="T18" fmla="*/ 61913 w 46"/>
                <a:gd name="T19" fmla="*/ 58738 h 166"/>
                <a:gd name="T20" fmla="*/ 46038 w 46"/>
                <a:gd name="T21" fmla="*/ 122238 h 166"/>
                <a:gd name="T22" fmla="*/ 26988 w 46"/>
                <a:gd name="T23" fmla="*/ 192088 h 166"/>
                <a:gd name="T24" fmla="*/ 14288 w 46"/>
                <a:gd name="T25" fmla="*/ 228600 h 166"/>
                <a:gd name="T26" fmla="*/ 0 w 46"/>
                <a:gd name="T27" fmla="*/ 263525 h 166"/>
                <a:gd name="T28" fmla="*/ 4763 w 46"/>
                <a:gd name="T29" fmla="*/ 263525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166">
                  <a:moveTo>
                    <a:pt x="3" y="166"/>
                  </a:moveTo>
                  <a:lnTo>
                    <a:pt x="3" y="166"/>
                  </a:lnTo>
                  <a:lnTo>
                    <a:pt x="13" y="141"/>
                  </a:lnTo>
                  <a:lnTo>
                    <a:pt x="20" y="116"/>
                  </a:lnTo>
                  <a:lnTo>
                    <a:pt x="28" y="92"/>
                  </a:lnTo>
                  <a:lnTo>
                    <a:pt x="33" y="69"/>
                  </a:lnTo>
                  <a:lnTo>
                    <a:pt x="42" y="30"/>
                  </a:lnTo>
                  <a:lnTo>
                    <a:pt x="46" y="0"/>
                  </a:lnTo>
                  <a:lnTo>
                    <a:pt x="39" y="37"/>
                  </a:lnTo>
                  <a:lnTo>
                    <a:pt x="29" y="77"/>
                  </a:lnTo>
                  <a:lnTo>
                    <a:pt x="17" y="121"/>
                  </a:lnTo>
                  <a:lnTo>
                    <a:pt x="9" y="144"/>
                  </a:lnTo>
                  <a:lnTo>
                    <a:pt x="0" y="166"/>
                  </a:lnTo>
                  <a:lnTo>
                    <a:pt x="3" y="16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9" name="Freeform 362"/>
            <p:cNvSpPr>
              <a:spLocks/>
            </p:cNvSpPr>
            <p:nvPr/>
          </p:nvSpPr>
          <p:spPr bwMode="auto">
            <a:xfrm>
              <a:off x="495301" y="2794000"/>
              <a:ext cx="395288" cy="393700"/>
            </a:xfrm>
            <a:custGeom>
              <a:avLst/>
              <a:gdLst>
                <a:gd name="T0" fmla="*/ 395288 w 249"/>
                <a:gd name="T1" fmla="*/ 196850 h 248"/>
                <a:gd name="T2" fmla="*/ 390525 w 249"/>
                <a:gd name="T3" fmla="*/ 238125 h 248"/>
                <a:gd name="T4" fmla="*/ 381000 w 249"/>
                <a:gd name="T5" fmla="*/ 273050 h 248"/>
                <a:gd name="T6" fmla="*/ 361950 w 249"/>
                <a:gd name="T7" fmla="*/ 307975 h 248"/>
                <a:gd name="T8" fmla="*/ 336550 w 249"/>
                <a:gd name="T9" fmla="*/ 334963 h 248"/>
                <a:gd name="T10" fmla="*/ 307975 w 249"/>
                <a:gd name="T11" fmla="*/ 358775 h 248"/>
                <a:gd name="T12" fmla="*/ 274638 w 249"/>
                <a:gd name="T13" fmla="*/ 379413 h 248"/>
                <a:gd name="T14" fmla="*/ 238125 w 249"/>
                <a:gd name="T15" fmla="*/ 388938 h 248"/>
                <a:gd name="T16" fmla="*/ 198438 w 249"/>
                <a:gd name="T17" fmla="*/ 393700 h 248"/>
                <a:gd name="T18" fmla="*/ 179388 w 249"/>
                <a:gd name="T19" fmla="*/ 393700 h 248"/>
                <a:gd name="T20" fmla="*/ 138113 w 249"/>
                <a:gd name="T21" fmla="*/ 385763 h 248"/>
                <a:gd name="T22" fmla="*/ 104775 w 249"/>
                <a:gd name="T23" fmla="*/ 369888 h 248"/>
                <a:gd name="T24" fmla="*/ 73025 w 249"/>
                <a:gd name="T25" fmla="*/ 349250 h 248"/>
                <a:gd name="T26" fmla="*/ 46038 w 249"/>
                <a:gd name="T27" fmla="*/ 320675 h 248"/>
                <a:gd name="T28" fmla="*/ 25400 w 249"/>
                <a:gd name="T29" fmla="*/ 292100 h 248"/>
                <a:gd name="T30" fmla="*/ 7938 w 249"/>
                <a:gd name="T31" fmla="*/ 255588 h 248"/>
                <a:gd name="T32" fmla="*/ 3175 w 249"/>
                <a:gd name="T33" fmla="*/ 217488 h 248"/>
                <a:gd name="T34" fmla="*/ 0 w 249"/>
                <a:gd name="T35" fmla="*/ 196850 h 248"/>
                <a:gd name="T36" fmla="*/ 4763 w 249"/>
                <a:gd name="T37" fmla="*/ 157163 h 248"/>
                <a:gd name="T38" fmla="*/ 15875 w 249"/>
                <a:gd name="T39" fmla="*/ 119063 h 248"/>
                <a:gd name="T40" fmla="*/ 34925 w 249"/>
                <a:gd name="T41" fmla="*/ 85725 h 248"/>
                <a:gd name="T42" fmla="*/ 58738 w 249"/>
                <a:gd name="T43" fmla="*/ 57150 h 248"/>
                <a:gd name="T44" fmla="*/ 88900 w 249"/>
                <a:gd name="T45" fmla="*/ 33338 h 248"/>
                <a:gd name="T46" fmla="*/ 120650 w 249"/>
                <a:gd name="T47" fmla="*/ 15875 h 248"/>
                <a:gd name="T48" fmla="*/ 158750 w 249"/>
                <a:gd name="T49" fmla="*/ 3175 h 248"/>
                <a:gd name="T50" fmla="*/ 198438 w 249"/>
                <a:gd name="T51" fmla="*/ 0 h 248"/>
                <a:gd name="T52" fmla="*/ 219075 w 249"/>
                <a:gd name="T53" fmla="*/ 0 h 248"/>
                <a:gd name="T54" fmla="*/ 257175 w 249"/>
                <a:gd name="T55" fmla="*/ 7938 h 248"/>
                <a:gd name="T56" fmla="*/ 292100 w 249"/>
                <a:gd name="T57" fmla="*/ 23813 h 248"/>
                <a:gd name="T58" fmla="*/ 322263 w 249"/>
                <a:gd name="T59" fmla="*/ 46038 h 248"/>
                <a:gd name="T60" fmla="*/ 350838 w 249"/>
                <a:gd name="T61" fmla="*/ 71438 h 248"/>
                <a:gd name="T62" fmla="*/ 369888 w 249"/>
                <a:gd name="T63" fmla="*/ 103188 h 248"/>
                <a:gd name="T64" fmla="*/ 387350 w 249"/>
                <a:gd name="T65" fmla="*/ 138113 h 248"/>
                <a:gd name="T66" fmla="*/ 395288 w 249"/>
                <a:gd name="T67" fmla="*/ 177800 h 248"/>
                <a:gd name="T68" fmla="*/ 395288 w 249"/>
                <a:gd name="T69" fmla="*/ 19685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248">
                  <a:moveTo>
                    <a:pt x="249" y="124"/>
                  </a:moveTo>
                  <a:lnTo>
                    <a:pt x="249" y="124"/>
                  </a:lnTo>
                  <a:lnTo>
                    <a:pt x="249" y="137"/>
                  </a:lnTo>
                  <a:lnTo>
                    <a:pt x="246" y="150"/>
                  </a:lnTo>
                  <a:lnTo>
                    <a:pt x="244" y="161"/>
                  </a:lnTo>
                  <a:lnTo>
                    <a:pt x="240" y="172"/>
                  </a:lnTo>
                  <a:lnTo>
                    <a:pt x="233" y="184"/>
                  </a:lnTo>
                  <a:lnTo>
                    <a:pt x="228" y="194"/>
                  </a:lnTo>
                  <a:lnTo>
                    <a:pt x="221" y="202"/>
                  </a:lnTo>
                  <a:lnTo>
                    <a:pt x="212" y="211"/>
                  </a:lnTo>
                  <a:lnTo>
                    <a:pt x="203" y="220"/>
                  </a:lnTo>
                  <a:lnTo>
                    <a:pt x="194" y="226"/>
                  </a:lnTo>
                  <a:lnTo>
                    <a:pt x="184" y="233"/>
                  </a:lnTo>
                  <a:lnTo>
                    <a:pt x="173" y="239"/>
                  </a:lnTo>
                  <a:lnTo>
                    <a:pt x="162" y="243"/>
                  </a:lnTo>
                  <a:lnTo>
                    <a:pt x="150" y="245"/>
                  </a:lnTo>
                  <a:lnTo>
                    <a:pt x="138" y="248"/>
                  </a:lnTo>
                  <a:lnTo>
                    <a:pt x="125" y="248"/>
                  </a:lnTo>
                  <a:lnTo>
                    <a:pt x="113" y="248"/>
                  </a:lnTo>
                  <a:lnTo>
                    <a:pt x="100" y="245"/>
                  </a:lnTo>
                  <a:lnTo>
                    <a:pt x="87" y="243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6" y="226"/>
                  </a:lnTo>
                  <a:lnTo>
                    <a:pt x="46" y="220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2" y="194"/>
                  </a:lnTo>
                  <a:lnTo>
                    <a:pt x="16" y="184"/>
                  </a:lnTo>
                  <a:lnTo>
                    <a:pt x="10" y="172"/>
                  </a:lnTo>
                  <a:lnTo>
                    <a:pt x="5" y="161"/>
                  </a:lnTo>
                  <a:lnTo>
                    <a:pt x="3" y="150"/>
                  </a:lnTo>
                  <a:lnTo>
                    <a:pt x="2" y="137"/>
                  </a:lnTo>
                  <a:lnTo>
                    <a:pt x="0" y="124"/>
                  </a:lnTo>
                  <a:lnTo>
                    <a:pt x="2" y="112"/>
                  </a:lnTo>
                  <a:lnTo>
                    <a:pt x="3" y="99"/>
                  </a:lnTo>
                  <a:lnTo>
                    <a:pt x="5" y="87"/>
                  </a:lnTo>
                  <a:lnTo>
                    <a:pt x="10" y="75"/>
                  </a:lnTo>
                  <a:lnTo>
                    <a:pt x="16" y="65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9"/>
                  </a:lnTo>
                  <a:lnTo>
                    <a:pt x="56" y="21"/>
                  </a:lnTo>
                  <a:lnTo>
                    <a:pt x="66" y="15"/>
                  </a:lnTo>
                  <a:lnTo>
                    <a:pt x="76" y="10"/>
                  </a:lnTo>
                  <a:lnTo>
                    <a:pt x="87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0" y="2"/>
                  </a:lnTo>
                  <a:lnTo>
                    <a:pt x="162" y="5"/>
                  </a:lnTo>
                  <a:lnTo>
                    <a:pt x="173" y="10"/>
                  </a:lnTo>
                  <a:lnTo>
                    <a:pt x="184" y="15"/>
                  </a:lnTo>
                  <a:lnTo>
                    <a:pt x="194" y="21"/>
                  </a:lnTo>
                  <a:lnTo>
                    <a:pt x="203" y="29"/>
                  </a:lnTo>
                  <a:lnTo>
                    <a:pt x="212" y="36"/>
                  </a:lnTo>
                  <a:lnTo>
                    <a:pt x="221" y="45"/>
                  </a:lnTo>
                  <a:lnTo>
                    <a:pt x="228" y="54"/>
                  </a:lnTo>
                  <a:lnTo>
                    <a:pt x="233" y="65"/>
                  </a:lnTo>
                  <a:lnTo>
                    <a:pt x="240" y="75"/>
                  </a:lnTo>
                  <a:lnTo>
                    <a:pt x="244" y="87"/>
                  </a:lnTo>
                  <a:lnTo>
                    <a:pt x="246" y="99"/>
                  </a:lnTo>
                  <a:lnTo>
                    <a:pt x="249" y="112"/>
                  </a:lnTo>
                  <a:lnTo>
                    <a:pt x="249" y="124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0" name="Freeform 363"/>
            <p:cNvSpPr>
              <a:spLocks noEditPoints="1"/>
            </p:cNvSpPr>
            <p:nvPr/>
          </p:nvSpPr>
          <p:spPr bwMode="auto">
            <a:xfrm>
              <a:off x="606426" y="2871788"/>
              <a:ext cx="155575" cy="230188"/>
            </a:xfrm>
            <a:custGeom>
              <a:avLst/>
              <a:gdLst>
                <a:gd name="T0" fmla="*/ 0 w 98"/>
                <a:gd name="T1" fmla="*/ 77788 h 145"/>
                <a:gd name="T2" fmla="*/ 0 w 98"/>
                <a:gd name="T3" fmla="*/ 77788 h 145"/>
                <a:gd name="T4" fmla="*/ 1588 w 98"/>
                <a:gd name="T5" fmla="*/ 61913 h 145"/>
                <a:gd name="T6" fmla="*/ 4763 w 98"/>
                <a:gd name="T7" fmla="*/ 46038 h 145"/>
                <a:gd name="T8" fmla="*/ 11113 w 98"/>
                <a:gd name="T9" fmla="*/ 33338 h 145"/>
                <a:gd name="T10" fmla="*/ 22225 w 98"/>
                <a:gd name="T11" fmla="*/ 22225 h 145"/>
                <a:gd name="T12" fmla="*/ 31750 w 98"/>
                <a:gd name="T13" fmla="*/ 11113 h 145"/>
                <a:gd name="T14" fmla="*/ 46038 w 98"/>
                <a:gd name="T15" fmla="*/ 6350 h 145"/>
                <a:gd name="T16" fmla="*/ 58738 w 98"/>
                <a:gd name="T17" fmla="*/ 1588 h 145"/>
                <a:gd name="T18" fmla="*/ 76200 w 98"/>
                <a:gd name="T19" fmla="*/ 0 h 145"/>
                <a:gd name="T20" fmla="*/ 76200 w 98"/>
                <a:gd name="T21" fmla="*/ 0 h 145"/>
                <a:gd name="T22" fmla="*/ 96838 w 98"/>
                <a:gd name="T23" fmla="*/ 1588 h 145"/>
                <a:gd name="T24" fmla="*/ 114300 w 98"/>
                <a:gd name="T25" fmla="*/ 6350 h 145"/>
                <a:gd name="T26" fmla="*/ 127000 w 98"/>
                <a:gd name="T27" fmla="*/ 14288 h 145"/>
                <a:gd name="T28" fmla="*/ 138113 w 98"/>
                <a:gd name="T29" fmla="*/ 22225 h 145"/>
                <a:gd name="T30" fmla="*/ 146050 w 98"/>
                <a:gd name="T31" fmla="*/ 31750 h 145"/>
                <a:gd name="T32" fmla="*/ 150813 w 98"/>
                <a:gd name="T33" fmla="*/ 41275 h 145"/>
                <a:gd name="T34" fmla="*/ 153988 w 98"/>
                <a:gd name="T35" fmla="*/ 52388 h 145"/>
                <a:gd name="T36" fmla="*/ 155575 w 98"/>
                <a:gd name="T37" fmla="*/ 60325 h 145"/>
                <a:gd name="T38" fmla="*/ 155575 w 98"/>
                <a:gd name="T39" fmla="*/ 60325 h 145"/>
                <a:gd name="T40" fmla="*/ 153988 w 98"/>
                <a:gd name="T41" fmla="*/ 71438 h 145"/>
                <a:gd name="T42" fmla="*/ 153988 w 98"/>
                <a:gd name="T43" fmla="*/ 79375 h 145"/>
                <a:gd name="T44" fmla="*/ 149225 w 98"/>
                <a:gd name="T45" fmla="*/ 87313 h 145"/>
                <a:gd name="T46" fmla="*/ 147638 w 98"/>
                <a:gd name="T47" fmla="*/ 93663 h 145"/>
                <a:gd name="T48" fmla="*/ 138113 w 98"/>
                <a:gd name="T49" fmla="*/ 106363 h 145"/>
                <a:gd name="T50" fmla="*/ 127000 w 98"/>
                <a:gd name="T51" fmla="*/ 114300 h 145"/>
                <a:gd name="T52" fmla="*/ 117475 w 98"/>
                <a:gd name="T53" fmla="*/ 122238 h 145"/>
                <a:gd name="T54" fmla="*/ 109538 w 98"/>
                <a:gd name="T55" fmla="*/ 130175 h 145"/>
                <a:gd name="T56" fmla="*/ 101600 w 98"/>
                <a:gd name="T57" fmla="*/ 138113 h 145"/>
                <a:gd name="T58" fmla="*/ 100013 w 98"/>
                <a:gd name="T59" fmla="*/ 142875 h 145"/>
                <a:gd name="T60" fmla="*/ 96838 w 98"/>
                <a:gd name="T61" fmla="*/ 149225 h 145"/>
                <a:gd name="T62" fmla="*/ 96838 w 98"/>
                <a:gd name="T63" fmla="*/ 161925 h 145"/>
                <a:gd name="T64" fmla="*/ 55563 w 98"/>
                <a:gd name="T65" fmla="*/ 161925 h 145"/>
                <a:gd name="T66" fmla="*/ 55563 w 98"/>
                <a:gd name="T67" fmla="*/ 147638 h 145"/>
                <a:gd name="T68" fmla="*/ 55563 w 98"/>
                <a:gd name="T69" fmla="*/ 147638 h 145"/>
                <a:gd name="T70" fmla="*/ 58738 w 98"/>
                <a:gd name="T71" fmla="*/ 130175 h 145"/>
                <a:gd name="T72" fmla="*/ 65088 w 98"/>
                <a:gd name="T73" fmla="*/ 117475 h 145"/>
                <a:gd name="T74" fmla="*/ 73025 w 98"/>
                <a:gd name="T75" fmla="*/ 107950 h 145"/>
                <a:gd name="T76" fmla="*/ 80963 w 98"/>
                <a:gd name="T77" fmla="*/ 100013 h 145"/>
                <a:gd name="T78" fmla="*/ 92075 w 98"/>
                <a:gd name="T79" fmla="*/ 92075 h 145"/>
                <a:gd name="T80" fmla="*/ 100013 w 98"/>
                <a:gd name="T81" fmla="*/ 84138 h 145"/>
                <a:gd name="T82" fmla="*/ 103188 w 98"/>
                <a:gd name="T83" fmla="*/ 76200 h 145"/>
                <a:gd name="T84" fmla="*/ 104775 w 98"/>
                <a:gd name="T85" fmla="*/ 65088 h 145"/>
                <a:gd name="T86" fmla="*/ 104775 w 98"/>
                <a:gd name="T87" fmla="*/ 65088 h 145"/>
                <a:gd name="T88" fmla="*/ 103188 w 98"/>
                <a:gd name="T89" fmla="*/ 52388 h 145"/>
                <a:gd name="T90" fmla="*/ 96838 w 98"/>
                <a:gd name="T91" fmla="*/ 44450 h 145"/>
                <a:gd name="T92" fmla="*/ 88900 w 98"/>
                <a:gd name="T93" fmla="*/ 38100 h 145"/>
                <a:gd name="T94" fmla="*/ 79375 w 98"/>
                <a:gd name="T95" fmla="*/ 34925 h 145"/>
                <a:gd name="T96" fmla="*/ 79375 w 98"/>
                <a:gd name="T97" fmla="*/ 34925 h 145"/>
                <a:gd name="T98" fmla="*/ 71438 w 98"/>
                <a:gd name="T99" fmla="*/ 38100 h 145"/>
                <a:gd name="T100" fmla="*/ 63500 w 98"/>
                <a:gd name="T101" fmla="*/ 39688 h 145"/>
                <a:gd name="T102" fmla="*/ 57150 w 98"/>
                <a:gd name="T103" fmla="*/ 44450 h 145"/>
                <a:gd name="T104" fmla="*/ 53975 w 98"/>
                <a:gd name="T105" fmla="*/ 47625 h 145"/>
                <a:gd name="T106" fmla="*/ 50800 w 98"/>
                <a:gd name="T107" fmla="*/ 55563 h 145"/>
                <a:gd name="T108" fmla="*/ 47625 w 98"/>
                <a:gd name="T109" fmla="*/ 61913 h 145"/>
                <a:gd name="T110" fmla="*/ 46038 w 98"/>
                <a:gd name="T111" fmla="*/ 77788 h 145"/>
                <a:gd name="T112" fmla="*/ 0 w 98"/>
                <a:gd name="T113" fmla="*/ 77788 h 145"/>
                <a:gd name="T114" fmla="*/ 50800 w 98"/>
                <a:gd name="T115" fmla="*/ 180975 h 145"/>
                <a:gd name="T116" fmla="*/ 100013 w 98"/>
                <a:gd name="T117" fmla="*/ 180975 h 145"/>
                <a:gd name="T118" fmla="*/ 100013 w 98"/>
                <a:gd name="T119" fmla="*/ 230188 h 145"/>
                <a:gd name="T120" fmla="*/ 50800 w 98"/>
                <a:gd name="T121" fmla="*/ 230188 h 145"/>
                <a:gd name="T122" fmla="*/ 50800 w 98"/>
                <a:gd name="T123" fmla="*/ 180975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8" h="145">
                  <a:moveTo>
                    <a:pt x="0" y="49"/>
                  </a:moveTo>
                  <a:lnTo>
                    <a:pt x="0" y="49"/>
                  </a:lnTo>
                  <a:lnTo>
                    <a:pt x="1" y="39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0"/>
                  </a:lnTo>
                  <a:lnTo>
                    <a:pt x="95" y="26"/>
                  </a:lnTo>
                  <a:lnTo>
                    <a:pt x="97" y="33"/>
                  </a:lnTo>
                  <a:lnTo>
                    <a:pt x="98" y="38"/>
                  </a:lnTo>
                  <a:lnTo>
                    <a:pt x="97" y="45"/>
                  </a:lnTo>
                  <a:lnTo>
                    <a:pt x="97" y="50"/>
                  </a:lnTo>
                  <a:lnTo>
                    <a:pt x="94" y="55"/>
                  </a:lnTo>
                  <a:lnTo>
                    <a:pt x="93" y="59"/>
                  </a:lnTo>
                  <a:lnTo>
                    <a:pt x="87" y="67"/>
                  </a:lnTo>
                  <a:lnTo>
                    <a:pt x="80" y="72"/>
                  </a:lnTo>
                  <a:lnTo>
                    <a:pt x="74" y="77"/>
                  </a:lnTo>
                  <a:lnTo>
                    <a:pt x="69" y="82"/>
                  </a:lnTo>
                  <a:lnTo>
                    <a:pt x="64" y="87"/>
                  </a:lnTo>
                  <a:lnTo>
                    <a:pt x="63" y="90"/>
                  </a:lnTo>
                  <a:lnTo>
                    <a:pt x="61" y="94"/>
                  </a:lnTo>
                  <a:lnTo>
                    <a:pt x="61" y="102"/>
                  </a:lnTo>
                  <a:lnTo>
                    <a:pt x="35" y="102"/>
                  </a:lnTo>
                  <a:lnTo>
                    <a:pt x="35" y="93"/>
                  </a:lnTo>
                  <a:lnTo>
                    <a:pt x="37" y="82"/>
                  </a:lnTo>
                  <a:lnTo>
                    <a:pt x="41" y="74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5" y="48"/>
                  </a:lnTo>
                  <a:lnTo>
                    <a:pt x="66" y="41"/>
                  </a:lnTo>
                  <a:lnTo>
                    <a:pt x="65" y="33"/>
                  </a:lnTo>
                  <a:lnTo>
                    <a:pt x="61" y="28"/>
                  </a:lnTo>
                  <a:lnTo>
                    <a:pt x="56" y="24"/>
                  </a:lnTo>
                  <a:lnTo>
                    <a:pt x="50" y="22"/>
                  </a:lnTo>
                  <a:lnTo>
                    <a:pt x="45" y="24"/>
                  </a:lnTo>
                  <a:lnTo>
                    <a:pt x="40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29" y="49"/>
                  </a:lnTo>
                  <a:lnTo>
                    <a:pt x="0" y="49"/>
                  </a:lnTo>
                  <a:close/>
                  <a:moveTo>
                    <a:pt x="32" y="114"/>
                  </a:moveTo>
                  <a:lnTo>
                    <a:pt x="63" y="114"/>
                  </a:lnTo>
                  <a:lnTo>
                    <a:pt x="63" y="145"/>
                  </a:lnTo>
                  <a:lnTo>
                    <a:pt x="32" y="145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F1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1" name="Rectangle 418"/>
            <p:cNvSpPr>
              <a:spLocks noChangeArrowheads="1"/>
            </p:cNvSpPr>
            <p:nvPr/>
          </p:nvSpPr>
          <p:spPr bwMode="auto">
            <a:xfrm>
              <a:off x="1930400" y="3157538"/>
              <a:ext cx="574675" cy="409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2" name="Freeform 419"/>
            <p:cNvSpPr>
              <a:spLocks/>
            </p:cNvSpPr>
            <p:nvPr/>
          </p:nvSpPr>
          <p:spPr bwMode="auto">
            <a:xfrm>
              <a:off x="2289175" y="3490913"/>
              <a:ext cx="184150" cy="184150"/>
            </a:xfrm>
            <a:custGeom>
              <a:avLst/>
              <a:gdLst>
                <a:gd name="T0" fmla="*/ 0 w 116"/>
                <a:gd name="T1" fmla="*/ 184150 h 116"/>
                <a:gd name="T2" fmla="*/ 0 w 116"/>
                <a:gd name="T3" fmla="*/ 0 h 116"/>
                <a:gd name="T4" fmla="*/ 184150 w 116"/>
                <a:gd name="T5" fmla="*/ 0 h 116"/>
                <a:gd name="T6" fmla="*/ 0 w 116"/>
                <a:gd name="T7" fmla="*/ 18415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6">
                  <a:moveTo>
                    <a:pt x="0" y="116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3" name="Rectangle 420"/>
            <p:cNvSpPr>
              <a:spLocks noChangeArrowheads="1"/>
            </p:cNvSpPr>
            <p:nvPr/>
          </p:nvSpPr>
          <p:spPr bwMode="auto">
            <a:xfrm>
              <a:off x="2025650" y="3290888"/>
              <a:ext cx="361950" cy="36513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4" name="Rectangle 421"/>
            <p:cNvSpPr>
              <a:spLocks noChangeArrowheads="1"/>
            </p:cNvSpPr>
            <p:nvPr/>
          </p:nvSpPr>
          <p:spPr bwMode="auto">
            <a:xfrm>
              <a:off x="2025650" y="3386138"/>
              <a:ext cx="361950" cy="34925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5" name="Rectangle 422"/>
            <p:cNvSpPr>
              <a:spLocks noChangeArrowheads="1"/>
            </p:cNvSpPr>
            <p:nvPr/>
          </p:nvSpPr>
          <p:spPr bwMode="auto">
            <a:xfrm>
              <a:off x="1268413" y="2909888"/>
              <a:ext cx="909638" cy="434975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6" name="Freeform 423"/>
            <p:cNvSpPr>
              <a:spLocks/>
            </p:cNvSpPr>
            <p:nvPr/>
          </p:nvSpPr>
          <p:spPr bwMode="auto">
            <a:xfrm>
              <a:off x="1319213" y="3227388"/>
              <a:ext cx="290513" cy="290513"/>
            </a:xfrm>
            <a:custGeom>
              <a:avLst/>
              <a:gdLst>
                <a:gd name="T0" fmla="*/ 290513 w 183"/>
                <a:gd name="T1" fmla="*/ 290513 h 183"/>
                <a:gd name="T2" fmla="*/ 290513 w 183"/>
                <a:gd name="T3" fmla="*/ 0 h 183"/>
                <a:gd name="T4" fmla="*/ 0 w 183"/>
                <a:gd name="T5" fmla="*/ 0 h 183"/>
                <a:gd name="T6" fmla="*/ 290513 w 183"/>
                <a:gd name="T7" fmla="*/ 290513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83">
                  <a:moveTo>
                    <a:pt x="183" y="183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7" name="Rectangle 424"/>
            <p:cNvSpPr>
              <a:spLocks noChangeArrowheads="1"/>
            </p:cNvSpPr>
            <p:nvPr/>
          </p:nvSpPr>
          <p:spPr bwMode="auto">
            <a:xfrm>
              <a:off x="1414463" y="3067050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8" name="Rectangle 425"/>
            <p:cNvSpPr>
              <a:spLocks noChangeArrowheads="1"/>
            </p:cNvSpPr>
            <p:nvPr/>
          </p:nvSpPr>
          <p:spPr bwMode="auto">
            <a:xfrm>
              <a:off x="1414463" y="3173413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9" name="Freeform 440"/>
            <p:cNvSpPr>
              <a:spLocks noEditPoints="1"/>
            </p:cNvSpPr>
            <p:nvPr/>
          </p:nvSpPr>
          <p:spPr bwMode="auto">
            <a:xfrm>
              <a:off x="87313" y="3540125"/>
              <a:ext cx="444500" cy="531813"/>
            </a:xfrm>
            <a:custGeom>
              <a:avLst/>
              <a:gdLst>
                <a:gd name="T0" fmla="*/ 222250 w 280"/>
                <a:gd name="T1" fmla="*/ 0 h 335"/>
                <a:gd name="T2" fmla="*/ 176213 w 280"/>
                <a:gd name="T3" fmla="*/ 3175 h 335"/>
                <a:gd name="T4" fmla="*/ 136525 w 280"/>
                <a:gd name="T5" fmla="*/ 17463 h 335"/>
                <a:gd name="T6" fmla="*/ 98425 w 280"/>
                <a:gd name="T7" fmla="*/ 38100 h 335"/>
                <a:gd name="T8" fmla="*/ 65088 w 280"/>
                <a:gd name="T9" fmla="*/ 63500 h 335"/>
                <a:gd name="T10" fmla="*/ 38100 w 280"/>
                <a:gd name="T11" fmla="*/ 96838 h 335"/>
                <a:gd name="T12" fmla="*/ 19050 w 280"/>
                <a:gd name="T13" fmla="*/ 134938 h 335"/>
                <a:gd name="T14" fmla="*/ 4763 w 280"/>
                <a:gd name="T15" fmla="*/ 174625 h 335"/>
                <a:gd name="T16" fmla="*/ 0 w 280"/>
                <a:gd name="T17" fmla="*/ 220663 h 335"/>
                <a:gd name="T18" fmla="*/ 0 w 280"/>
                <a:gd name="T19" fmla="*/ 233363 h 335"/>
                <a:gd name="T20" fmla="*/ 11113 w 280"/>
                <a:gd name="T21" fmla="*/ 269875 h 335"/>
                <a:gd name="T22" fmla="*/ 34925 w 280"/>
                <a:gd name="T23" fmla="*/ 320675 h 335"/>
                <a:gd name="T24" fmla="*/ 71438 w 280"/>
                <a:gd name="T25" fmla="*/ 373063 h 335"/>
                <a:gd name="T26" fmla="*/ 111125 w 280"/>
                <a:gd name="T27" fmla="*/ 420688 h 335"/>
                <a:gd name="T28" fmla="*/ 187325 w 280"/>
                <a:gd name="T29" fmla="*/ 501650 h 335"/>
                <a:gd name="T30" fmla="*/ 222250 w 280"/>
                <a:gd name="T31" fmla="*/ 531813 h 335"/>
                <a:gd name="T32" fmla="*/ 292100 w 280"/>
                <a:gd name="T33" fmla="*/ 465138 h 335"/>
                <a:gd name="T34" fmla="*/ 354013 w 280"/>
                <a:gd name="T35" fmla="*/ 396875 h 335"/>
                <a:gd name="T36" fmla="*/ 392113 w 280"/>
                <a:gd name="T37" fmla="*/ 347663 h 335"/>
                <a:gd name="T38" fmla="*/ 422275 w 280"/>
                <a:gd name="T39" fmla="*/ 295275 h 335"/>
                <a:gd name="T40" fmla="*/ 441325 w 280"/>
                <a:gd name="T41" fmla="*/ 246063 h 335"/>
                <a:gd name="T42" fmla="*/ 444500 w 280"/>
                <a:gd name="T43" fmla="*/ 220663 h 335"/>
                <a:gd name="T44" fmla="*/ 442913 w 280"/>
                <a:gd name="T45" fmla="*/ 196850 h 335"/>
                <a:gd name="T46" fmla="*/ 434975 w 280"/>
                <a:gd name="T47" fmla="*/ 155575 h 335"/>
                <a:gd name="T48" fmla="*/ 415925 w 280"/>
                <a:gd name="T49" fmla="*/ 115888 h 335"/>
                <a:gd name="T50" fmla="*/ 392113 w 280"/>
                <a:gd name="T51" fmla="*/ 79375 h 335"/>
                <a:gd name="T52" fmla="*/ 361950 w 280"/>
                <a:gd name="T53" fmla="*/ 49213 h 335"/>
                <a:gd name="T54" fmla="*/ 328613 w 280"/>
                <a:gd name="T55" fmla="*/ 25400 h 335"/>
                <a:gd name="T56" fmla="*/ 288925 w 280"/>
                <a:gd name="T57" fmla="*/ 9525 h 335"/>
                <a:gd name="T58" fmla="*/ 244475 w 280"/>
                <a:gd name="T59" fmla="*/ 0 h 335"/>
                <a:gd name="T60" fmla="*/ 222250 w 280"/>
                <a:gd name="T61" fmla="*/ 0 h 335"/>
                <a:gd name="T62" fmla="*/ 222250 w 280"/>
                <a:gd name="T63" fmla="*/ 331788 h 335"/>
                <a:gd name="T64" fmla="*/ 179388 w 280"/>
                <a:gd name="T65" fmla="*/ 320675 h 335"/>
                <a:gd name="T66" fmla="*/ 144463 w 280"/>
                <a:gd name="T67" fmla="*/ 300038 h 335"/>
                <a:gd name="T68" fmla="*/ 120650 w 280"/>
                <a:gd name="T69" fmla="*/ 263525 h 335"/>
                <a:gd name="T70" fmla="*/ 112713 w 280"/>
                <a:gd name="T71" fmla="*/ 220663 h 335"/>
                <a:gd name="T72" fmla="*/ 114300 w 280"/>
                <a:gd name="T73" fmla="*/ 200025 h 335"/>
                <a:gd name="T74" fmla="*/ 130175 w 280"/>
                <a:gd name="T75" fmla="*/ 158750 h 335"/>
                <a:gd name="T76" fmla="*/ 160338 w 280"/>
                <a:gd name="T77" fmla="*/ 128588 h 335"/>
                <a:gd name="T78" fmla="*/ 200025 w 280"/>
                <a:gd name="T79" fmla="*/ 112713 h 335"/>
                <a:gd name="T80" fmla="*/ 222250 w 280"/>
                <a:gd name="T81" fmla="*/ 111125 h 335"/>
                <a:gd name="T82" fmla="*/ 265113 w 280"/>
                <a:gd name="T83" fmla="*/ 119063 h 335"/>
                <a:gd name="T84" fmla="*/ 300038 w 280"/>
                <a:gd name="T85" fmla="*/ 142875 h 335"/>
                <a:gd name="T86" fmla="*/ 322263 w 280"/>
                <a:gd name="T87" fmla="*/ 177800 h 335"/>
                <a:gd name="T88" fmla="*/ 333375 w 280"/>
                <a:gd name="T89" fmla="*/ 220663 h 335"/>
                <a:gd name="T90" fmla="*/ 330200 w 280"/>
                <a:gd name="T91" fmla="*/ 242888 h 335"/>
                <a:gd name="T92" fmla="*/ 312738 w 280"/>
                <a:gd name="T93" fmla="*/ 280988 h 335"/>
                <a:gd name="T94" fmla="*/ 284163 w 280"/>
                <a:gd name="T95" fmla="*/ 311150 h 335"/>
                <a:gd name="T96" fmla="*/ 244475 w 280"/>
                <a:gd name="T97" fmla="*/ 328613 h 335"/>
                <a:gd name="T98" fmla="*/ 222250 w 280"/>
                <a:gd name="T99" fmla="*/ 331788 h 3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0" h="335">
                  <a:moveTo>
                    <a:pt x="140" y="0"/>
                  </a:moveTo>
                  <a:lnTo>
                    <a:pt x="140" y="0"/>
                  </a:lnTo>
                  <a:lnTo>
                    <a:pt x="125" y="0"/>
                  </a:lnTo>
                  <a:lnTo>
                    <a:pt x="111" y="2"/>
                  </a:lnTo>
                  <a:lnTo>
                    <a:pt x="99" y="6"/>
                  </a:lnTo>
                  <a:lnTo>
                    <a:pt x="86" y="11"/>
                  </a:lnTo>
                  <a:lnTo>
                    <a:pt x="73" y="16"/>
                  </a:lnTo>
                  <a:lnTo>
                    <a:pt x="62" y="24"/>
                  </a:lnTo>
                  <a:lnTo>
                    <a:pt x="51" y="31"/>
                  </a:lnTo>
                  <a:lnTo>
                    <a:pt x="41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3" y="110"/>
                  </a:lnTo>
                  <a:lnTo>
                    <a:pt x="2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2" y="155"/>
                  </a:lnTo>
                  <a:lnTo>
                    <a:pt x="7" y="170"/>
                  </a:lnTo>
                  <a:lnTo>
                    <a:pt x="13" y="186"/>
                  </a:lnTo>
                  <a:lnTo>
                    <a:pt x="22" y="202"/>
                  </a:lnTo>
                  <a:lnTo>
                    <a:pt x="33" y="219"/>
                  </a:lnTo>
                  <a:lnTo>
                    <a:pt x="45" y="235"/>
                  </a:lnTo>
                  <a:lnTo>
                    <a:pt x="57" y="250"/>
                  </a:lnTo>
                  <a:lnTo>
                    <a:pt x="70" y="265"/>
                  </a:lnTo>
                  <a:lnTo>
                    <a:pt x="96" y="293"/>
                  </a:lnTo>
                  <a:lnTo>
                    <a:pt x="118" y="316"/>
                  </a:lnTo>
                  <a:lnTo>
                    <a:pt x="140" y="335"/>
                  </a:lnTo>
                  <a:lnTo>
                    <a:pt x="162" y="316"/>
                  </a:lnTo>
                  <a:lnTo>
                    <a:pt x="184" y="293"/>
                  </a:lnTo>
                  <a:lnTo>
                    <a:pt x="210" y="265"/>
                  </a:lnTo>
                  <a:lnTo>
                    <a:pt x="223" y="250"/>
                  </a:lnTo>
                  <a:lnTo>
                    <a:pt x="236" y="235"/>
                  </a:lnTo>
                  <a:lnTo>
                    <a:pt x="247" y="219"/>
                  </a:lnTo>
                  <a:lnTo>
                    <a:pt x="257" y="202"/>
                  </a:lnTo>
                  <a:lnTo>
                    <a:pt x="266" y="186"/>
                  </a:lnTo>
                  <a:lnTo>
                    <a:pt x="274" y="170"/>
                  </a:lnTo>
                  <a:lnTo>
                    <a:pt x="278" y="155"/>
                  </a:lnTo>
                  <a:lnTo>
                    <a:pt x="279" y="147"/>
                  </a:lnTo>
                  <a:lnTo>
                    <a:pt x="280" y="139"/>
                  </a:lnTo>
                  <a:lnTo>
                    <a:pt x="279" y="124"/>
                  </a:lnTo>
                  <a:lnTo>
                    <a:pt x="276" y="110"/>
                  </a:lnTo>
                  <a:lnTo>
                    <a:pt x="274" y="98"/>
                  </a:lnTo>
                  <a:lnTo>
                    <a:pt x="269" y="85"/>
                  </a:lnTo>
                  <a:lnTo>
                    <a:pt x="262" y="73"/>
                  </a:lnTo>
                  <a:lnTo>
                    <a:pt x="256" y="61"/>
                  </a:lnTo>
                  <a:lnTo>
                    <a:pt x="247" y="50"/>
                  </a:lnTo>
                  <a:lnTo>
                    <a:pt x="239" y="40"/>
                  </a:lnTo>
                  <a:lnTo>
                    <a:pt x="228" y="31"/>
                  </a:lnTo>
                  <a:lnTo>
                    <a:pt x="218" y="24"/>
                  </a:lnTo>
                  <a:lnTo>
                    <a:pt x="207" y="16"/>
                  </a:lnTo>
                  <a:lnTo>
                    <a:pt x="194" y="11"/>
                  </a:lnTo>
                  <a:lnTo>
                    <a:pt x="182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  <a:moveTo>
                    <a:pt x="140" y="209"/>
                  </a:moveTo>
                  <a:lnTo>
                    <a:pt x="140" y="209"/>
                  </a:lnTo>
                  <a:lnTo>
                    <a:pt x="126" y="207"/>
                  </a:lnTo>
                  <a:lnTo>
                    <a:pt x="113" y="202"/>
                  </a:lnTo>
                  <a:lnTo>
                    <a:pt x="101" y="196"/>
                  </a:lnTo>
                  <a:lnTo>
                    <a:pt x="91" y="189"/>
                  </a:lnTo>
                  <a:lnTo>
                    <a:pt x="82" y="177"/>
                  </a:lnTo>
                  <a:lnTo>
                    <a:pt x="76" y="166"/>
                  </a:lnTo>
                  <a:lnTo>
                    <a:pt x="72" y="153"/>
                  </a:lnTo>
                  <a:lnTo>
                    <a:pt x="71" y="139"/>
                  </a:lnTo>
                  <a:lnTo>
                    <a:pt x="72" y="126"/>
                  </a:lnTo>
                  <a:lnTo>
                    <a:pt x="76" y="112"/>
                  </a:lnTo>
                  <a:lnTo>
                    <a:pt x="82" y="100"/>
                  </a:lnTo>
                  <a:lnTo>
                    <a:pt x="91" y="90"/>
                  </a:lnTo>
                  <a:lnTo>
                    <a:pt x="101" y="81"/>
                  </a:lnTo>
                  <a:lnTo>
                    <a:pt x="113" y="75"/>
                  </a:lnTo>
                  <a:lnTo>
                    <a:pt x="126" y="71"/>
                  </a:lnTo>
                  <a:lnTo>
                    <a:pt x="140" y="70"/>
                  </a:lnTo>
                  <a:lnTo>
                    <a:pt x="154" y="71"/>
                  </a:lnTo>
                  <a:lnTo>
                    <a:pt x="167" y="75"/>
                  </a:lnTo>
                  <a:lnTo>
                    <a:pt x="179" y="81"/>
                  </a:lnTo>
                  <a:lnTo>
                    <a:pt x="189" y="90"/>
                  </a:lnTo>
                  <a:lnTo>
                    <a:pt x="197" y="100"/>
                  </a:lnTo>
                  <a:lnTo>
                    <a:pt x="203" y="112"/>
                  </a:lnTo>
                  <a:lnTo>
                    <a:pt x="208" y="126"/>
                  </a:lnTo>
                  <a:lnTo>
                    <a:pt x="210" y="139"/>
                  </a:lnTo>
                  <a:lnTo>
                    <a:pt x="208" y="153"/>
                  </a:lnTo>
                  <a:lnTo>
                    <a:pt x="203" y="166"/>
                  </a:lnTo>
                  <a:lnTo>
                    <a:pt x="197" y="177"/>
                  </a:lnTo>
                  <a:lnTo>
                    <a:pt x="189" y="189"/>
                  </a:lnTo>
                  <a:lnTo>
                    <a:pt x="179" y="196"/>
                  </a:lnTo>
                  <a:lnTo>
                    <a:pt x="167" y="202"/>
                  </a:lnTo>
                  <a:lnTo>
                    <a:pt x="154" y="207"/>
                  </a:lnTo>
                  <a:lnTo>
                    <a:pt x="140" y="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0" name="Freeform 441"/>
            <p:cNvSpPr>
              <a:spLocks/>
            </p:cNvSpPr>
            <p:nvPr/>
          </p:nvSpPr>
          <p:spPr bwMode="auto">
            <a:xfrm>
              <a:off x="306388" y="3540125"/>
              <a:ext cx="225425" cy="531813"/>
            </a:xfrm>
            <a:custGeom>
              <a:avLst/>
              <a:gdLst>
                <a:gd name="T0" fmla="*/ 3175 w 142"/>
                <a:gd name="T1" fmla="*/ 0 h 335"/>
                <a:gd name="T2" fmla="*/ 0 w 142"/>
                <a:gd name="T3" fmla="*/ 100013 h 335"/>
                <a:gd name="T4" fmla="*/ 3175 w 142"/>
                <a:gd name="T5" fmla="*/ 100013 h 335"/>
                <a:gd name="T6" fmla="*/ 15875 w 142"/>
                <a:gd name="T7" fmla="*/ 101600 h 335"/>
                <a:gd name="T8" fmla="*/ 49213 w 142"/>
                <a:gd name="T9" fmla="*/ 109538 h 335"/>
                <a:gd name="T10" fmla="*/ 87313 w 142"/>
                <a:gd name="T11" fmla="*/ 134938 h 335"/>
                <a:gd name="T12" fmla="*/ 114300 w 142"/>
                <a:gd name="T13" fmla="*/ 173038 h 335"/>
                <a:gd name="T14" fmla="*/ 123825 w 142"/>
                <a:gd name="T15" fmla="*/ 209550 h 335"/>
                <a:gd name="T16" fmla="*/ 123825 w 142"/>
                <a:gd name="T17" fmla="*/ 220663 h 335"/>
                <a:gd name="T18" fmla="*/ 122238 w 142"/>
                <a:gd name="T19" fmla="*/ 246063 h 335"/>
                <a:gd name="T20" fmla="*/ 103188 w 142"/>
                <a:gd name="T21" fmla="*/ 287338 h 335"/>
                <a:gd name="T22" fmla="*/ 71438 w 142"/>
                <a:gd name="T23" fmla="*/ 320675 h 335"/>
                <a:gd name="T24" fmla="*/ 26988 w 142"/>
                <a:gd name="T25" fmla="*/ 339725 h 335"/>
                <a:gd name="T26" fmla="*/ 3175 w 142"/>
                <a:gd name="T27" fmla="*/ 341313 h 335"/>
                <a:gd name="T28" fmla="*/ 0 w 142"/>
                <a:gd name="T29" fmla="*/ 341313 h 335"/>
                <a:gd name="T30" fmla="*/ 0 w 142"/>
                <a:gd name="T31" fmla="*/ 528638 h 335"/>
                <a:gd name="T32" fmla="*/ 3175 w 142"/>
                <a:gd name="T33" fmla="*/ 531813 h 335"/>
                <a:gd name="T34" fmla="*/ 73025 w 142"/>
                <a:gd name="T35" fmla="*/ 465138 h 335"/>
                <a:gd name="T36" fmla="*/ 134938 w 142"/>
                <a:gd name="T37" fmla="*/ 396875 h 335"/>
                <a:gd name="T38" fmla="*/ 173038 w 142"/>
                <a:gd name="T39" fmla="*/ 347663 h 335"/>
                <a:gd name="T40" fmla="*/ 203200 w 142"/>
                <a:gd name="T41" fmla="*/ 295275 h 335"/>
                <a:gd name="T42" fmla="*/ 222250 w 142"/>
                <a:gd name="T43" fmla="*/ 246063 h 335"/>
                <a:gd name="T44" fmla="*/ 225425 w 142"/>
                <a:gd name="T45" fmla="*/ 220663 h 335"/>
                <a:gd name="T46" fmla="*/ 223838 w 142"/>
                <a:gd name="T47" fmla="*/ 196850 h 335"/>
                <a:gd name="T48" fmla="*/ 215900 w 142"/>
                <a:gd name="T49" fmla="*/ 155575 h 335"/>
                <a:gd name="T50" fmla="*/ 196850 w 142"/>
                <a:gd name="T51" fmla="*/ 115888 h 335"/>
                <a:gd name="T52" fmla="*/ 173038 w 142"/>
                <a:gd name="T53" fmla="*/ 79375 h 335"/>
                <a:gd name="T54" fmla="*/ 142875 w 142"/>
                <a:gd name="T55" fmla="*/ 49213 h 335"/>
                <a:gd name="T56" fmla="*/ 109538 w 142"/>
                <a:gd name="T57" fmla="*/ 25400 h 335"/>
                <a:gd name="T58" fmla="*/ 69850 w 142"/>
                <a:gd name="T59" fmla="*/ 9525 h 335"/>
                <a:gd name="T60" fmla="*/ 25400 w 142"/>
                <a:gd name="T61" fmla="*/ 0 h 335"/>
                <a:gd name="T62" fmla="*/ 3175 w 142"/>
                <a:gd name="T63" fmla="*/ 0 h 3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33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10" y="64"/>
                  </a:lnTo>
                  <a:lnTo>
                    <a:pt x="17" y="65"/>
                  </a:lnTo>
                  <a:lnTo>
                    <a:pt x="31" y="69"/>
                  </a:lnTo>
                  <a:lnTo>
                    <a:pt x="45" y="76"/>
                  </a:lnTo>
                  <a:lnTo>
                    <a:pt x="55" y="85"/>
                  </a:lnTo>
                  <a:lnTo>
                    <a:pt x="65" y="97"/>
                  </a:lnTo>
                  <a:lnTo>
                    <a:pt x="72" y="109"/>
                  </a:lnTo>
                  <a:lnTo>
                    <a:pt x="77" y="124"/>
                  </a:lnTo>
                  <a:lnTo>
                    <a:pt x="78" y="132"/>
                  </a:lnTo>
                  <a:lnTo>
                    <a:pt x="78" y="139"/>
                  </a:lnTo>
                  <a:lnTo>
                    <a:pt x="78" y="147"/>
                  </a:lnTo>
                  <a:lnTo>
                    <a:pt x="77" y="155"/>
                  </a:lnTo>
                  <a:lnTo>
                    <a:pt x="72" y="168"/>
                  </a:lnTo>
                  <a:lnTo>
                    <a:pt x="65" y="181"/>
                  </a:lnTo>
                  <a:lnTo>
                    <a:pt x="55" y="192"/>
                  </a:lnTo>
                  <a:lnTo>
                    <a:pt x="45" y="202"/>
                  </a:lnTo>
                  <a:lnTo>
                    <a:pt x="31" y="209"/>
                  </a:lnTo>
                  <a:lnTo>
                    <a:pt x="17" y="214"/>
                  </a:lnTo>
                  <a:lnTo>
                    <a:pt x="10" y="215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333"/>
                  </a:lnTo>
                  <a:lnTo>
                    <a:pt x="2" y="335"/>
                  </a:lnTo>
                  <a:lnTo>
                    <a:pt x="24" y="316"/>
                  </a:lnTo>
                  <a:lnTo>
                    <a:pt x="46" y="293"/>
                  </a:lnTo>
                  <a:lnTo>
                    <a:pt x="72" y="265"/>
                  </a:lnTo>
                  <a:lnTo>
                    <a:pt x="85" y="250"/>
                  </a:lnTo>
                  <a:lnTo>
                    <a:pt x="98" y="235"/>
                  </a:lnTo>
                  <a:lnTo>
                    <a:pt x="109" y="219"/>
                  </a:lnTo>
                  <a:lnTo>
                    <a:pt x="119" y="202"/>
                  </a:lnTo>
                  <a:lnTo>
                    <a:pt x="128" y="186"/>
                  </a:lnTo>
                  <a:lnTo>
                    <a:pt x="136" y="170"/>
                  </a:lnTo>
                  <a:lnTo>
                    <a:pt x="140" y="155"/>
                  </a:lnTo>
                  <a:lnTo>
                    <a:pt x="141" y="147"/>
                  </a:lnTo>
                  <a:lnTo>
                    <a:pt x="142" y="139"/>
                  </a:lnTo>
                  <a:lnTo>
                    <a:pt x="141" y="124"/>
                  </a:lnTo>
                  <a:lnTo>
                    <a:pt x="138" y="110"/>
                  </a:lnTo>
                  <a:lnTo>
                    <a:pt x="136" y="98"/>
                  </a:lnTo>
                  <a:lnTo>
                    <a:pt x="131" y="85"/>
                  </a:lnTo>
                  <a:lnTo>
                    <a:pt x="124" y="73"/>
                  </a:lnTo>
                  <a:lnTo>
                    <a:pt x="118" y="61"/>
                  </a:lnTo>
                  <a:lnTo>
                    <a:pt x="109" y="50"/>
                  </a:lnTo>
                  <a:lnTo>
                    <a:pt x="101" y="40"/>
                  </a:lnTo>
                  <a:lnTo>
                    <a:pt x="90" y="31"/>
                  </a:lnTo>
                  <a:lnTo>
                    <a:pt x="80" y="24"/>
                  </a:lnTo>
                  <a:lnTo>
                    <a:pt x="69" y="16"/>
                  </a:lnTo>
                  <a:lnTo>
                    <a:pt x="56" y="11"/>
                  </a:lnTo>
                  <a:lnTo>
                    <a:pt x="44" y="6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1" name="Freeform 442"/>
            <p:cNvSpPr>
              <a:spLocks/>
            </p:cNvSpPr>
            <p:nvPr/>
          </p:nvSpPr>
          <p:spPr bwMode="auto">
            <a:xfrm>
              <a:off x="200025" y="3651250"/>
              <a:ext cx="220663" cy="220663"/>
            </a:xfrm>
            <a:custGeom>
              <a:avLst/>
              <a:gdLst>
                <a:gd name="T0" fmla="*/ 109538 w 139"/>
                <a:gd name="T1" fmla="*/ 220663 h 139"/>
                <a:gd name="T2" fmla="*/ 109538 w 139"/>
                <a:gd name="T3" fmla="*/ 220663 h 139"/>
                <a:gd name="T4" fmla="*/ 87313 w 139"/>
                <a:gd name="T5" fmla="*/ 217488 h 139"/>
                <a:gd name="T6" fmla="*/ 66675 w 139"/>
                <a:gd name="T7" fmla="*/ 209550 h 139"/>
                <a:gd name="T8" fmla="*/ 47625 w 139"/>
                <a:gd name="T9" fmla="*/ 200025 h 139"/>
                <a:gd name="T10" fmla="*/ 31750 w 139"/>
                <a:gd name="T11" fmla="*/ 188913 h 139"/>
                <a:gd name="T12" fmla="*/ 17463 w 139"/>
                <a:gd name="T13" fmla="*/ 169863 h 139"/>
                <a:gd name="T14" fmla="*/ 7938 w 139"/>
                <a:gd name="T15" fmla="*/ 152400 h 139"/>
                <a:gd name="T16" fmla="*/ 1588 w 139"/>
                <a:gd name="T17" fmla="*/ 131763 h 139"/>
                <a:gd name="T18" fmla="*/ 0 w 139"/>
                <a:gd name="T19" fmla="*/ 109538 h 139"/>
                <a:gd name="T20" fmla="*/ 0 w 139"/>
                <a:gd name="T21" fmla="*/ 109538 h 139"/>
                <a:gd name="T22" fmla="*/ 1588 w 139"/>
                <a:gd name="T23" fmla="*/ 88900 h 139"/>
                <a:gd name="T24" fmla="*/ 7938 w 139"/>
                <a:gd name="T25" fmla="*/ 66675 h 139"/>
                <a:gd name="T26" fmla="*/ 17463 w 139"/>
                <a:gd name="T27" fmla="*/ 47625 h 139"/>
                <a:gd name="T28" fmla="*/ 31750 w 139"/>
                <a:gd name="T29" fmla="*/ 31750 h 139"/>
                <a:gd name="T30" fmla="*/ 47625 w 139"/>
                <a:gd name="T31" fmla="*/ 17463 h 139"/>
                <a:gd name="T32" fmla="*/ 66675 w 139"/>
                <a:gd name="T33" fmla="*/ 7938 h 139"/>
                <a:gd name="T34" fmla="*/ 87313 w 139"/>
                <a:gd name="T35" fmla="*/ 1588 h 139"/>
                <a:gd name="T36" fmla="*/ 109538 w 139"/>
                <a:gd name="T37" fmla="*/ 0 h 139"/>
                <a:gd name="T38" fmla="*/ 109538 w 139"/>
                <a:gd name="T39" fmla="*/ 0 h 139"/>
                <a:gd name="T40" fmla="*/ 131763 w 139"/>
                <a:gd name="T41" fmla="*/ 1588 h 139"/>
                <a:gd name="T42" fmla="*/ 152400 w 139"/>
                <a:gd name="T43" fmla="*/ 7938 h 139"/>
                <a:gd name="T44" fmla="*/ 171450 w 139"/>
                <a:gd name="T45" fmla="*/ 17463 h 139"/>
                <a:gd name="T46" fmla="*/ 187325 w 139"/>
                <a:gd name="T47" fmla="*/ 31750 h 139"/>
                <a:gd name="T48" fmla="*/ 200025 w 139"/>
                <a:gd name="T49" fmla="*/ 47625 h 139"/>
                <a:gd name="T50" fmla="*/ 209550 w 139"/>
                <a:gd name="T51" fmla="*/ 66675 h 139"/>
                <a:gd name="T52" fmla="*/ 217488 w 139"/>
                <a:gd name="T53" fmla="*/ 88900 h 139"/>
                <a:gd name="T54" fmla="*/ 220663 w 139"/>
                <a:gd name="T55" fmla="*/ 109538 h 139"/>
                <a:gd name="T56" fmla="*/ 220663 w 139"/>
                <a:gd name="T57" fmla="*/ 109538 h 139"/>
                <a:gd name="T58" fmla="*/ 217488 w 139"/>
                <a:gd name="T59" fmla="*/ 131763 h 139"/>
                <a:gd name="T60" fmla="*/ 209550 w 139"/>
                <a:gd name="T61" fmla="*/ 152400 h 139"/>
                <a:gd name="T62" fmla="*/ 200025 w 139"/>
                <a:gd name="T63" fmla="*/ 169863 h 139"/>
                <a:gd name="T64" fmla="*/ 187325 w 139"/>
                <a:gd name="T65" fmla="*/ 188913 h 139"/>
                <a:gd name="T66" fmla="*/ 171450 w 139"/>
                <a:gd name="T67" fmla="*/ 200025 h 139"/>
                <a:gd name="T68" fmla="*/ 152400 w 139"/>
                <a:gd name="T69" fmla="*/ 209550 h 139"/>
                <a:gd name="T70" fmla="*/ 131763 w 139"/>
                <a:gd name="T71" fmla="*/ 217488 h 139"/>
                <a:gd name="T72" fmla="*/ 109538 w 139"/>
                <a:gd name="T73" fmla="*/ 220663 h 139"/>
                <a:gd name="T74" fmla="*/ 109538 w 139"/>
                <a:gd name="T75" fmla="*/ 220663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lnTo>
                    <a:pt x="55" y="137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9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1" y="56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2" y="5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1"/>
                  </a:lnTo>
                  <a:lnTo>
                    <a:pt x="96" y="5"/>
                  </a:lnTo>
                  <a:lnTo>
                    <a:pt x="108" y="11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7" y="56"/>
                  </a:lnTo>
                  <a:lnTo>
                    <a:pt x="139" y="69"/>
                  </a:lnTo>
                  <a:lnTo>
                    <a:pt x="137" y="83"/>
                  </a:lnTo>
                  <a:lnTo>
                    <a:pt x="132" y="96"/>
                  </a:lnTo>
                  <a:lnTo>
                    <a:pt x="126" y="107"/>
                  </a:lnTo>
                  <a:lnTo>
                    <a:pt x="118" y="119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3" y="137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2" name="Freeform 443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w 70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3" name="Freeform 444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30588" y="3060700"/>
            <a:ext cx="5192714" cy="5072063"/>
            <a:chOff x="2573338" y="2295525"/>
            <a:chExt cx="3894139" cy="3803651"/>
          </a:xfrm>
        </p:grpSpPr>
        <p:sp>
          <p:nvSpPr>
            <p:cNvPr id="52245" name="Freeform 195"/>
            <p:cNvSpPr>
              <a:spLocks/>
            </p:cNvSpPr>
            <p:nvPr/>
          </p:nvSpPr>
          <p:spPr bwMode="auto">
            <a:xfrm>
              <a:off x="5815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9850 w 44"/>
                <a:gd name="T5" fmla="*/ 39688 h 43"/>
                <a:gd name="T6" fmla="*/ 68263 w 44"/>
                <a:gd name="T7" fmla="*/ 47625 h 43"/>
                <a:gd name="T8" fmla="*/ 65088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9213 w 44"/>
                <a:gd name="T15" fmla="*/ 66675 h 43"/>
                <a:gd name="T16" fmla="*/ 42863 w 44"/>
                <a:gd name="T17" fmla="*/ 68263 h 43"/>
                <a:gd name="T18" fmla="*/ 36513 w 44"/>
                <a:gd name="T19" fmla="*/ 68263 h 43"/>
                <a:gd name="T20" fmla="*/ 36513 w 44"/>
                <a:gd name="T21" fmla="*/ 68263 h 43"/>
                <a:gd name="T22" fmla="*/ 28575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11113 w 44"/>
                <a:gd name="T29" fmla="*/ 58738 h 43"/>
                <a:gd name="T30" fmla="*/ 6350 w 44"/>
                <a:gd name="T31" fmla="*/ 53975 h 43"/>
                <a:gd name="T32" fmla="*/ 4763 w 44"/>
                <a:gd name="T33" fmla="*/ 47625 h 43"/>
                <a:gd name="T34" fmla="*/ 3175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3175 w 44"/>
                <a:gd name="T41" fmla="*/ 25400 h 43"/>
                <a:gd name="T42" fmla="*/ 4763 w 44"/>
                <a:gd name="T43" fmla="*/ 20638 h 43"/>
                <a:gd name="T44" fmla="*/ 6350 w 44"/>
                <a:gd name="T45" fmla="*/ 14288 h 43"/>
                <a:gd name="T46" fmla="*/ 11113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8575 w 44"/>
                <a:gd name="T53" fmla="*/ 0 h 43"/>
                <a:gd name="T54" fmla="*/ 36513 w 44"/>
                <a:gd name="T55" fmla="*/ 0 h 43"/>
                <a:gd name="T56" fmla="*/ 36513 w 44"/>
                <a:gd name="T57" fmla="*/ 0 h 43"/>
                <a:gd name="T58" fmla="*/ 42863 w 44"/>
                <a:gd name="T59" fmla="*/ 0 h 43"/>
                <a:gd name="T60" fmla="*/ 49213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5088 w 44"/>
                <a:gd name="T67" fmla="*/ 14288 h 43"/>
                <a:gd name="T68" fmla="*/ 68263 w 44"/>
                <a:gd name="T69" fmla="*/ 20638 h 43"/>
                <a:gd name="T70" fmla="*/ 69850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25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6" name="Freeform 286"/>
            <p:cNvSpPr>
              <a:spLocks/>
            </p:cNvSpPr>
            <p:nvPr/>
          </p:nvSpPr>
          <p:spPr bwMode="auto">
            <a:xfrm>
              <a:off x="2673351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19050 w 105"/>
                <a:gd name="T13" fmla="*/ 39688 h 25"/>
                <a:gd name="T14" fmla="*/ 19050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3175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3175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19050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7" name="Freeform 287"/>
            <p:cNvSpPr>
              <a:spLocks/>
            </p:cNvSpPr>
            <p:nvPr/>
          </p:nvSpPr>
          <p:spPr bwMode="auto">
            <a:xfrm>
              <a:off x="2673351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19050 w 105"/>
                <a:gd name="T13" fmla="*/ 41275 h 26"/>
                <a:gd name="T14" fmla="*/ 19050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3175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3175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19050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8" name="Freeform 324"/>
            <p:cNvSpPr>
              <a:spLocks/>
            </p:cNvSpPr>
            <p:nvPr/>
          </p:nvSpPr>
          <p:spPr bwMode="auto">
            <a:xfrm>
              <a:off x="2670176" y="5183188"/>
              <a:ext cx="309563" cy="122238"/>
            </a:xfrm>
            <a:custGeom>
              <a:avLst/>
              <a:gdLst>
                <a:gd name="T0" fmla="*/ 309563 w 195"/>
                <a:gd name="T1" fmla="*/ 90488 h 77"/>
                <a:gd name="T2" fmla="*/ 309563 w 195"/>
                <a:gd name="T3" fmla="*/ 90488 h 77"/>
                <a:gd name="T4" fmla="*/ 307975 w 195"/>
                <a:gd name="T5" fmla="*/ 101600 h 77"/>
                <a:gd name="T6" fmla="*/ 301625 w 195"/>
                <a:gd name="T7" fmla="*/ 114300 h 77"/>
                <a:gd name="T8" fmla="*/ 293688 w 195"/>
                <a:gd name="T9" fmla="*/ 120650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20650 h 77"/>
                <a:gd name="T22" fmla="*/ 7938 w 195"/>
                <a:gd name="T23" fmla="*/ 114300 h 77"/>
                <a:gd name="T24" fmla="*/ 1588 w 195"/>
                <a:gd name="T25" fmla="*/ 101600 h 77"/>
                <a:gd name="T26" fmla="*/ 0 w 195"/>
                <a:gd name="T27" fmla="*/ 90488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20638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20638 h 77"/>
                <a:gd name="T54" fmla="*/ 309563 w 195"/>
                <a:gd name="T55" fmla="*/ 31750 h 77"/>
                <a:gd name="T56" fmla="*/ 309563 w 195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7"/>
                  </a:moveTo>
                  <a:lnTo>
                    <a:pt x="195" y="57"/>
                  </a:lnTo>
                  <a:lnTo>
                    <a:pt x="194" y="64"/>
                  </a:lnTo>
                  <a:lnTo>
                    <a:pt x="190" y="72"/>
                  </a:lnTo>
                  <a:lnTo>
                    <a:pt x="185" y="76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3"/>
                  </a:lnTo>
                  <a:lnTo>
                    <a:pt x="195" y="2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9" name="Freeform 325"/>
            <p:cNvSpPr>
              <a:spLocks/>
            </p:cNvSpPr>
            <p:nvPr/>
          </p:nvSpPr>
          <p:spPr bwMode="auto">
            <a:xfrm>
              <a:off x="2678113" y="5189538"/>
              <a:ext cx="295275" cy="109538"/>
            </a:xfrm>
            <a:custGeom>
              <a:avLst/>
              <a:gdLst>
                <a:gd name="T0" fmla="*/ 295275 w 186"/>
                <a:gd name="T1" fmla="*/ 82550 h 69"/>
                <a:gd name="T2" fmla="*/ 295275 w 186"/>
                <a:gd name="T3" fmla="*/ 82550 h 69"/>
                <a:gd name="T4" fmla="*/ 293688 w 186"/>
                <a:gd name="T5" fmla="*/ 92075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2075 h 69"/>
                <a:gd name="T22" fmla="*/ 0 w 186"/>
                <a:gd name="T23" fmla="*/ 82550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2"/>
                  </a:moveTo>
                  <a:lnTo>
                    <a:pt x="186" y="52"/>
                  </a:lnTo>
                  <a:lnTo>
                    <a:pt x="185" y="58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0" name="Freeform 326"/>
            <p:cNvSpPr>
              <a:spLocks/>
            </p:cNvSpPr>
            <p:nvPr/>
          </p:nvSpPr>
          <p:spPr bwMode="auto">
            <a:xfrm>
              <a:off x="2676526" y="5189538"/>
              <a:ext cx="280988" cy="93663"/>
            </a:xfrm>
            <a:custGeom>
              <a:avLst/>
              <a:gdLst>
                <a:gd name="T0" fmla="*/ 280988 w 177"/>
                <a:gd name="T1" fmla="*/ 68263 h 59"/>
                <a:gd name="T2" fmla="*/ 280988 w 177"/>
                <a:gd name="T3" fmla="*/ 68263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8263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4288 h 59"/>
                <a:gd name="T30" fmla="*/ 4763 w 177"/>
                <a:gd name="T31" fmla="*/ 6350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6350 h 59"/>
                <a:gd name="T44" fmla="*/ 279400 w 177"/>
                <a:gd name="T45" fmla="*/ 14288 h 59"/>
                <a:gd name="T46" fmla="*/ 280988 w 177"/>
                <a:gd name="T47" fmla="*/ 23813 h 59"/>
                <a:gd name="T48" fmla="*/ 280988 w 17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3"/>
                  </a:moveTo>
                  <a:lnTo>
                    <a:pt x="177" y="43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4"/>
                  </a:lnTo>
                  <a:lnTo>
                    <a:pt x="176" y="9"/>
                  </a:lnTo>
                  <a:lnTo>
                    <a:pt x="177" y="15"/>
                  </a:lnTo>
                  <a:lnTo>
                    <a:pt x="17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1" name="Freeform 327"/>
            <p:cNvSpPr>
              <a:spLocks/>
            </p:cNvSpPr>
            <p:nvPr/>
          </p:nvSpPr>
          <p:spPr bwMode="auto">
            <a:xfrm>
              <a:off x="2670176" y="5627688"/>
              <a:ext cx="309563" cy="122238"/>
            </a:xfrm>
            <a:custGeom>
              <a:avLst/>
              <a:gdLst>
                <a:gd name="T0" fmla="*/ 309563 w 195"/>
                <a:gd name="T1" fmla="*/ 88900 h 77"/>
                <a:gd name="T2" fmla="*/ 309563 w 195"/>
                <a:gd name="T3" fmla="*/ 88900 h 77"/>
                <a:gd name="T4" fmla="*/ 307975 w 195"/>
                <a:gd name="T5" fmla="*/ 103188 h 77"/>
                <a:gd name="T6" fmla="*/ 301625 w 195"/>
                <a:gd name="T7" fmla="*/ 114300 h 77"/>
                <a:gd name="T8" fmla="*/ 293688 w 195"/>
                <a:gd name="T9" fmla="*/ 119063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19063 h 77"/>
                <a:gd name="T22" fmla="*/ 7938 w 195"/>
                <a:gd name="T23" fmla="*/ 114300 h 77"/>
                <a:gd name="T24" fmla="*/ 1588 w 195"/>
                <a:gd name="T25" fmla="*/ 103188 h 77"/>
                <a:gd name="T26" fmla="*/ 0 w 195"/>
                <a:gd name="T27" fmla="*/ 88900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19050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19050 h 77"/>
                <a:gd name="T54" fmla="*/ 309563 w 195"/>
                <a:gd name="T55" fmla="*/ 31750 h 77"/>
                <a:gd name="T56" fmla="*/ 309563 w 195"/>
                <a:gd name="T57" fmla="*/ 88900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6"/>
                  </a:moveTo>
                  <a:lnTo>
                    <a:pt x="195" y="56"/>
                  </a:lnTo>
                  <a:lnTo>
                    <a:pt x="194" y="65"/>
                  </a:lnTo>
                  <a:lnTo>
                    <a:pt x="190" y="72"/>
                  </a:lnTo>
                  <a:lnTo>
                    <a:pt x="185" y="75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5" y="72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2"/>
                  </a:lnTo>
                  <a:lnTo>
                    <a:pt x="195" y="20"/>
                  </a:lnTo>
                  <a:lnTo>
                    <a:pt x="195" y="56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2" name="Freeform 328"/>
            <p:cNvSpPr>
              <a:spLocks/>
            </p:cNvSpPr>
            <p:nvPr/>
          </p:nvSpPr>
          <p:spPr bwMode="auto">
            <a:xfrm>
              <a:off x="2678113" y="5634038"/>
              <a:ext cx="295275" cy="109538"/>
            </a:xfrm>
            <a:custGeom>
              <a:avLst/>
              <a:gdLst>
                <a:gd name="T0" fmla="*/ 295275 w 186"/>
                <a:gd name="T1" fmla="*/ 80963 h 69"/>
                <a:gd name="T2" fmla="*/ 295275 w 186"/>
                <a:gd name="T3" fmla="*/ 80963 h 69"/>
                <a:gd name="T4" fmla="*/ 293688 w 186"/>
                <a:gd name="T5" fmla="*/ 93663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3663 h 69"/>
                <a:gd name="T22" fmla="*/ 0 w 186"/>
                <a:gd name="T23" fmla="*/ 80963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096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1"/>
                  </a:moveTo>
                  <a:lnTo>
                    <a:pt x="186" y="51"/>
                  </a:lnTo>
                  <a:lnTo>
                    <a:pt x="185" y="59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3" name="Freeform 329"/>
            <p:cNvSpPr>
              <a:spLocks/>
            </p:cNvSpPr>
            <p:nvPr/>
          </p:nvSpPr>
          <p:spPr bwMode="auto">
            <a:xfrm>
              <a:off x="2676526" y="5634038"/>
              <a:ext cx="280988" cy="93663"/>
            </a:xfrm>
            <a:custGeom>
              <a:avLst/>
              <a:gdLst>
                <a:gd name="T0" fmla="*/ 280988 w 177"/>
                <a:gd name="T1" fmla="*/ 69850 h 59"/>
                <a:gd name="T2" fmla="*/ 280988 w 177"/>
                <a:gd name="T3" fmla="*/ 69850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9850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2700 h 59"/>
                <a:gd name="T30" fmla="*/ 4763 w 177"/>
                <a:gd name="T31" fmla="*/ 4763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4763 h 59"/>
                <a:gd name="T44" fmla="*/ 279400 w 177"/>
                <a:gd name="T45" fmla="*/ 12700 h 59"/>
                <a:gd name="T46" fmla="*/ 280988 w 177"/>
                <a:gd name="T47" fmla="*/ 23813 h 59"/>
                <a:gd name="T48" fmla="*/ 280988 w 17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4"/>
                  </a:moveTo>
                  <a:lnTo>
                    <a:pt x="177" y="44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3"/>
                  </a:lnTo>
                  <a:lnTo>
                    <a:pt x="176" y="8"/>
                  </a:lnTo>
                  <a:lnTo>
                    <a:pt x="177" y="15"/>
                  </a:lnTo>
                  <a:lnTo>
                    <a:pt x="17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4" name="Freeform 330"/>
            <p:cNvSpPr>
              <a:spLocks/>
            </p:cNvSpPr>
            <p:nvPr/>
          </p:nvSpPr>
          <p:spPr bwMode="auto">
            <a:xfrm>
              <a:off x="2670176" y="5330825"/>
              <a:ext cx="134938" cy="269875"/>
            </a:xfrm>
            <a:custGeom>
              <a:avLst/>
              <a:gdLst>
                <a:gd name="T0" fmla="*/ 134938 w 85"/>
                <a:gd name="T1" fmla="*/ 236538 h 170"/>
                <a:gd name="T2" fmla="*/ 134938 w 85"/>
                <a:gd name="T3" fmla="*/ 236538 h 170"/>
                <a:gd name="T4" fmla="*/ 133350 w 85"/>
                <a:gd name="T5" fmla="*/ 250825 h 170"/>
                <a:gd name="T6" fmla="*/ 127000 w 85"/>
                <a:gd name="T7" fmla="*/ 260350 h 170"/>
                <a:gd name="T8" fmla="*/ 119063 w 85"/>
                <a:gd name="T9" fmla="*/ 266700 h 170"/>
                <a:gd name="T10" fmla="*/ 115888 w 85"/>
                <a:gd name="T11" fmla="*/ 268288 h 170"/>
                <a:gd name="T12" fmla="*/ 109538 w 85"/>
                <a:gd name="T13" fmla="*/ 269875 h 170"/>
                <a:gd name="T14" fmla="*/ 25400 w 85"/>
                <a:gd name="T15" fmla="*/ 269875 h 170"/>
                <a:gd name="T16" fmla="*/ 25400 w 85"/>
                <a:gd name="T17" fmla="*/ 269875 h 170"/>
                <a:gd name="T18" fmla="*/ 19050 w 85"/>
                <a:gd name="T19" fmla="*/ 268288 h 170"/>
                <a:gd name="T20" fmla="*/ 15875 w 85"/>
                <a:gd name="T21" fmla="*/ 266700 h 170"/>
                <a:gd name="T22" fmla="*/ 7938 w 85"/>
                <a:gd name="T23" fmla="*/ 260350 h 170"/>
                <a:gd name="T24" fmla="*/ 1588 w 85"/>
                <a:gd name="T25" fmla="*/ 250825 h 170"/>
                <a:gd name="T26" fmla="*/ 0 w 85"/>
                <a:gd name="T27" fmla="*/ 236538 h 170"/>
                <a:gd name="T28" fmla="*/ 0 w 85"/>
                <a:gd name="T29" fmla="*/ 33338 h 170"/>
                <a:gd name="T30" fmla="*/ 0 w 85"/>
                <a:gd name="T31" fmla="*/ 33338 h 170"/>
                <a:gd name="T32" fmla="*/ 1588 w 85"/>
                <a:gd name="T33" fmla="*/ 20638 h 170"/>
                <a:gd name="T34" fmla="*/ 7938 w 85"/>
                <a:gd name="T35" fmla="*/ 11113 h 170"/>
                <a:gd name="T36" fmla="*/ 15875 w 85"/>
                <a:gd name="T37" fmla="*/ 3175 h 170"/>
                <a:gd name="T38" fmla="*/ 19050 w 85"/>
                <a:gd name="T39" fmla="*/ 0 h 170"/>
                <a:gd name="T40" fmla="*/ 25400 w 85"/>
                <a:gd name="T41" fmla="*/ 0 h 170"/>
                <a:gd name="T42" fmla="*/ 109538 w 85"/>
                <a:gd name="T43" fmla="*/ 0 h 170"/>
                <a:gd name="T44" fmla="*/ 109538 w 85"/>
                <a:gd name="T45" fmla="*/ 0 h 170"/>
                <a:gd name="T46" fmla="*/ 115888 w 85"/>
                <a:gd name="T47" fmla="*/ 0 h 170"/>
                <a:gd name="T48" fmla="*/ 119063 w 85"/>
                <a:gd name="T49" fmla="*/ 3175 h 170"/>
                <a:gd name="T50" fmla="*/ 127000 w 85"/>
                <a:gd name="T51" fmla="*/ 11113 h 170"/>
                <a:gd name="T52" fmla="*/ 133350 w 85"/>
                <a:gd name="T53" fmla="*/ 20638 h 170"/>
                <a:gd name="T54" fmla="*/ 134938 w 85"/>
                <a:gd name="T55" fmla="*/ 33338 h 170"/>
                <a:gd name="T56" fmla="*/ 134938 w 85"/>
                <a:gd name="T57" fmla="*/ 236538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170">
                  <a:moveTo>
                    <a:pt x="85" y="149"/>
                  </a:moveTo>
                  <a:lnTo>
                    <a:pt x="85" y="149"/>
                  </a:lnTo>
                  <a:lnTo>
                    <a:pt x="84" y="158"/>
                  </a:lnTo>
                  <a:lnTo>
                    <a:pt x="80" y="164"/>
                  </a:lnTo>
                  <a:lnTo>
                    <a:pt x="75" y="168"/>
                  </a:lnTo>
                  <a:lnTo>
                    <a:pt x="73" y="169"/>
                  </a:lnTo>
                  <a:lnTo>
                    <a:pt x="69" y="170"/>
                  </a:lnTo>
                  <a:lnTo>
                    <a:pt x="16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5" y="164"/>
                  </a:lnTo>
                  <a:lnTo>
                    <a:pt x="1" y="158"/>
                  </a:lnTo>
                  <a:lnTo>
                    <a:pt x="0" y="14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4" y="13"/>
                  </a:lnTo>
                  <a:lnTo>
                    <a:pt x="85" y="21"/>
                  </a:lnTo>
                  <a:lnTo>
                    <a:pt x="85" y="1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5" name="Freeform 331"/>
            <p:cNvSpPr>
              <a:spLocks/>
            </p:cNvSpPr>
            <p:nvPr/>
          </p:nvSpPr>
          <p:spPr bwMode="auto">
            <a:xfrm>
              <a:off x="2678113" y="5337175"/>
              <a:ext cx="122238" cy="258763"/>
            </a:xfrm>
            <a:custGeom>
              <a:avLst/>
              <a:gdLst>
                <a:gd name="T0" fmla="*/ 122238 w 77"/>
                <a:gd name="T1" fmla="*/ 228600 h 163"/>
                <a:gd name="T2" fmla="*/ 122238 w 77"/>
                <a:gd name="T3" fmla="*/ 228600 h 163"/>
                <a:gd name="T4" fmla="*/ 119063 w 77"/>
                <a:gd name="T5" fmla="*/ 239713 h 163"/>
                <a:gd name="T6" fmla="*/ 114300 w 77"/>
                <a:gd name="T7" fmla="*/ 247650 h 163"/>
                <a:gd name="T8" fmla="*/ 107950 w 77"/>
                <a:gd name="T9" fmla="*/ 254000 h 163"/>
                <a:gd name="T10" fmla="*/ 98425 w 77"/>
                <a:gd name="T11" fmla="*/ 258763 h 163"/>
                <a:gd name="T12" fmla="*/ 22225 w 77"/>
                <a:gd name="T13" fmla="*/ 258763 h 163"/>
                <a:gd name="T14" fmla="*/ 22225 w 77"/>
                <a:gd name="T15" fmla="*/ 258763 h 163"/>
                <a:gd name="T16" fmla="*/ 14288 w 77"/>
                <a:gd name="T17" fmla="*/ 254000 h 163"/>
                <a:gd name="T18" fmla="*/ 6350 w 77"/>
                <a:gd name="T19" fmla="*/ 247650 h 163"/>
                <a:gd name="T20" fmla="*/ 1588 w 77"/>
                <a:gd name="T21" fmla="*/ 239713 h 163"/>
                <a:gd name="T22" fmla="*/ 0 w 77"/>
                <a:gd name="T23" fmla="*/ 228600 h 163"/>
                <a:gd name="T24" fmla="*/ 0 w 77"/>
                <a:gd name="T25" fmla="*/ 30163 h 163"/>
                <a:gd name="T26" fmla="*/ 0 w 77"/>
                <a:gd name="T27" fmla="*/ 30163 h 163"/>
                <a:gd name="T28" fmla="*/ 1588 w 77"/>
                <a:gd name="T29" fmla="*/ 17463 h 163"/>
                <a:gd name="T30" fmla="*/ 6350 w 77"/>
                <a:gd name="T31" fmla="*/ 7938 h 163"/>
                <a:gd name="T32" fmla="*/ 14288 w 77"/>
                <a:gd name="T33" fmla="*/ 1588 h 163"/>
                <a:gd name="T34" fmla="*/ 22225 w 77"/>
                <a:gd name="T35" fmla="*/ 0 h 163"/>
                <a:gd name="T36" fmla="*/ 98425 w 77"/>
                <a:gd name="T37" fmla="*/ 0 h 163"/>
                <a:gd name="T38" fmla="*/ 98425 w 77"/>
                <a:gd name="T39" fmla="*/ 0 h 163"/>
                <a:gd name="T40" fmla="*/ 107950 w 77"/>
                <a:gd name="T41" fmla="*/ 1588 h 163"/>
                <a:gd name="T42" fmla="*/ 114300 w 77"/>
                <a:gd name="T43" fmla="*/ 7938 h 163"/>
                <a:gd name="T44" fmla="*/ 119063 w 77"/>
                <a:gd name="T45" fmla="*/ 17463 h 163"/>
                <a:gd name="T46" fmla="*/ 122238 w 77"/>
                <a:gd name="T47" fmla="*/ 30163 h 163"/>
                <a:gd name="T48" fmla="*/ 122238 w 77"/>
                <a:gd name="T49" fmla="*/ 228600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163">
                  <a:moveTo>
                    <a:pt x="77" y="144"/>
                  </a:moveTo>
                  <a:lnTo>
                    <a:pt x="77" y="144"/>
                  </a:lnTo>
                  <a:lnTo>
                    <a:pt x="75" y="151"/>
                  </a:lnTo>
                  <a:lnTo>
                    <a:pt x="72" y="156"/>
                  </a:lnTo>
                  <a:lnTo>
                    <a:pt x="68" y="160"/>
                  </a:lnTo>
                  <a:lnTo>
                    <a:pt x="62" y="163"/>
                  </a:lnTo>
                  <a:lnTo>
                    <a:pt x="14" y="163"/>
                  </a:lnTo>
                  <a:lnTo>
                    <a:pt x="9" y="160"/>
                  </a:lnTo>
                  <a:lnTo>
                    <a:pt x="4" y="156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5" y="11"/>
                  </a:lnTo>
                  <a:lnTo>
                    <a:pt x="77" y="19"/>
                  </a:lnTo>
                  <a:lnTo>
                    <a:pt x="77" y="14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6" name="Freeform 332"/>
            <p:cNvSpPr>
              <a:spLocks/>
            </p:cNvSpPr>
            <p:nvPr/>
          </p:nvSpPr>
          <p:spPr bwMode="auto">
            <a:xfrm>
              <a:off x="2676526" y="5337175"/>
              <a:ext cx="104775" cy="239713"/>
            </a:xfrm>
            <a:custGeom>
              <a:avLst/>
              <a:gdLst>
                <a:gd name="T0" fmla="*/ 104775 w 66"/>
                <a:gd name="T1" fmla="*/ 215900 h 151"/>
                <a:gd name="T2" fmla="*/ 104775 w 66"/>
                <a:gd name="T3" fmla="*/ 215900 h 151"/>
                <a:gd name="T4" fmla="*/ 104775 w 66"/>
                <a:gd name="T5" fmla="*/ 225425 h 151"/>
                <a:gd name="T6" fmla="*/ 101600 w 66"/>
                <a:gd name="T7" fmla="*/ 234950 h 151"/>
                <a:gd name="T8" fmla="*/ 93663 w 66"/>
                <a:gd name="T9" fmla="*/ 238125 h 151"/>
                <a:gd name="T10" fmla="*/ 87313 w 66"/>
                <a:gd name="T11" fmla="*/ 239713 h 151"/>
                <a:gd name="T12" fmla="*/ 19050 w 66"/>
                <a:gd name="T13" fmla="*/ 239713 h 151"/>
                <a:gd name="T14" fmla="*/ 19050 w 66"/>
                <a:gd name="T15" fmla="*/ 239713 h 151"/>
                <a:gd name="T16" fmla="*/ 11113 w 66"/>
                <a:gd name="T17" fmla="*/ 238125 h 151"/>
                <a:gd name="T18" fmla="*/ 4763 w 66"/>
                <a:gd name="T19" fmla="*/ 234950 h 151"/>
                <a:gd name="T20" fmla="*/ 1588 w 66"/>
                <a:gd name="T21" fmla="*/ 225425 h 151"/>
                <a:gd name="T22" fmla="*/ 0 w 66"/>
                <a:gd name="T23" fmla="*/ 215900 h 151"/>
                <a:gd name="T24" fmla="*/ 0 w 66"/>
                <a:gd name="T25" fmla="*/ 23813 h 151"/>
                <a:gd name="T26" fmla="*/ 0 w 66"/>
                <a:gd name="T27" fmla="*/ 23813 h 151"/>
                <a:gd name="T28" fmla="*/ 1588 w 66"/>
                <a:gd name="T29" fmla="*/ 14288 h 151"/>
                <a:gd name="T30" fmla="*/ 4763 w 66"/>
                <a:gd name="T31" fmla="*/ 7938 h 151"/>
                <a:gd name="T32" fmla="*/ 11113 w 66"/>
                <a:gd name="T33" fmla="*/ 1588 h 151"/>
                <a:gd name="T34" fmla="*/ 19050 w 66"/>
                <a:gd name="T35" fmla="*/ 0 h 151"/>
                <a:gd name="T36" fmla="*/ 87313 w 66"/>
                <a:gd name="T37" fmla="*/ 0 h 151"/>
                <a:gd name="T38" fmla="*/ 87313 w 66"/>
                <a:gd name="T39" fmla="*/ 0 h 151"/>
                <a:gd name="T40" fmla="*/ 93663 w 66"/>
                <a:gd name="T41" fmla="*/ 1588 h 151"/>
                <a:gd name="T42" fmla="*/ 101600 w 66"/>
                <a:gd name="T43" fmla="*/ 7938 h 151"/>
                <a:gd name="T44" fmla="*/ 104775 w 66"/>
                <a:gd name="T45" fmla="*/ 14288 h 151"/>
                <a:gd name="T46" fmla="*/ 104775 w 66"/>
                <a:gd name="T47" fmla="*/ 23813 h 151"/>
                <a:gd name="T48" fmla="*/ 104775 w 66"/>
                <a:gd name="T49" fmla="*/ 21590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151">
                  <a:moveTo>
                    <a:pt x="66" y="136"/>
                  </a:moveTo>
                  <a:lnTo>
                    <a:pt x="66" y="136"/>
                  </a:lnTo>
                  <a:lnTo>
                    <a:pt x="66" y="142"/>
                  </a:lnTo>
                  <a:lnTo>
                    <a:pt x="64" y="148"/>
                  </a:lnTo>
                  <a:lnTo>
                    <a:pt x="59" y="150"/>
                  </a:lnTo>
                  <a:lnTo>
                    <a:pt x="55" y="151"/>
                  </a:lnTo>
                  <a:lnTo>
                    <a:pt x="12" y="151"/>
                  </a:lnTo>
                  <a:lnTo>
                    <a:pt x="7" y="150"/>
                  </a:lnTo>
                  <a:lnTo>
                    <a:pt x="3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4" y="5"/>
                  </a:lnTo>
                  <a:lnTo>
                    <a:pt x="66" y="9"/>
                  </a:lnTo>
                  <a:lnTo>
                    <a:pt x="66" y="15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7" name="Freeform 333"/>
            <p:cNvSpPr>
              <a:spLocks/>
            </p:cNvSpPr>
            <p:nvPr/>
          </p:nvSpPr>
          <p:spPr bwMode="auto">
            <a:xfrm>
              <a:off x="2847976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4300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5875 w 84"/>
                <a:gd name="T21" fmla="*/ 120650 h 78"/>
                <a:gd name="T22" fmla="*/ 7938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7938 w 84"/>
                <a:gd name="T35" fmla="*/ 11113 h 78"/>
                <a:gd name="T36" fmla="*/ 15875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2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8" name="Freeform 334"/>
            <p:cNvSpPr>
              <a:spLocks/>
            </p:cNvSpPr>
            <p:nvPr/>
          </p:nvSpPr>
          <p:spPr bwMode="auto">
            <a:xfrm>
              <a:off x="2854326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3663 h 71"/>
                <a:gd name="T6" fmla="*/ 115888 w 76"/>
                <a:gd name="T7" fmla="*/ 101600 h 71"/>
                <a:gd name="T8" fmla="*/ 107950 w 76"/>
                <a:gd name="T9" fmla="*/ 107950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07950 h 71"/>
                <a:gd name="T18" fmla="*/ 7938 w 76"/>
                <a:gd name="T19" fmla="*/ 101600 h 71"/>
                <a:gd name="T20" fmla="*/ 1588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7463 h 71"/>
                <a:gd name="T30" fmla="*/ 7938 w 76"/>
                <a:gd name="T31" fmla="*/ 7938 h 71"/>
                <a:gd name="T32" fmla="*/ 12700 w 76"/>
                <a:gd name="T33" fmla="*/ 1588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1588 h 71"/>
                <a:gd name="T42" fmla="*/ 115888 w 76"/>
                <a:gd name="T43" fmla="*/ 7938 h 71"/>
                <a:gd name="T44" fmla="*/ 119063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5" y="64"/>
                  </a:lnTo>
                  <a:lnTo>
                    <a:pt x="1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5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9" name="Freeform 335"/>
            <p:cNvSpPr>
              <a:spLocks/>
            </p:cNvSpPr>
            <p:nvPr/>
          </p:nvSpPr>
          <p:spPr bwMode="auto">
            <a:xfrm>
              <a:off x="2854326" y="5337175"/>
              <a:ext cx="104775" cy="93663"/>
            </a:xfrm>
            <a:custGeom>
              <a:avLst/>
              <a:gdLst>
                <a:gd name="T0" fmla="*/ 104775 w 66"/>
                <a:gd name="T1" fmla="*/ 69850 h 59"/>
                <a:gd name="T2" fmla="*/ 104775 w 66"/>
                <a:gd name="T3" fmla="*/ 69850 h 59"/>
                <a:gd name="T4" fmla="*/ 103188 w 66"/>
                <a:gd name="T5" fmla="*/ 80963 h 59"/>
                <a:gd name="T6" fmla="*/ 100013 w 66"/>
                <a:gd name="T7" fmla="*/ 88900 h 59"/>
                <a:gd name="T8" fmla="*/ 93663 w 66"/>
                <a:gd name="T9" fmla="*/ 92075 h 59"/>
                <a:gd name="T10" fmla="*/ 85725 w 66"/>
                <a:gd name="T11" fmla="*/ 93663 h 59"/>
                <a:gd name="T12" fmla="*/ 19050 w 66"/>
                <a:gd name="T13" fmla="*/ 93663 h 59"/>
                <a:gd name="T14" fmla="*/ 19050 w 66"/>
                <a:gd name="T15" fmla="*/ 93663 h 59"/>
                <a:gd name="T16" fmla="*/ 11113 w 66"/>
                <a:gd name="T17" fmla="*/ 92075 h 59"/>
                <a:gd name="T18" fmla="*/ 4763 w 66"/>
                <a:gd name="T19" fmla="*/ 88900 h 59"/>
                <a:gd name="T20" fmla="*/ 0 w 66"/>
                <a:gd name="T21" fmla="*/ 80963 h 59"/>
                <a:gd name="T22" fmla="*/ 0 w 66"/>
                <a:gd name="T23" fmla="*/ 69850 h 59"/>
                <a:gd name="T24" fmla="*/ 0 w 66"/>
                <a:gd name="T25" fmla="*/ 23813 h 59"/>
                <a:gd name="T26" fmla="*/ 0 w 66"/>
                <a:gd name="T27" fmla="*/ 23813 h 59"/>
                <a:gd name="T28" fmla="*/ 0 w 66"/>
                <a:gd name="T29" fmla="*/ 14288 h 59"/>
                <a:gd name="T30" fmla="*/ 4763 w 66"/>
                <a:gd name="T31" fmla="*/ 7938 h 59"/>
                <a:gd name="T32" fmla="*/ 11113 w 66"/>
                <a:gd name="T33" fmla="*/ 1588 h 59"/>
                <a:gd name="T34" fmla="*/ 19050 w 66"/>
                <a:gd name="T35" fmla="*/ 0 h 59"/>
                <a:gd name="T36" fmla="*/ 85725 w 66"/>
                <a:gd name="T37" fmla="*/ 0 h 59"/>
                <a:gd name="T38" fmla="*/ 85725 w 66"/>
                <a:gd name="T39" fmla="*/ 0 h 59"/>
                <a:gd name="T40" fmla="*/ 93663 w 66"/>
                <a:gd name="T41" fmla="*/ 1588 h 59"/>
                <a:gd name="T42" fmla="*/ 100013 w 66"/>
                <a:gd name="T43" fmla="*/ 7938 h 59"/>
                <a:gd name="T44" fmla="*/ 103188 w 66"/>
                <a:gd name="T45" fmla="*/ 14288 h 59"/>
                <a:gd name="T46" fmla="*/ 104775 w 66"/>
                <a:gd name="T47" fmla="*/ 23813 h 59"/>
                <a:gd name="T48" fmla="*/ 104775 w 66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9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5" y="9"/>
                  </a:lnTo>
                  <a:lnTo>
                    <a:pt x="66" y="15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0" name="Freeform 336"/>
            <p:cNvSpPr>
              <a:spLocks/>
            </p:cNvSpPr>
            <p:nvPr/>
          </p:nvSpPr>
          <p:spPr bwMode="auto">
            <a:xfrm>
              <a:off x="2847976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4300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5875 w 84"/>
                <a:gd name="T21" fmla="*/ 120650 h 78"/>
                <a:gd name="T22" fmla="*/ 7938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7938 w 84"/>
                <a:gd name="T35" fmla="*/ 9525 h 78"/>
                <a:gd name="T36" fmla="*/ 15875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2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1" name="Freeform 337"/>
            <p:cNvSpPr>
              <a:spLocks/>
            </p:cNvSpPr>
            <p:nvPr/>
          </p:nvSpPr>
          <p:spPr bwMode="auto">
            <a:xfrm>
              <a:off x="2854326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5250 h 71"/>
                <a:gd name="T6" fmla="*/ 115888 w 76"/>
                <a:gd name="T7" fmla="*/ 104775 h 71"/>
                <a:gd name="T8" fmla="*/ 107950 w 76"/>
                <a:gd name="T9" fmla="*/ 111125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11125 h 71"/>
                <a:gd name="T18" fmla="*/ 7938 w 76"/>
                <a:gd name="T19" fmla="*/ 104775 h 71"/>
                <a:gd name="T20" fmla="*/ 1588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9050 h 71"/>
                <a:gd name="T30" fmla="*/ 7938 w 76"/>
                <a:gd name="T31" fmla="*/ 11113 h 71"/>
                <a:gd name="T32" fmla="*/ 12700 w 76"/>
                <a:gd name="T33" fmla="*/ 4763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4763 h 71"/>
                <a:gd name="T42" fmla="*/ 115888 w 76"/>
                <a:gd name="T43" fmla="*/ 11113 h 71"/>
                <a:gd name="T44" fmla="*/ 119063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5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2" name="Freeform 338"/>
            <p:cNvSpPr>
              <a:spLocks/>
            </p:cNvSpPr>
            <p:nvPr/>
          </p:nvSpPr>
          <p:spPr bwMode="auto">
            <a:xfrm>
              <a:off x="2854326" y="5484813"/>
              <a:ext cx="104775" cy="95250"/>
            </a:xfrm>
            <a:custGeom>
              <a:avLst/>
              <a:gdLst>
                <a:gd name="T0" fmla="*/ 104775 w 66"/>
                <a:gd name="T1" fmla="*/ 69850 h 60"/>
                <a:gd name="T2" fmla="*/ 104775 w 66"/>
                <a:gd name="T3" fmla="*/ 69850 h 60"/>
                <a:gd name="T4" fmla="*/ 103188 w 66"/>
                <a:gd name="T5" fmla="*/ 80963 h 60"/>
                <a:gd name="T6" fmla="*/ 100013 w 66"/>
                <a:gd name="T7" fmla="*/ 88900 h 60"/>
                <a:gd name="T8" fmla="*/ 93663 w 66"/>
                <a:gd name="T9" fmla="*/ 92075 h 60"/>
                <a:gd name="T10" fmla="*/ 85725 w 66"/>
                <a:gd name="T11" fmla="*/ 95250 h 60"/>
                <a:gd name="T12" fmla="*/ 19050 w 66"/>
                <a:gd name="T13" fmla="*/ 95250 h 60"/>
                <a:gd name="T14" fmla="*/ 19050 w 66"/>
                <a:gd name="T15" fmla="*/ 95250 h 60"/>
                <a:gd name="T16" fmla="*/ 11113 w 66"/>
                <a:gd name="T17" fmla="*/ 92075 h 60"/>
                <a:gd name="T18" fmla="*/ 4763 w 66"/>
                <a:gd name="T19" fmla="*/ 88900 h 60"/>
                <a:gd name="T20" fmla="*/ 0 w 66"/>
                <a:gd name="T21" fmla="*/ 80963 h 60"/>
                <a:gd name="T22" fmla="*/ 0 w 66"/>
                <a:gd name="T23" fmla="*/ 69850 h 60"/>
                <a:gd name="T24" fmla="*/ 0 w 66"/>
                <a:gd name="T25" fmla="*/ 26988 h 60"/>
                <a:gd name="T26" fmla="*/ 0 w 66"/>
                <a:gd name="T27" fmla="*/ 26988 h 60"/>
                <a:gd name="T28" fmla="*/ 0 w 66"/>
                <a:gd name="T29" fmla="*/ 15875 h 60"/>
                <a:gd name="T30" fmla="*/ 4763 w 66"/>
                <a:gd name="T31" fmla="*/ 7938 h 60"/>
                <a:gd name="T32" fmla="*/ 11113 w 66"/>
                <a:gd name="T33" fmla="*/ 3175 h 60"/>
                <a:gd name="T34" fmla="*/ 19050 w 66"/>
                <a:gd name="T35" fmla="*/ 0 h 60"/>
                <a:gd name="T36" fmla="*/ 85725 w 66"/>
                <a:gd name="T37" fmla="*/ 0 h 60"/>
                <a:gd name="T38" fmla="*/ 85725 w 66"/>
                <a:gd name="T39" fmla="*/ 0 h 60"/>
                <a:gd name="T40" fmla="*/ 93663 w 66"/>
                <a:gd name="T41" fmla="*/ 3175 h 60"/>
                <a:gd name="T42" fmla="*/ 100013 w 66"/>
                <a:gd name="T43" fmla="*/ 7938 h 60"/>
                <a:gd name="T44" fmla="*/ 103188 w 66"/>
                <a:gd name="T45" fmla="*/ 15875 h 60"/>
                <a:gd name="T46" fmla="*/ 104775 w 66"/>
                <a:gd name="T47" fmla="*/ 26988 h 60"/>
                <a:gd name="T48" fmla="*/ 104775 w 66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60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2" y="60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5" y="10"/>
                  </a:lnTo>
                  <a:lnTo>
                    <a:pt x="66" y="17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3" name="Freeform 340"/>
            <p:cNvSpPr>
              <a:spLocks/>
            </p:cNvSpPr>
            <p:nvPr/>
          </p:nvSpPr>
          <p:spPr bwMode="auto">
            <a:xfrm>
              <a:off x="2573338" y="5187950"/>
              <a:ext cx="7938" cy="566738"/>
            </a:xfrm>
            <a:custGeom>
              <a:avLst/>
              <a:gdLst>
                <a:gd name="T0" fmla="*/ 7938 w 5"/>
                <a:gd name="T1" fmla="*/ 555625 h 357"/>
                <a:gd name="T2" fmla="*/ 7938 w 5"/>
                <a:gd name="T3" fmla="*/ 555625 h 357"/>
                <a:gd name="T4" fmla="*/ 7938 w 5"/>
                <a:gd name="T5" fmla="*/ 565150 h 357"/>
                <a:gd name="T6" fmla="*/ 6350 w 5"/>
                <a:gd name="T7" fmla="*/ 566738 h 357"/>
                <a:gd name="T8" fmla="*/ 4763 w 5"/>
                <a:gd name="T9" fmla="*/ 566738 h 357"/>
                <a:gd name="T10" fmla="*/ 4763 w 5"/>
                <a:gd name="T11" fmla="*/ 566738 h 357"/>
                <a:gd name="T12" fmla="*/ 4763 w 5"/>
                <a:gd name="T13" fmla="*/ 566738 h 357"/>
                <a:gd name="T14" fmla="*/ 3175 w 5"/>
                <a:gd name="T15" fmla="*/ 566738 h 357"/>
                <a:gd name="T16" fmla="*/ 3175 w 5"/>
                <a:gd name="T17" fmla="*/ 565150 h 357"/>
                <a:gd name="T18" fmla="*/ 0 w 5"/>
                <a:gd name="T19" fmla="*/ 555625 h 357"/>
                <a:gd name="T20" fmla="*/ 0 w 5"/>
                <a:gd name="T21" fmla="*/ 11113 h 357"/>
                <a:gd name="T22" fmla="*/ 0 w 5"/>
                <a:gd name="T23" fmla="*/ 11113 h 357"/>
                <a:gd name="T24" fmla="*/ 3175 w 5"/>
                <a:gd name="T25" fmla="*/ 1588 h 357"/>
                <a:gd name="T26" fmla="*/ 3175 w 5"/>
                <a:gd name="T27" fmla="*/ 0 h 357"/>
                <a:gd name="T28" fmla="*/ 4763 w 5"/>
                <a:gd name="T29" fmla="*/ 0 h 357"/>
                <a:gd name="T30" fmla="*/ 4763 w 5"/>
                <a:gd name="T31" fmla="*/ 0 h 357"/>
                <a:gd name="T32" fmla="*/ 4763 w 5"/>
                <a:gd name="T33" fmla="*/ 0 h 357"/>
                <a:gd name="T34" fmla="*/ 6350 w 5"/>
                <a:gd name="T35" fmla="*/ 0 h 357"/>
                <a:gd name="T36" fmla="*/ 7938 w 5"/>
                <a:gd name="T37" fmla="*/ 1588 h 357"/>
                <a:gd name="T38" fmla="*/ 7938 w 5"/>
                <a:gd name="T39" fmla="*/ 11113 h 357"/>
                <a:gd name="T40" fmla="*/ 7938 w 5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357">
                  <a:moveTo>
                    <a:pt x="5" y="350"/>
                  </a:moveTo>
                  <a:lnTo>
                    <a:pt x="5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7"/>
                  </a:lnTo>
                  <a:lnTo>
                    <a:pt x="5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4" name="Rectangle 356"/>
            <p:cNvSpPr>
              <a:spLocks noChangeArrowheads="1"/>
            </p:cNvSpPr>
            <p:nvPr/>
          </p:nvSpPr>
          <p:spPr bwMode="auto">
            <a:xfrm>
              <a:off x="2603501" y="3868738"/>
              <a:ext cx="3862387" cy="2230438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5" name="Freeform 357"/>
            <p:cNvSpPr>
              <a:spLocks/>
            </p:cNvSpPr>
            <p:nvPr/>
          </p:nvSpPr>
          <p:spPr bwMode="auto">
            <a:xfrm>
              <a:off x="2601913" y="2295525"/>
              <a:ext cx="3863975" cy="1576388"/>
            </a:xfrm>
            <a:custGeom>
              <a:avLst/>
              <a:gdLst>
                <a:gd name="T0" fmla="*/ 0 w 2434"/>
                <a:gd name="T1" fmla="*/ 1576388 h 993"/>
                <a:gd name="T2" fmla="*/ 190500 w 2434"/>
                <a:gd name="T3" fmla="*/ 1576388 h 993"/>
                <a:gd name="T4" fmla="*/ 1743075 w 2434"/>
                <a:gd name="T5" fmla="*/ 1576388 h 993"/>
                <a:gd name="T6" fmla="*/ 1743075 w 2434"/>
                <a:gd name="T7" fmla="*/ 1576388 h 993"/>
                <a:gd name="T8" fmla="*/ 1931988 w 2434"/>
                <a:gd name="T9" fmla="*/ 1576388 h 993"/>
                <a:gd name="T10" fmla="*/ 1931988 w 2434"/>
                <a:gd name="T11" fmla="*/ 1576388 h 993"/>
                <a:gd name="T12" fmla="*/ 2122488 w 2434"/>
                <a:gd name="T13" fmla="*/ 1576388 h 993"/>
                <a:gd name="T14" fmla="*/ 3673475 w 2434"/>
                <a:gd name="T15" fmla="*/ 1576388 h 993"/>
                <a:gd name="T16" fmla="*/ 3863975 w 2434"/>
                <a:gd name="T17" fmla="*/ 1576388 h 993"/>
                <a:gd name="T18" fmla="*/ 3381375 w 2434"/>
                <a:gd name="T19" fmla="*/ 1163638 h 993"/>
                <a:gd name="T20" fmla="*/ 3041650 w 2434"/>
                <a:gd name="T21" fmla="*/ 874713 h 993"/>
                <a:gd name="T22" fmla="*/ 3041650 w 2434"/>
                <a:gd name="T23" fmla="*/ 874713 h 993"/>
                <a:gd name="T24" fmla="*/ 2897188 w 2434"/>
                <a:gd name="T25" fmla="*/ 752475 h 993"/>
                <a:gd name="T26" fmla="*/ 2447925 w 2434"/>
                <a:gd name="T27" fmla="*/ 366713 h 993"/>
                <a:gd name="T28" fmla="*/ 2076450 w 2434"/>
                <a:gd name="T29" fmla="*/ 49213 h 993"/>
                <a:gd name="T30" fmla="*/ 2076450 w 2434"/>
                <a:gd name="T31" fmla="*/ 49213 h 993"/>
                <a:gd name="T32" fmla="*/ 2062163 w 2434"/>
                <a:gd name="T33" fmla="*/ 38100 h 993"/>
                <a:gd name="T34" fmla="*/ 2046288 w 2434"/>
                <a:gd name="T35" fmla="*/ 28575 h 993"/>
                <a:gd name="T36" fmla="*/ 2027238 w 2434"/>
                <a:gd name="T37" fmla="*/ 20638 h 993"/>
                <a:gd name="T38" fmla="*/ 2009775 w 2434"/>
                <a:gd name="T39" fmla="*/ 12700 h 993"/>
                <a:gd name="T40" fmla="*/ 1989138 w 2434"/>
                <a:gd name="T41" fmla="*/ 7938 h 993"/>
                <a:gd name="T42" fmla="*/ 1971675 w 2434"/>
                <a:gd name="T43" fmla="*/ 3175 h 993"/>
                <a:gd name="T44" fmla="*/ 1951038 w 2434"/>
                <a:gd name="T45" fmla="*/ 0 h 993"/>
                <a:gd name="T46" fmla="*/ 1931988 w 2434"/>
                <a:gd name="T47" fmla="*/ 0 h 993"/>
                <a:gd name="T48" fmla="*/ 1914525 w 2434"/>
                <a:gd name="T49" fmla="*/ 0 h 993"/>
                <a:gd name="T50" fmla="*/ 1893888 w 2434"/>
                <a:gd name="T51" fmla="*/ 3175 h 993"/>
                <a:gd name="T52" fmla="*/ 1873250 w 2434"/>
                <a:gd name="T53" fmla="*/ 7938 h 993"/>
                <a:gd name="T54" fmla="*/ 1855788 w 2434"/>
                <a:gd name="T55" fmla="*/ 12700 h 993"/>
                <a:gd name="T56" fmla="*/ 1838325 w 2434"/>
                <a:gd name="T57" fmla="*/ 20638 h 993"/>
                <a:gd name="T58" fmla="*/ 1819275 w 2434"/>
                <a:gd name="T59" fmla="*/ 28575 h 993"/>
                <a:gd name="T60" fmla="*/ 1803400 w 2434"/>
                <a:gd name="T61" fmla="*/ 38100 h 993"/>
                <a:gd name="T62" fmla="*/ 1787525 w 2434"/>
                <a:gd name="T63" fmla="*/ 49213 h 993"/>
                <a:gd name="T64" fmla="*/ 1417638 w 2434"/>
                <a:gd name="T65" fmla="*/ 366713 h 993"/>
                <a:gd name="T66" fmla="*/ 965200 w 2434"/>
                <a:gd name="T67" fmla="*/ 752475 h 993"/>
                <a:gd name="T68" fmla="*/ 965200 w 2434"/>
                <a:gd name="T69" fmla="*/ 752475 h 993"/>
                <a:gd name="T70" fmla="*/ 822325 w 2434"/>
                <a:gd name="T71" fmla="*/ 874713 h 993"/>
                <a:gd name="T72" fmla="*/ 484188 w 2434"/>
                <a:gd name="T73" fmla="*/ 1163638 h 993"/>
                <a:gd name="T74" fmla="*/ 0 w 2434"/>
                <a:gd name="T75" fmla="*/ 1576388 h 9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34" h="993">
                  <a:moveTo>
                    <a:pt x="0" y="993"/>
                  </a:moveTo>
                  <a:lnTo>
                    <a:pt x="120" y="993"/>
                  </a:lnTo>
                  <a:lnTo>
                    <a:pt x="1098" y="993"/>
                  </a:lnTo>
                  <a:lnTo>
                    <a:pt x="1217" y="993"/>
                  </a:lnTo>
                  <a:lnTo>
                    <a:pt x="1337" y="993"/>
                  </a:lnTo>
                  <a:lnTo>
                    <a:pt x="2314" y="993"/>
                  </a:lnTo>
                  <a:lnTo>
                    <a:pt x="2434" y="993"/>
                  </a:lnTo>
                  <a:lnTo>
                    <a:pt x="2130" y="733"/>
                  </a:lnTo>
                  <a:lnTo>
                    <a:pt x="1916" y="551"/>
                  </a:lnTo>
                  <a:lnTo>
                    <a:pt x="1825" y="474"/>
                  </a:lnTo>
                  <a:lnTo>
                    <a:pt x="1542" y="231"/>
                  </a:lnTo>
                  <a:lnTo>
                    <a:pt x="1308" y="31"/>
                  </a:lnTo>
                  <a:lnTo>
                    <a:pt x="1299" y="24"/>
                  </a:lnTo>
                  <a:lnTo>
                    <a:pt x="1289" y="18"/>
                  </a:lnTo>
                  <a:lnTo>
                    <a:pt x="1277" y="13"/>
                  </a:lnTo>
                  <a:lnTo>
                    <a:pt x="1266" y="8"/>
                  </a:lnTo>
                  <a:lnTo>
                    <a:pt x="1253" y="5"/>
                  </a:lnTo>
                  <a:lnTo>
                    <a:pt x="1242" y="2"/>
                  </a:lnTo>
                  <a:lnTo>
                    <a:pt x="1229" y="0"/>
                  </a:lnTo>
                  <a:lnTo>
                    <a:pt x="1217" y="0"/>
                  </a:lnTo>
                  <a:lnTo>
                    <a:pt x="1206" y="0"/>
                  </a:lnTo>
                  <a:lnTo>
                    <a:pt x="1193" y="2"/>
                  </a:lnTo>
                  <a:lnTo>
                    <a:pt x="1180" y="5"/>
                  </a:lnTo>
                  <a:lnTo>
                    <a:pt x="1169" y="8"/>
                  </a:lnTo>
                  <a:lnTo>
                    <a:pt x="1158" y="13"/>
                  </a:lnTo>
                  <a:lnTo>
                    <a:pt x="1146" y="18"/>
                  </a:lnTo>
                  <a:lnTo>
                    <a:pt x="1136" y="24"/>
                  </a:lnTo>
                  <a:lnTo>
                    <a:pt x="1126" y="31"/>
                  </a:lnTo>
                  <a:lnTo>
                    <a:pt x="893" y="231"/>
                  </a:lnTo>
                  <a:lnTo>
                    <a:pt x="608" y="474"/>
                  </a:lnTo>
                  <a:lnTo>
                    <a:pt x="518" y="551"/>
                  </a:lnTo>
                  <a:lnTo>
                    <a:pt x="305" y="73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6" name="Rectangle 358"/>
            <p:cNvSpPr>
              <a:spLocks noChangeArrowheads="1"/>
            </p:cNvSpPr>
            <p:nvPr/>
          </p:nvSpPr>
          <p:spPr bwMode="auto">
            <a:xfrm>
              <a:off x="2835276" y="2587625"/>
              <a:ext cx="3376613" cy="294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7" name="Freeform 359"/>
            <p:cNvSpPr>
              <a:spLocks/>
            </p:cNvSpPr>
            <p:nvPr/>
          </p:nvSpPr>
          <p:spPr bwMode="auto">
            <a:xfrm>
              <a:off x="2603501" y="3873500"/>
              <a:ext cx="3863976" cy="2225675"/>
            </a:xfrm>
            <a:custGeom>
              <a:avLst/>
              <a:gdLst>
                <a:gd name="T0" fmla="*/ 3859213 w 2434"/>
                <a:gd name="T1" fmla="*/ 0 h 1402"/>
                <a:gd name="T2" fmla="*/ 3379788 w 2434"/>
                <a:gd name="T3" fmla="*/ 409575 h 1402"/>
                <a:gd name="T4" fmla="*/ 3040063 w 2434"/>
                <a:gd name="T5" fmla="*/ 698500 h 1402"/>
                <a:gd name="T6" fmla="*/ 3040063 w 2434"/>
                <a:gd name="T7" fmla="*/ 698500 h 1402"/>
                <a:gd name="T8" fmla="*/ 2895600 w 2434"/>
                <a:gd name="T9" fmla="*/ 822325 h 1402"/>
                <a:gd name="T10" fmla="*/ 2560638 w 2434"/>
                <a:gd name="T11" fmla="*/ 1109663 h 1402"/>
                <a:gd name="T12" fmla="*/ 1301750 w 2434"/>
                <a:gd name="T13" fmla="*/ 1109663 h 1402"/>
                <a:gd name="T14" fmla="*/ 963613 w 2434"/>
                <a:gd name="T15" fmla="*/ 822325 h 1402"/>
                <a:gd name="T16" fmla="*/ 963613 w 2434"/>
                <a:gd name="T17" fmla="*/ 822325 h 1402"/>
                <a:gd name="T18" fmla="*/ 820738 w 2434"/>
                <a:gd name="T19" fmla="*/ 698500 h 1402"/>
                <a:gd name="T20" fmla="*/ 482600 w 2434"/>
                <a:gd name="T21" fmla="*/ 409575 h 1402"/>
                <a:gd name="T22" fmla="*/ 1588 w 2434"/>
                <a:gd name="T23" fmla="*/ 0 h 1402"/>
                <a:gd name="T24" fmla="*/ 0 w 2434"/>
                <a:gd name="T25" fmla="*/ 0 h 1402"/>
                <a:gd name="T26" fmla="*/ 0 w 2434"/>
                <a:gd name="T27" fmla="*/ 2225675 h 1402"/>
                <a:gd name="T28" fmla="*/ 3863975 w 2434"/>
                <a:gd name="T29" fmla="*/ 2225675 h 1402"/>
                <a:gd name="T30" fmla="*/ 3863975 w 2434"/>
                <a:gd name="T31" fmla="*/ 0 h 1402"/>
                <a:gd name="T32" fmla="*/ 3859213 w 2434"/>
                <a:gd name="T33" fmla="*/ 0 h 1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34" h="1402">
                  <a:moveTo>
                    <a:pt x="2431" y="0"/>
                  </a:moveTo>
                  <a:lnTo>
                    <a:pt x="2129" y="258"/>
                  </a:lnTo>
                  <a:lnTo>
                    <a:pt x="1915" y="440"/>
                  </a:lnTo>
                  <a:lnTo>
                    <a:pt x="1824" y="518"/>
                  </a:lnTo>
                  <a:lnTo>
                    <a:pt x="1613" y="699"/>
                  </a:lnTo>
                  <a:lnTo>
                    <a:pt x="820" y="699"/>
                  </a:lnTo>
                  <a:lnTo>
                    <a:pt x="607" y="518"/>
                  </a:lnTo>
                  <a:lnTo>
                    <a:pt x="517" y="440"/>
                  </a:lnTo>
                  <a:lnTo>
                    <a:pt x="304" y="25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02"/>
                  </a:lnTo>
                  <a:lnTo>
                    <a:pt x="2434" y="1402"/>
                  </a:lnTo>
                  <a:lnTo>
                    <a:pt x="2434" y="0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8" name="Freeform 360"/>
            <p:cNvSpPr>
              <a:spLocks/>
            </p:cNvSpPr>
            <p:nvPr/>
          </p:nvSpPr>
          <p:spPr bwMode="auto">
            <a:xfrm>
              <a:off x="2603501" y="4959350"/>
              <a:ext cx="1300163" cy="1139825"/>
            </a:xfrm>
            <a:custGeom>
              <a:avLst/>
              <a:gdLst>
                <a:gd name="T0" fmla="*/ 820738 w 819"/>
                <a:gd name="T1" fmla="*/ 406400 h 718"/>
                <a:gd name="T2" fmla="*/ 482600 w 819"/>
                <a:gd name="T3" fmla="*/ 708025 h 718"/>
                <a:gd name="T4" fmla="*/ 0 w 819"/>
                <a:gd name="T5" fmla="*/ 1139825 h 718"/>
                <a:gd name="T6" fmla="*/ 0 w 819"/>
                <a:gd name="T7" fmla="*/ 1139825 h 718"/>
                <a:gd name="T8" fmla="*/ 482600 w 819"/>
                <a:gd name="T9" fmla="*/ 725488 h 718"/>
                <a:gd name="T10" fmla="*/ 820738 w 819"/>
                <a:gd name="T11" fmla="*/ 433388 h 718"/>
                <a:gd name="T12" fmla="*/ 820738 w 819"/>
                <a:gd name="T13" fmla="*/ 433388 h 718"/>
                <a:gd name="T14" fmla="*/ 963613 w 819"/>
                <a:gd name="T15" fmla="*/ 309563 h 718"/>
                <a:gd name="T16" fmla="*/ 1300163 w 819"/>
                <a:gd name="T17" fmla="*/ 22225 h 718"/>
                <a:gd name="T18" fmla="*/ 1274763 w 819"/>
                <a:gd name="T19" fmla="*/ 0 h 718"/>
                <a:gd name="T20" fmla="*/ 963613 w 819"/>
                <a:gd name="T21" fmla="*/ 277813 h 718"/>
                <a:gd name="T22" fmla="*/ 963613 w 819"/>
                <a:gd name="T23" fmla="*/ 277813 h 718"/>
                <a:gd name="T24" fmla="*/ 820738 w 819"/>
                <a:gd name="T25" fmla="*/ 406400 h 718"/>
                <a:gd name="T26" fmla="*/ 820738 w 819"/>
                <a:gd name="T27" fmla="*/ 406400 h 7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9" h="718">
                  <a:moveTo>
                    <a:pt x="517" y="256"/>
                  </a:moveTo>
                  <a:lnTo>
                    <a:pt x="304" y="446"/>
                  </a:lnTo>
                  <a:lnTo>
                    <a:pt x="0" y="718"/>
                  </a:lnTo>
                  <a:lnTo>
                    <a:pt x="304" y="457"/>
                  </a:lnTo>
                  <a:lnTo>
                    <a:pt x="517" y="273"/>
                  </a:lnTo>
                  <a:lnTo>
                    <a:pt x="607" y="195"/>
                  </a:lnTo>
                  <a:lnTo>
                    <a:pt x="819" y="14"/>
                  </a:lnTo>
                  <a:lnTo>
                    <a:pt x="803" y="0"/>
                  </a:lnTo>
                  <a:lnTo>
                    <a:pt x="607" y="175"/>
                  </a:lnTo>
                  <a:lnTo>
                    <a:pt x="517" y="256"/>
                  </a:lnTo>
                  <a:close/>
                </a:path>
              </a:pathLst>
            </a:custGeom>
            <a:solidFill>
              <a:srgbClr val="834E6A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9" name="Freeform 361"/>
            <p:cNvSpPr>
              <a:spLocks/>
            </p:cNvSpPr>
            <p:nvPr/>
          </p:nvSpPr>
          <p:spPr bwMode="auto">
            <a:xfrm>
              <a:off x="5165726" y="4959350"/>
              <a:ext cx="1300163" cy="1139825"/>
            </a:xfrm>
            <a:custGeom>
              <a:avLst/>
              <a:gdLst>
                <a:gd name="T0" fmla="*/ 477838 w 819"/>
                <a:gd name="T1" fmla="*/ 406400 h 718"/>
                <a:gd name="T2" fmla="*/ 477838 w 819"/>
                <a:gd name="T3" fmla="*/ 406400 h 718"/>
                <a:gd name="T4" fmla="*/ 333375 w 819"/>
                <a:gd name="T5" fmla="*/ 277813 h 718"/>
                <a:gd name="T6" fmla="*/ 23813 w 819"/>
                <a:gd name="T7" fmla="*/ 0 h 718"/>
                <a:gd name="T8" fmla="*/ 0 w 819"/>
                <a:gd name="T9" fmla="*/ 22225 h 718"/>
                <a:gd name="T10" fmla="*/ 333375 w 819"/>
                <a:gd name="T11" fmla="*/ 309563 h 718"/>
                <a:gd name="T12" fmla="*/ 333375 w 819"/>
                <a:gd name="T13" fmla="*/ 309563 h 718"/>
                <a:gd name="T14" fmla="*/ 477838 w 819"/>
                <a:gd name="T15" fmla="*/ 433388 h 718"/>
                <a:gd name="T16" fmla="*/ 817563 w 819"/>
                <a:gd name="T17" fmla="*/ 725488 h 718"/>
                <a:gd name="T18" fmla="*/ 1300163 w 819"/>
                <a:gd name="T19" fmla="*/ 1139825 h 718"/>
                <a:gd name="T20" fmla="*/ 817563 w 819"/>
                <a:gd name="T21" fmla="*/ 708025 h 718"/>
                <a:gd name="T22" fmla="*/ 477838 w 819"/>
                <a:gd name="T23" fmla="*/ 406400 h 7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9" h="718">
                  <a:moveTo>
                    <a:pt x="301" y="256"/>
                  </a:moveTo>
                  <a:lnTo>
                    <a:pt x="301" y="256"/>
                  </a:lnTo>
                  <a:lnTo>
                    <a:pt x="210" y="175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210" y="195"/>
                  </a:lnTo>
                  <a:lnTo>
                    <a:pt x="301" y="273"/>
                  </a:lnTo>
                  <a:lnTo>
                    <a:pt x="515" y="457"/>
                  </a:lnTo>
                  <a:lnTo>
                    <a:pt x="819" y="718"/>
                  </a:lnTo>
                  <a:lnTo>
                    <a:pt x="515" y="446"/>
                  </a:lnTo>
                  <a:lnTo>
                    <a:pt x="301" y="256"/>
                  </a:lnTo>
                  <a:close/>
                </a:path>
              </a:pathLst>
            </a:custGeom>
            <a:solidFill>
              <a:srgbClr val="834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2384" y="4424986"/>
            <a:ext cx="3094404" cy="729093"/>
            <a:chOff x="3408015" y="3028239"/>
            <a:chExt cx="2320757" cy="546997"/>
          </a:xfrm>
        </p:grpSpPr>
        <p:grpSp>
          <p:nvGrpSpPr>
            <p:cNvPr id="52233" name="Group 417"/>
            <p:cNvGrpSpPr>
              <a:grpSpLocks/>
            </p:cNvGrpSpPr>
            <p:nvPr/>
          </p:nvGrpSpPr>
          <p:grpSpPr bwMode="auto">
            <a:xfrm>
              <a:off x="3408015" y="3033831"/>
              <a:ext cx="225990" cy="511971"/>
              <a:chOff x="3331339" y="2812865"/>
              <a:chExt cx="225990" cy="511971"/>
            </a:xfrm>
          </p:grpSpPr>
          <p:grpSp>
            <p:nvGrpSpPr>
              <p:cNvPr id="52237" name="Group 448"/>
              <p:cNvGrpSpPr>
                <a:grpSpLocks/>
              </p:cNvGrpSpPr>
              <p:nvPr/>
            </p:nvGrpSpPr>
            <p:grpSpPr bwMode="auto">
              <a:xfrm>
                <a:off x="3337066" y="3106882"/>
                <a:ext cx="220263" cy="217954"/>
                <a:chOff x="456945" y="3832241"/>
                <a:chExt cx="192493" cy="190474"/>
              </a:xfrm>
            </p:grpSpPr>
            <p:sp>
              <p:nvSpPr>
                <p:cNvPr id="450" name="Freeform 224"/>
                <p:cNvSpPr>
                  <a:spLocks/>
                </p:cNvSpPr>
                <p:nvPr/>
              </p:nvSpPr>
              <p:spPr bwMode="auto">
                <a:xfrm>
                  <a:off x="456945" y="3832241"/>
                  <a:ext cx="192493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3 h 120"/>
                    <a:gd name="T6" fmla="*/ 116 w 121"/>
                    <a:gd name="T7" fmla="*/ 84 h 120"/>
                    <a:gd name="T8" fmla="*/ 111 w 121"/>
                    <a:gd name="T9" fmla="*/ 94 h 120"/>
                    <a:gd name="T10" fmla="*/ 103 w 121"/>
                    <a:gd name="T11" fmla="*/ 103 h 120"/>
                    <a:gd name="T12" fmla="*/ 94 w 121"/>
                    <a:gd name="T13" fmla="*/ 110 h 120"/>
                    <a:gd name="T14" fmla="*/ 84 w 121"/>
                    <a:gd name="T15" fmla="*/ 115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5 h 120"/>
                    <a:gd name="T26" fmla="*/ 27 w 121"/>
                    <a:gd name="T27" fmla="*/ 110 h 120"/>
                    <a:gd name="T28" fmla="*/ 18 w 121"/>
                    <a:gd name="T29" fmla="*/ 103 h 120"/>
                    <a:gd name="T30" fmla="*/ 10 w 121"/>
                    <a:gd name="T31" fmla="*/ 94 h 120"/>
                    <a:gd name="T32" fmla="*/ 5 w 121"/>
                    <a:gd name="T33" fmla="*/ 84 h 120"/>
                    <a:gd name="T34" fmla="*/ 2 w 121"/>
                    <a:gd name="T35" fmla="*/ 73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6 h 120"/>
                    <a:gd name="T44" fmla="*/ 10 w 121"/>
                    <a:gd name="T45" fmla="*/ 26 h 120"/>
                    <a:gd name="T46" fmla="*/ 18 w 121"/>
                    <a:gd name="T47" fmla="*/ 18 h 120"/>
                    <a:gd name="T48" fmla="*/ 27 w 121"/>
                    <a:gd name="T49" fmla="*/ 10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0 h 120"/>
                    <a:gd name="T64" fmla="*/ 103 w 121"/>
                    <a:gd name="T65" fmla="*/ 18 h 120"/>
                    <a:gd name="T66" fmla="*/ 111 w 121"/>
                    <a:gd name="T67" fmla="*/ 26 h 120"/>
                    <a:gd name="T68" fmla="*/ 116 w 121"/>
                    <a:gd name="T69" fmla="*/ 36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3"/>
                      </a:lnTo>
                      <a:lnTo>
                        <a:pt x="116" y="84"/>
                      </a:lnTo>
                      <a:lnTo>
                        <a:pt x="111" y="94"/>
                      </a:lnTo>
                      <a:lnTo>
                        <a:pt x="103" y="103"/>
                      </a:lnTo>
                      <a:lnTo>
                        <a:pt x="94" y="110"/>
                      </a:lnTo>
                      <a:lnTo>
                        <a:pt x="84" y="115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5"/>
                      </a:lnTo>
                      <a:lnTo>
                        <a:pt x="27" y="110"/>
                      </a:lnTo>
                      <a:lnTo>
                        <a:pt x="18" y="103"/>
                      </a:lnTo>
                      <a:lnTo>
                        <a:pt x="10" y="94"/>
                      </a:lnTo>
                      <a:lnTo>
                        <a:pt x="5" y="84"/>
                      </a:lnTo>
                      <a:lnTo>
                        <a:pt x="2" y="73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7" y="10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0"/>
                      </a:lnTo>
                      <a:lnTo>
                        <a:pt x="103" y="18"/>
                      </a:lnTo>
                      <a:lnTo>
                        <a:pt x="111" y="26"/>
                      </a:lnTo>
                      <a:lnTo>
                        <a:pt x="116" y="36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2" name="Freeform 225"/>
                <p:cNvSpPr>
                  <a:spLocks/>
                </p:cNvSpPr>
                <p:nvPr/>
              </p:nvSpPr>
              <p:spPr bwMode="auto">
                <a:xfrm>
                  <a:off x="495044" y="3894126"/>
                  <a:ext cx="14288" cy="79375"/>
                </a:xfrm>
                <a:custGeom>
                  <a:avLst/>
                  <a:gdLst>
                    <a:gd name="T0" fmla="*/ 12700 w 9"/>
                    <a:gd name="T1" fmla="*/ 69850 h 50"/>
                    <a:gd name="T2" fmla="*/ 12700 w 9"/>
                    <a:gd name="T3" fmla="*/ 7938 h 50"/>
                    <a:gd name="T4" fmla="*/ 12700 w 9"/>
                    <a:gd name="T5" fmla="*/ 7938 h 50"/>
                    <a:gd name="T6" fmla="*/ 14288 w 9"/>
                    <a:gd name="T7" fmla="*/ 0 h 50"/>
                    <a:gd name="T8" fmla="*/ 14288 w 9"/>
                    <a:gd name="T9" fmla="*/ 0 h 50"/>
                    <a:gd name="T10" fmla="*/ 7938 w 9"/>
                    <a:gd name="T11" fmla="*/ 1588 h 50"/>
                    <a:gd name="T12" fmla="*/ 4763 w 9"/>
                    <a:gd name="T13" fmla="*/ 6350 h 50"/>
                    <a:gd name="T14" fmla="*/ 1588 w 9"/>
                    <a:gd name="T15" fmla="*/ 11113 h 50"/>
                    <a:gd name="T16" fmla="*/ 0 w 9"/>
                    <a:gd name="T17" fmla="*/ 17463 h 50"/>
                    <a:gd name="T18" fmla="*/ 0 w 9"/>
                    <a:gd name="T19" fmla="*/ 58738 h 50"/>
                    <a:gd name="T20" fmla="*/ 0 w 9"/>
                    <a:gd name="T21" fmla="*/ 58738 h 50"/>
                    <a:gd name="T22" fmla="*/ 1588 w 9"/>
                    <a:gd name="T23" fmla="*/ 65088 h 50"/>
                    <a:gd name="T24" fmla="*/ 4763 w 9"/>
                    <a:gd name="T25" fmla="*/ 71438 h 50"/>
                    <a:gd name="T26" fmla="*/ 7938 w 9"/>
                    <a:gd name="T27" fmla="*/ 74613 h 50"/>
                    <a:gd name="T28" fmla="*/ 14288 w 9"/>
                    <a:gd name="T29" fmla="*/ 79375 h 50"/>
                    <a:gd name="T30" fmla="*/ 14288 w 9"/>
                    <a:gd name="T31" fmla="*/ 79375 h 50"/>
                    <a:gd name="T32" fmla="*/ 12700 w 9"/>
                    <a:gd name="T33" fmla="*/ 69850 h 50"/>
                    <a:gd name="T34" fmla="*/ 12700 w 9"/>
                    <a:gd name="T35" fmla="*/ 69850 h 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50">
                      <a:moveTo>
                        <a:pt x="8" y="44"/>
                      </a:moveTo>
                      <a:lnTo>
                        <a:pt x="8" y="5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37"/>
                      </a:lnTo>
                      <a:lnTo>
                        <a:pt x="1" y="41"/>
                      </a:lnTo>
                      <a:lnTo>
                        <a:pt x="3" y="45"/>
                      </a:lnTo>
                      <a:lnTo>
                        <a:pt x="5" y="47"/>
                      </a:lnTo>
                      <a:lnTo>
                        <a:pt x="9" y="50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3" name="Freeform 226"/>
                <p:cNvSpPr>
                  <a:spLocks noEditPoints="1"/>
                </p:cNvSpPr>
                <p:nvPr/>
              </p:nvSpPr>
              <p:spPr bwMode="auto">
                <a:xfrm>
                  <a:off x="512507" y="3886189"/>
                  <a:ext cx="34925" cy="93663"/>
                </a:xfrm>
                <a:custGeom>
                  <a:avLst/>
                  <a:gdLst>
                    <a:gd name="T0" fmla="*/ 19050 w 22"/>
                    <a:gd name="T1" fmla="*/ 0 h 59"/>
                    <a:gd name="T2" fmla="*/ 19050 w 22"/>
                    <a:gd name="T3" fmla="*/ 0 h 59"/>
                    <a:gd name="T4" fmla="*/ 11113 w 22"/>
                    <a:gd name="T5" fmla="*/ 0 h 59"/>
                    <a:gd name="T6" fmla="*/ 4763 w 22"/>
                    <a:gd name="T7" fmla="*/ 3175 h 59"/>
                    <a:gd name="T8" fmla="*/ 3175 w 22"/>
                    <a:gd name="T9" fmla="*/ 9525 h 59"/>
                    <a:gd name="T10" fmla="*/ 0 w 22"/>
                    <a:gd name="T11" fmla="*/ 15875 h 59"/>
                    <a:gd name="T12" fmla="*/ 0 w 22"/>
                    <a:gd name="T13" fmla="*/ 77788 h 59"/>
                    <a:gd name="T14" fmla="*/ 0 w 22"/>
                    <a:gd name="T15" fmla="*/ 77788 h 59"/>
                    <a:gd name="T16" fmla="*/ 3175 w 22"/>
                    <a:gd name="T17" fmla="*/ 82550 h 59"/>
                    <a:gd name="T18" fmla="*/ 4763 w 22"/>
                    <a:gd name="T19" fmla="*/ 88900 h 59"/>
                    <a:gd name="T20" fmla="*/ 11113 w 22"/>
                    <a:gd name="T21" fmla="*/ 93663 h 59"/>
                    <a:gd name="T22" fmla="*/ 19050 w 22"/>
                    <a:gd name="T23" fmla="*/ 93663 h 59"/>
                    <a:gd name="T24" fmla="*/ 19050 w 22"/>
                    <a:gd name="T25" fmla="*/ 93663 h 59"/>
                    <a:gd name="T26" fmla="*/ 23813 w 22"/>
                    <a:gd name="T27" fmla="*/ 93663 h 59"/>
                    <a:gd name="T28" fmla="*/ 30163 w 22"/>
                    <a:gd name="T29" fmla="*/ 88900 h 59"/>
                    <a:gd name="T30" fmla="*/ 34925 w 22"/>
                    <a:gd name="T31" fmla="*/ 82550 h 59"/>
                    <a:gd name="T32" fmla="*/ 34925 w 22"/>
                    <a:gd name="T33" fmla="*/ 77788 h 59"/>
                    <a:gd name="T34" fmla="*/ 34925 w 22"/>
                    <a:gd name="T35" fmla="*/ 15875 h 59"/>
                    <a:gd name="T36" fmla="*/ 34925 w 22"/>
                    <a:gd name="T37" fmla="*/ 15875 h 59"/>
                    <a:gd name="T38" fmla="*/ 34925 w 22"/>
                    <a:gd name="T39" fmla="*/ 9525 h 59"/>
                    <a:gd name="T40" fmla="*/ 30163 w 22"/>
                    <a:gd name="T41" fmla="*/ 3175 h 59"/>
                    <a:gd name="T42" fmla="*/ 23813 w 22"/>
                    <a:gd name="T43" fmla="*/ 0 h 59"/>
                    <a:gd name="T44" fmla="*/ 19050 w 22"/>
                    <a:gd name="T45" fmla="*/ 0 h 59"/>
                    <a:gd name="T46" fmla="*/ 19050 w 22"/>
                    <a:gd name="T47" fmla="*/ 0 h 59"/>
                    <a:gd name="T48" fmla="*/ 19050 w 22"/>
                    <a:gd name="T49" fmla="*/ 88900 h 59"/>
                    <a:gd name="T50" fmla="*/ 19050 w 22"/>
                    <a:gd name="T51" fmla="*/ 88900 h 59"/>
                    <a:gd name="T52" fmla="*/ 14288 w 22"/>
                    <a:gd name="T53" fmla="*/ 87313 h 59"/>
                    <a:gd name="T54" fmla="*/ 11113 w 22"/>
                    <a:gd name="T55" fmla="*/ 85725 h 59"/>
                    <a:gd name="T56" fmla="*/ 7938 w 22"/>
                    <a:gd name="T57" fmla="*/ 80963 h 59"/>
                    <a:gd name="T58" fmla="*/ 6350 w 22"/>
                    <a:gd name="T59" fmla="*/ 77788 h 59"/>
                    <a:gd name="T60" fmla="*/ 6350 w 22"/>
                    <a:gd name="T61" fmla="*/ 15875 h 59"/>
                    <a:gd name="T62" fmla="*/ 6350 w 22"/>
                    <a:gd name="T63" fmla="*/ 15875 h 59"/>
                    <a:gd name="T64" fmla="*/ 7938 w 22"/>
                    <a:gd name="T65" fmla="*/ 9525 h 59"/>
                    <a:gd name="T66" fmla="*/ 12700 w 22"/>
                    <a:gd name="T67" fmla="*/ 6350 h 59"/>
                    <a:gd name="T68" fmla="*/ 12700 w 22"/>
                    <a:gd name="T69" fmla="*/ 74613 h 59"/>
                    <a:gd name="T70" fmla="*/ 12700 w 22"/>
                    <a:gd name="T71" fmla="*/ 74613 h 59"/>
                    <a:gd name="T72" fmla="*/ 12700 w 22"/>
                    <a:gd name="T73" fmla="*/ 79375 h 59"/>
                    <a:gd name="T74" fmla="*/ 14288 w 22"/>
                    <a:gd name="T75" fmla="*/ 82550 h 59"/>
                    <a:gd name="T76" fmla="*/ 15875 w 22"/>
                    <a:gd name="T77" fmla="*/ 85725 h 59"/>
                    <a:gd name="T78" fmla="*/ 20638 w 22"/>
                    <a:gd name="T79" fmla="*/ 87313 h 59"/>
                    <a:gd name="T80" fmla="*/ 20638 w 22"/>
                    <a:gd name="T81" fmla="*/ 87313 h 59"/>
                    <a:gd name="T82" fmla="*/ 19050 w 22"/>
                    <a:gd name="T83" fmla="*/ 88900 h 59"/>
                    <a:gd name="T84" fmla="*/ 19050 w 22"/>
                    <a:gd name="T85" fmla="*/ 88900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" h="59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49"/>
                      </a:lnTo>
                      <a:lnTo>
                        <a:pt x="2" y="52"/>
                      </a:lnTo>
                      <a:lnTo>
                        <a:pt x="3" y="56"/>
                      </a:lnTo>
                      <a:lnTo>
                        <a:pt x="7" y="59"/>
                      </a:lnTo>
                      <a:lnTo>
                        <a:pt x="12" y="59"/>
                      </a:lnTo>
                      <a:lnTo>
                        <a:pt x="15" y="59"/>
                      </a:lnTo>
                      <a:lnTo>
                        <a:pt x="19" y="56"/>
                      </a:lnTo>
                      <a:lnTo>
                        <a:pt x="22" y="52"/>
                      </a:lnTo>
                      <a:lnTo>
                        <a:pt x="22" y="49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close/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9" y="55"/>
                      </a:lnTo>
                      <a:lnTo>
                        <a:pt x="7" y="54"/>
                      </a:lnTo>
                      <a:lnTo>
                        <a:pt x="5" y="51"/>
                      </a:lnTo>
                      <a:lnTo>
                        <a:pt x="4" y="49"/>
                      </a:lnTo>
                      <a:lnTo>
                        <a:pt x="4" y="10"/>
                      </a:lnTo>
                      <a:lnTo>
                        <a:pt x="5" y="6"/>
                      </a:lnTo>
                      <a:lnTo>
                        <a:pt x="8" y="4"/>
                      </a:lnTo>
                      <a:lnTo>
                        <a:pt x="8" y="47"/>
                      </a:lnTo>
                      <a:lnTo>
                        <a:pt x="8" y="50"/>
                      </a:lnTo>
                      <a:lnTo>
                        <a:pt x="9" y="52"/>
                      </a:lnTo>
                      <a:lnTo>
                        <a:pt x="10" y="54"/>
                      </a:lnTo>
                      <a:lnTo>
                        <a:pt x="13" y="55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4" name="Freeform 227"/>
                <p:cNvSpPr>
                  <a:spLocks noEditPoints="1"/>
                </p:cNvSpPr>
                <p:nvPr/>
              </p:nvSpPr>
              <p:spPr bwMode="auto">
                <a:xfrm>
                  <a:off x="550607" y="3892540"/>
                  <a:ext cx="76200" cy="80963"/>
                </a:xfrm>
                <a:custGeom>
                  <a:avLst/>
                  <a:gdLst>
                    <a:gd name="T0" fmla="*/ 0 w 48"/>
                    <a:gd name="T1" fmla="*/ 0 h 51"/>
                    <a:gd name="T2" fmla="*/ 1588 w 48"/>
                    <a:gd name="T3" fmla="*/ 71438 h 51"/>
                    <a:gd name="T4" fmla="*/ 0 w 48"/>
                    <a:gd name="T5" fmla="*/ 80963 h 51"/>
                    <a:gd name="T6" fmla="*/ 63500 w 48"/>
                    <a:gd name="T7" fmla="*/ 79375 h 51"/>
                    <a:gd name="T8" fmla="*/ 76200 w 48"/>
                    <a:gd name="T9" fmla="*/ 60325 h 51"/>
                    <a:gd name="T10" fmla="*/ 74613 w 48"/>
                    <a:gd name="T11" fmla="*/ 11113 h 51"/>
                    <a:gd name="T12" fmla="*/ 55563 w 48"/>
                    <a:gd name="T13" fmla="*/ 0 h 51"/>
                    <a:gd name="T14" fmla="*/ 52388 w 48"/>
                    <a:gd name="T15" fmla="*/ 9525 h 51"/>
                    <a:gd name="T16" fmla="*/ 58738 w 48"/>
                    <a:gd name="T17" fmla="*/ 15875 h 51"/>
                    <a:gd name="T18" fmla="*/ 52388 w 48"/>
                    <a:gd name="T19" fmla="*/ 20638 h 51"/>
                    <a:gd name="T20" fmla="*/ 14288 w 48"/>
                    <a:gd name="T21" fmla="*/ 19050 h 51"/>
                    <a:gd name="T22" fmla="*/ 14288 w 48"/>
                    <a:gd name="T23" fmla="*/ 11113 h 51"/>
                    <a:gd name="T24" fmla="*/ 52388 w 48"/>
                    <a:gd name="T25" fmla="*/ 39688 h 51"/>
                    <a:gd name="T26" fmla="*/ 46038 w 48"/>
                    <a:gd name="T27" fmla="*/ 33338 h 51"/>
                    <a:gd name="T28" fmla="*/ 52388 w 48"/>
                    <a:gd name="T29" fmla="*/ 26988 h 51"/>
                    <a:gd name="T30" fmla="*/ 58738 w 48"/>
                    <a:gd name="T31" fmla="*/ 33338 h 51"/>
                    <a:gd name="T32" fmla="*/ 52388 w 48"/>
                    <a:gd name="T33" fmla="*/ 39688 h 51"/>
                    <a:gd name="T34" fmla="*/ 58738 w 48"/>
                    <a:gd name="T35" fmla="*/ 49213 h 51"/>
                    <a:gd name="T36" fmla="*/ 52388 w 48"/>
                    <a:gd name="T37" fmla="*/ 55563 h 51"/>
                    <a:gd name="T38" fmla="*/ 46038 w 48"/>
                    <a:gd name="T39" fmla="*/ 49213 h 51"/>
                    <a:gd name="T40" fmla="*/ 52388 w 48"/>
                    <a:gd name="T41" fmla="*/ 42863 h 51"/>
                    <a:gd name="T42" fmla="*/ 58738 w 48"/>
                    <a:gd name="T43" fmla="*/ 49213 h 51"/>
                    <a:gd name="T44" fmla="*/ 14288 w 48"/>
                    <a:gd name="T45" fmla="*/ 68263 h 51"/>
                    <a:gd name="T46" fmla="*/ 14288 w 48"/>
                    <a:gd name="T47" fmla="*/ 58738 h 51"/>
                    <a:gd name="T48" fmla="*/ 22225 w 48"/>
                    <a:gd name="T49" fmla="*/ 58738 h 51"/>
                    <a:gd name="T50" fmla="*/ 22225 w 48"/>
                    <a:gd name="T51" fmla="*/ 68263 h 51"/>
                    <a:gd name="T52" fmla="*/ 17463 w 48"/>
                    <a:gd name="T53" fmla="*/ 55563 h 51"/>
                    <a:gd name="T54" fmla="*/ 12700 w 48"/>
                    <a:gd name="T55" fmla="*/ 49213 h 51"/>
                    <a:gd name="T56" fmla="*/ 17463 w 48"/>
                    <a:gd name="T57" fmla="*/ 42863 h 51"/>
                    <a:gd name="T58" fmla="*/ 23813 w 48"/>
                    <a:gd name="T59" fmla="*/ 49213 h 51"/>
                    <a:gd name="T60" fmla="*/ 17463 w 48"/>
                    <a:gd name="T61" fmla="*/ 55563 h 51"/>
                    <a:gd name="T62" fmla="*/ 17463 w 48"/>
                    <a:gd name="T63" fmla="*/ 39688 h 51"/>
                    <a:gd name="T64" fmla="*/ 12700 w 48"/>
                    <a:gd name="T65" fmla="*/ 33338 h 51"/>
                    <a:gd name="T66" fmla="*/ 17463 w 48"/>
                    <a:gd name="T67" fmla="*/ 26988 h 51"/>
                    <a:gd name="T68" fmla="*/ 23813 w 48"/>
                    <a:gd name="T69" fmla="*/ 33338 h 51"/>
                    <a:gd name="T70" fmla="*/ 17463 w 48"/>
                    <a:gd name="T71" fmla="*/ 39688 h 51"/>
                    <a:gd name="T72" fmla="*/ 30163 w 48"/>
                    <a:gd name="T73" fmla="*/ 68263 h 51"/>
                    <a:gd name="T74" fmla="*/ 30163 w 48"/>
                    <a:gd name="T75" fmla="*/ 58738 h 51"/>
                    <a:gd name="T76" fmla="*/ 39688 w 48"/>
                    <a:gd name="T77" fmla="*/ 58738 h 51"/>
                    <a:gd name="T78" fmla="*/ 39688 w 48"/>
                    <a:gd name="T79" fmla="*/ 68263 h 51"/>
                    <a:gd name="T80" fmla="*/ 34925 w 48"/>
                    <a:gd name="T81" fmla="*/ 55563 h 51"/>
                    <a:gd name="T82" fmla="*/ 28575 w 48"/>
                    <a:gd name="T83" fmla="*/ 49213 h 51"/>
                    <a:gd name="T84" fmla="*/ 34925 w 48"/>
                    <a:gd name="T85" fmla="*/ 42863 h 51"/>
                    <a:gd name="T86" fmla="*/ 39688 w 48"/>
                    <a:gd name="T87" fmla="*/ 49213 h 51"/>
                    <a:gd name="T88" fmla="*/ 34925 w 48"/>
                    <a:gd name="T89" fmla="*/ 55563 h 51"/>
                    <a:gd name="T90" fmla="*/ 34925 w 48"/>
                    <a:gd name="T91" fmla="*/ 39688 h 51"/>
                    <a:gd name="T92" fmla="*/ 28575 w 48"/>
                    <a:gd name="T93" fmla="*/ 33338 h 51"/>
                    <a:gd name="T94" fmla="*/ 34925 w 48"/>
                    <a:gd name="T95" fmla="*/ 26988 h 51"/>
                    <a:gd name="T96" fmla="*/ 39688 w 48"/>
                    <a:gd name="T97" fmla="*/ 33338 h 51"/>
                    <a:gd name="T98" fmla="*/ 34925 w 48"/>
                    <a:gd name="T99" fmla="*/ 39688 h 51"/>
                    <a:gd name="T100" fmla="*/ 47625 w 48"/>
                    <a:gd name="T101" fmla="*/ 58738 h 51"/>
                    <a:gd name="T102" fmla="*/ 55563 w 48"/>
                    <a:gd name="T103" fmla="*/ 58738 h 51"/>
                    <a:gd name="T104" fmla="*/ 55563 w 48"/>
                    <a:gd name="T105" fmla="*/ 68263 h 51"/>
                    <a:gd name="T106" fmla="*/ 47625 w 48"/>
                    <a:gd name="T107" fmla="*/ 68263 h 51"/>
                    <a:gd name="T108" fmla="*/ 71438 w 48"/>
                    <a:gd name="T109" fmla="*/ 63500 h 51"/>
                    <a:gd name="T110" fmla="*/ 68263 w 48"/>
                    <a:gd name="T111" fmla="*/ 73025 h 51"/>
                    <a:gd name="T112" fmla="*/ 52388 w 48"/>
                    <a:gd name="T113" fmla="*/ 79375 h 51"/>
                    <a:gd name="T114" fmla="*/ 63500 w 48"/>
                    <a:gd name="T115" fmla="*/ 73025 h 51"/>
                    <a:gd name="T116" fmla="*/ 68263 w 48"/>
                    <a:gd name="T117" fmla="*/ 12700 h 51"/>
                    <a:gd name="T118" fmla="*/ 68263 w 48"/>
                    <a:gd name="T119" fmla="*/ 7938 h 51"/>
                    <a:gd name="T120" fmla="*/ 71438 w 48"/>
                    <a:gd name="T121" fmla="*/ 63500 h 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8" h="5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51"/>
                      </a:lnTo>
                      <a:lnTo>
                        <a:pt x="35" y="51"/>
                      </a:lnTo>
                      <a:lnTo>
                        <a:pt x="40" y="50"/>
                      </a:lnTo>
                      <a:lnTo>
                        <a:pt x="44" y="47"/>
                      </a:lnTo>
                      <a:lnTo>
                        <a:pt x="47" y="43"/>
                      </a:lnTo>
                      <a:lnTo>
                        <a:pt x="48" y="38"/>
                      </a:lnTo>
                      <a:lnTo>
                        <a:pt x="48" y="12"/>
                      </a:lnTo>
                      <a:lnTo>
                        <a:pt x="47" y="7"/>
                      </a:lnTo>
                      <a:lnTo>
                        <a:pt x="44" y="3"/>
                      </a:lnTo>
                      <a:lnTo>
                        <a:pt x="40" y="1"/>
                      </a:lnTo>
                      <a:lnTo>
                        <a:pt x="35" y="0"/>
                      </a:lnTo>
                      <a:close/>
                      <a:moveTo>
                        <a:pt x="11" y="6"/>
                      </a:moveTo>
                      <a:lnTo>
                        <a:pt x="33" y="6"/>
                      </a:lnTo>
                      <a:lnTo>
                        <a:pt x="35" y="7"/>
                      </a:lnTo>
                      <a:lnTo>
                        <a:pt x="37" y="10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11" y="13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9" y="7"/>
                      </a:lnTo>
                      <a:lnTo>
                        <a:pt x="11" y="6"/>
                      </a:lnTo>
                      <a:close/>
                      <a:moveTo>
                        <a:pt x="33" y="25"/>
                      </a:moveTo>
                      <a:lnTo>
                        <a:pt x="33" y="25"/>
                      </a:lnTo>
                      <a:lnTo>
                        <a:pt x="30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5" y="18"/>
                      </a:lnTo>
                      <a:lnTo>
                        <a:pt x="37" y="21"/>
                      </a:lnTo>
                      <a:lnTo>
                        <a:pt x="35" y="23"/>
                      </a:lnTo>
                      <a:lnTo>
                        <a:pt x="33" y="25"/>
                      </a:lnTo>
                      <a:close/>
                      <a:moveTo>
                        <a:pt x="37" y="31"/>
                      </a:moveTo>
                      <a:lnTo>
                        <a:pt x="37" y="31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3"/>
                      </a:lnTo>
                      <a:lnTo>
                        <a:pt x="29" y="31"/>
                      </a:lnTo>
                      <a:lnTo>
                        <a:pt x="30" y="28"/>
                      </a:lnTo>
                      <a:lnTo>
                        <a:pt x="33" y="27"/>
                      </a:lnTo>
                      <a:lnTo>
                        <a:pt x="35" y="28"/>
                      </a:lnTo>
                      <a:lnTo>
                        <a:pt x="37" y="31"/>
                      </a:lnTo>
                      <a:close/>
                      <a:moveTo>
                        <a:pt x="11" y="45"/>
                      </a:moveTo>
                      <a:lnTo>
                        <a:pt x="11" y="45"/>
                      </a:lnTo>
                      <a:lnTo>
                        <a:pt x="9" y="43"/>
                      </a:lnTo>
                      <a:lnTo>
                        <a:pt x="8" y="41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7"/>
                      </a:lnTo>
                      <a:lnTo>
                        <a:pt x="15" y="41"/>
                      </a:lnTo>
                      <a:lnTo>
                        <a:pt x="14" y="43"/>
                      </a:lnTo>
                      <a:lnTo>
                        <a:pt x="11" y="45"/>
                      </a:lnTo>
                      <a:close/>
                      <a:moveTo>
                        <a:pt x="11" y="35"/>
                      </a:moveTo>
                      <a:lnTo>
                        <a:pt x="11" y="35"/>
                      </a:lnTo>
                      <a:lnTo>
                        <a:pt x="9" y="33"/>
                      </a:lnTo>
                      <a:lnTo>
                        <a:pt x="8" y="31"/>
                      </a:lnTo>
                      <a:lnTo>
                        <a:pt x="9" y="28"/>
                      </a:lnTo>
                      <a:lnTo>
                        <a:pt x="11" y="27"/>
                      </a:lnTo>
                      <a:lnTo>
                        <a:pt x="14" y="28"/>
                      </a:lnTo>
                      <a:lnTo>
                        <a:pt x="15" y="31"/>
                      </a:lnTo>
                      <a:lnTo>
                        <a:pt x="14" y="33"/>
                      </a:lnTo>
                      <a:lnTo>
                        <a:pt x="11" y="35"/>
                      </a:lnTo>
                      <a:close/>
                      <a:moveTo>
                        <a:pt x="11" y="25"/>
                      </a:moveTo>
                      <a:lnTo>
                        <a:pt x="11" y="25"/>
                      </a:lnTo>
                      <a:lnTo>
                        <a:pt x="9" y="23"/>
                      </a:lnTo>
                      <a:lnTo>
                        <a:pt x="8" y="21"/>
                      </a:lnTo>
                      <a:lnTo>
                        <a:pt x="9" y="18"/>
                      </a:lnTo>
                      <a:lnTo>
                        <a:pt x="11" y="17"/>
                      </a:lnTo>
                      <a:lnTo>
                        <a:pt x="14" y="18"/>
                      </a:lnTo>
                      <a:lnTo>
                        <a:pt x="15" y="21"/>
                      </a:lnTo>
                      <a:lnTo>
                        <a:pt x="14" y="23"/>
                      </a:lnTo>
                      <a:lnTo>
                        <a:pt x="11" y="25"/>
                      </a:lnTo>
                      <a:close/>
                      <a:moveTo>
                        <a:pt x="22" y="45"/>
                      </a:moveTo>
                      <a:lnTo>
                        <a:pt x="22" y="45"/>
                      </a:lnTo>
                      <a:lnTo>
                        <a:pt x="19" y="43"/>
                      </a:lnTo>
                      <a:lnTo>
                        <a:pt x="18" y="41"/>
                      </a:lnTo>
                      <a:lnTo>
                        <a:pt x="19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5" y="41"/>
                      </a:lnTo>
                      <a:lnTo>
                        <a:pt x="25" y="43"/>
                      </a:lnTo>
                      <a:lnTo>
                        <a:pt x="22" y="45"/>
                      </a:lnTo>
                      <a:close/>
                      <a:moveTo>
                        <a:pt x="22" y="35"/>
                      </a:moveTo>
                      <a:lnTo>
                        <a:pt x="22" y="35"/>
                      </a:lnTo>
                      <a:lnTo>
                        <a:pt x="19" y="33"/>
                      </a:lnTo>
                      <a:lnTo>
                        <a:pt x="18" y="31"/>
                      </a:lnTo>
                      <a:lnTo>
                        <a:pt x="19" y="28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5" y="31"/>
                      </a:lnTo>
                      <a:lnTo>
                        <a:pt x="25" y="33"/>
                      </a:lnTo>
                      <a:lnTo>
                        <a:pt x="22" y="35"/>
                      </a:lnTo>
                      <a:close/>
                      <a:moveTo>
                        <a:pt x="22" y="25"/>
                      </a:moveTo>
                      <a:lnTo>
                        <a:pt x="22" y="25"/>
                      </a:lnTo>
                      <a:lnTo>
                        <a:pt x="19" y="23"/>
                      </a:lnTo>
                      <a:lnTo>
                        <a:pt x="18" y="21"/>
                      </a:lnTo>
                      <a:lnTo>
                        <a:pt x="19" y="18"/>
                      </a:lnTo>
                      <a:lnTo>
                        <a:pt x="22" y="17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2" y="25"/>
                      </a:lnTo>
                      <a:close/>
                      <a:moveTo>
                        <a:pt x="29" y="41"/>
                      </a:moveTo>
                      <a:lnTo>
                        <a:pt x="29" y="41"/>
                      </a:lnTo>
                      <a:lnTo>
                        <a:pt x="30" y="37"/>
                      </a:lnTo>
                      <a:lnTo>
                        <a:pt x="33" y="37"/>
                      </a:lnTo>
                      <a:lnTo>
                        <a:pt x="35" y="37"/>
                      </a:lnTo>
                      <a:lnTo>
                        <a:pt x="37" y="41"/>
                      </a:lnTo>
                      <a:lnTo>
                        <a:pt x="35" y="43"/>
                      </a:lnTo>
                      <a:lnTo>
                        <a:pt x="33" y="45"/>
                      </a:lnTo>
                      <a:lnTo>
                        <a:pt x="30" y="43"/>
                      </a:lnTo>
                      <a:lnTo>
                        <a:pt x="29" y="41"/>
                      </a:lnTo>
                      <a:close/>
                      <a:moveTo>
                        <a:pt x="45" y="40"/>
                      </a:moveTo>
                      <a:lnTo>
                        <a:pt x="45" y="40"/>
                      </a:lnTo>
                      <a:lnTo>
                        <a:pt x="44" y="43"/>
                      </a:lnTo>
                      <a:lnTo>
                        <a:pt x="43" y="46"/>
                      </a:lnTo>
                      <a:lnTo>
                        <a:pt x="39" y="48"/>
                      </a:lnTo>
                      <a:lnTo>
                        <a:pt x="35" y="50"/>
                      </a:lnTo>
                      <a:lnTo>
                        <a:pt x="33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3" y="42"/>
                      </a:lnTo>
                      <a:lnTo>
                        <a:pt x="43" y="38"/>
                      </a:lnTo>
                      <a:lnTo>
                        <a:pt x="43" y="8"/>
                      </a:lnTo>
                      <a:lnTo>
                        <a:pt x="43" y="5"/>
                      </a:lnTo>
                      <a:lnTo>
                        <a:pt x="44" y="8"/>
                      </a:lnTo>
                      <a:lnTo>
                        <a:pt x="45" y="12"/>
                      </a:lnTo>
                      <a:lnTo>
                        <a:pt x="45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  <p:grpSp>
            <p:nvGrpSpPr>
              <p:cNvPr id="52238" name="Group 453"/>
              <p:cNvGrpSpPr>
                <a:grpSpLocks/>
              </p:cNvGrpSpPr>
              <p:nvPr/>
            </p:nvGrpSpPr>
            <p:grpSpPr bwMode="auto">
              <a:xfrm>
                <a:off x="3331339" y="2812865"/>
                <a:ext cx="220261" cy="217954"/>
                <a:chOff x="447970" y="3588104"/>
                <a:chExt cx="192491" cy="190474"/>
              </a:xfrm>
            </p:grpSpPr>
            <p:sp>
              <p:nvSpPr>
                <p:cNvPr id="455" name="Freeform 228"/>
                <p:cNvSpPr>
                  <a:spLocks/>
                </p:cNvSpPr>
                <p:nvPr/>
              </p:nvSpPr>
              <p:spPr bwMode="auto">
                <a:xfrm>
                  <a:off x="447970" y="3588104"/>
                  <a:ext cx="192491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2 h 120"/>
                    <a:gd name="T6" fmla="*/ 116 w 121"/>
                    <a:gd name="T7" fmla="*/ 83 h 120"/>
                    <a:gd name="T8" fmla="*/ 111 w 121"/>
                    <a:gd name="T9" fmla="*/ 94 h 120"/>
                    <a:gd name="T10" fmla="*/ 103 w 121"/>
                    <a:gd name="T11" fmla="*/ 102 h 120"/>
                    <a:gd name="T12" fmla="*/ 94 w 121"/>
                    <a:gd name="T13" fmla="*/ 110 h 120"/>
                    <a:gd name="T14" fmla="*/ 84 w 121"/>
                    <a:gd name="T15" fmla="*/ 116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6 h 120"/>
                    <a:gd name="T26" fmla="*/ 27 w 121"/>
                    <a:gd name="T27" fmla="*/ 110 h 120"/>
                    <a:gd name="T28" fmla="*/ 18 w 121"/>
                    <a:gd name="T29" fmla="*/ 102 h 120"/>
                    <a:gd name="T30" fmla="*/ 10 w 121"/>
                    <a:gd name="T31" fmla="*/ 94 h 120"/>
                    <a:gd name="T32" fmla="*/ 5 w 121"/>
                    <a:gd name="T33" fmla="*/ 83 h 120"/>
                    <a:gd name="T34" fmla="*/ 2 w 121"/>
                    <a:gd name="T35" fmla="*/ 72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7 h 120"/>
                    <a:gd name="T44" fmla="*/ 10 w 121"/>
                    <a:gd name="T45" fmla="*/ 27 h 120"/>
                    <a:gd name="T46" fmla="*/ 18 w 121"/>
                    <a:gd name="T47" fmla="*/ 17 h 120"/>
                    <a:gd name="T48" fmla="*/ 27 w 121"/>
                    <a:gd name="T49" fmla="*/ 11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1 h 120"/>
                    <a:gd name="T64" fmla="*/ 103 w 121"/>
                    <a:gd name="T65" fmla="*/ 17 h 120"/>
                    <a:gd name="T66" fmla="*/ 111 w 121"/>
                    <a:gd name="T67" fmla="*/ 27 h 120"/>
                    <a:gd name="T68" fmla="*/ 116 w 121"/>
                    <a:gd name="T69" fmla="*/ 37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2"/>
                      </a:lnTo>
                      <a:lnTo>
                        <a:pt x="116" y="83"/>
                      </a:lnTo>
                      <a:lnTo>
                        <a:pt x="111" y="94"/>
                      </a:lnTo>
                      <a:lnTo>
                        <a:pt x="103" y="102"/>
                      </a:lnTo>
                      <a:lnTo>
                        <a:pt x="94" y="110"/>
                      </a:lnTo>
                      <a:lnTo>
                        <a:pt x="84" y="116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6"/>
                      </a:lnTo>
                      <a:lnTo>
                        <a:pt x="27" y="110"/>
                      </a:lnTo>
                      <a:lnTo>
                        <a:pt x="18" y="102"/>
                      </a:lnTo>
                      <a:lnTo>
                        <a:pt x="10" y="94"/>
                      </a:lnTo>
                      <a:lnTo>
                        <a:pt x="5" y="83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7"/>
                      </a:lnTo>
                      <a:lnTo>
                        <a:pt x="10" y="27"/>
                      </a:lnTo>
                      <a:lnTo>
                        <a:pt x="18" y="17"/>
                      </a:lnTo>
                      <a:lnTo>
                        <a:pt x="27" y="11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1"/>
                      </a:lnTo>
                      <a:lnTo>
                        <a:pt x="103" y="17"/>
                      </a:lnTo>
                      <a:lnTo>
                        <a:pt x="111" y="27"/>
                      </a:lnTo>
                      <a:lnTo>
                        <a:pt x="116" y="37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0" name="Freeform 229"/>
                <p:cNvSpPr>
                  <a:spLocks noEditPoints="1"/>
                </p:cNvSpPr>
                <p:nvPr/>
              </p:nvSpPr>
              <p:spPr bwMode="auto">
                <a:xfrm>
                  <a:off x="490216" y="3634476"/>
                  <a:ext cx="95250" cy="95250"/>
                </a:xfrm>
                <a:custGeom>
                  <a:avLst/>
                  <a:gdLst>
                    <a:gd name="T0" fmla="*/ 65088 w 60"/>
                    <a:gd name="T1" fmla="*/ 53975 h 60"/>
                    <a:gd name="T2" fmla="*/ 65088 w 60"/>
                    <a:gd name="T3" fmla="*/ 60325 h 60"/>
                    <a:gd name="T4" fmla="*/ 69850 w 60"/>
                    <a:gd name="T5" fmla="*/ 61913 h 60"/>
                    <a:gd name="T6" fmla="*/ 79375 w 60"/>
                    <a:gd name="T7" fmla="*/ 57150 h 60"/>
                    <a:gd name="T8" fmla="*/ 84138 w 60"/>
                    <a:gd name="T9" fmla="*/ 49213 h 60"/>
                    <a:gd name="T10" fmla="*/ 84138 w 60"/>
                    <a:gd name="T11" fmla="*/ 33338 h 60"/>
                    <a:gd name="T12" fmla="*/ 79375 w 60"/>
                    <a:gd name="T13" fmla="*/ 22225 h 60"/>
                    <a:gd name="T14" fmla="*/ 69850 w 60"/>
                    <a:gd name="T15" fmla="*/ 15875 h 60"/>
                    <a:gd name="T16" fmla="*/ 50800 w 60"/>
                    <a:gd name="T17" fmla="*/ 12700 h 60"/>
                    <a:gd name="T18" fmla="*/ 34925 w 60"/>
                    <a:gd name="T19" fmla="*/ 14288 h 60"/>
                    <a:gd name="T20" fmla="*/ 23813 w 60"/>
                    <a:gd name="T21" fmla="*/ 22225 h 60"/>
                    <a:gd name="T22" fmla="*/ 15875 w 60"/>
                    <a:gd name="T23" fmla="*/ 36513 h 60"/>
                    <a:gd name="T24" fmla="*/ 11113 w 60"/>
                    <a:gd name="T25" fmla="*/ 49213 h 60"/>
                    <a:gd name="T26" fmla="*/ 14288 w 60"/>
                    <a:gd name="T27" fmla="*/ 65088 h 60"/>
                    <a:gd name="T28" fmla="*/ 22225 w 60"/>
                    <a:gd name="T29" fmla="*/ 76200 h 60"/>
                    <a:gd name="T30" fmla="*/ 33338 w 60"/>
                    <a:gd name="T31" fmla="*/ 84138 h 60"/>
                    <a:gd name="T32" fmla="*/ 49213 w 60"/>
                    <a:gd name="T33" fmla="*/ 85725 h 60"/>
                    <a:gd name="T34" fmla="*/ 55563 w 60"/>
                    <a:gd name="T35" fmla="*/ 85725 h 60"/>
                    <a:gd name="T36" fmla="*/ 66675 w 60"/>
                    <a:gd name="T37" fmla="*/ 92075 h 60"/>
                    <a:gd name="T38" fmla="*/ 47625 w 60"/>
                    <a:gd name="T39" fmla="*/ 95250 h 60"/>
                    <a:gd name="T40" fmla="*/ 30163 w 60"/>
                    <a:gd name="T41" fmla="*/ 93663 h 60"/>
                    <a:gd name="T42" fmla="*/ 14288 w 60"/>
                    <a:gd name="T43" fmla="*/ 85725 h 60"/>
                    <a:gd name="T44" fmla="*/ 3175 w 60"/>
                    <a:gd name="T45" fmla="*/ 69850 h 60"/>
                    <a:gd name="T46" fmla="*/ 0 w 60"/>
                    <a:gd name="T47" fmla="*/ 49213 h 60"/>
                    <a:gd name="T48" fmla="*/ 3175 w 60"/>
                    <a:gd name="T49" fmla="*/ 30163 h 60"/>
                    <a:gd name="T50" fmla="*/ 15875 w 60"/>
                    <a:gd name="T51" fmla="*/ 14288 h 60"/>
                    <a:gd name="T52" fmla="*/ 31750 w 60"/>
                    <a:gd name="T53" fmla="*/ 4763 h 60"/>
                    <a:gd name="T54" fmla="*/ 50800 w 60"/>
                    <a:gd name="T55" fmla="*/ 0 h 60"/>
                    <a:gd name="T56" fmla="*/ 69850 w 60"/>
                    <a:gd name="T57" fmla="*/ 4763 h 60"/>
                    <a:gd name="T58" fmla="*/ 84138 w 60"/>
                    <a:gd name="T59" fmla="*/ 12700 h 60"/>
                    <a:gd name="T60" fmla="*/ 93663 w 60"/>
                    <a:gd name="T61" fmla="*/ 23813 h 60"/>
                    <a:gd name="T62" fmla="*/ 95250 w 60"/>
                    <a:gd name="T63" fmla="*/ 41275 h 60"/>
                    <a:gd name="T64" fmla="*/ 93663 w 60"/>
                    <a:gd name="T65" fmla="*/ 53975 h 60"/>
                    <a:gd name="T66" fmla="*/ 87313 w 60"/>
                    <a:gd name="T67" fmla="*/ 63500 h 60"/>
                    <a:gd name="T68" fmla="*/ 71438 w 60"/>
                    <a:gd name="T69" fmla="*/ 73025 h 60"/>
                    <a:gd name="T70" fmla="*/ 61913 w 60"/>
                    <a:gd name="T71" fmla="*/ 73025 h 60"/>
                    <a:gd name="T72" fmla="*/ 57150 w 60"/>
                    <a:gd name="T73" fmla="*/ 71438 h 60"/>
                    <a:gd name="T74" fmla="*/ 53975 w 60"/>
                    <a:gd name="T75" fmla="*/ 61913 h 60"/>
                    <a:gd name="T76" fmla="*/ 50800 w 60"/>
                    <a:gd name="T77" fmla="*/ 65088 h 60"/>
                    <a:gd name="T78" fmla="*/ 47625 w 60"/>
                    <a:gd name="T79" fmla="*/ 69850 h 60"/>
                    <a:gd name="T80" fmla="*/ 34925 w 60"/>
                    <a:gd name="T81" fmla="*/ 73025 h 60"/>
                    <a:gd name="T82" fmla="*/ 31750 w 60"/>
                    <a:gd name="T83" fmla="*/ 71438 h 60"/>
                    <a:gd name="T84" fmla="*/ 23813 w 60"/>
                    <a:gd name="T85" fmla="*/ 63500 h 60"/>
                    <a:gd name="T86" fmla="*/ 23813 w 60"/>
                    <a:gd name="T87" fmla="*/ 57150 h 60"/>
                    <a:gd name="T88" fmla="*/ 31750 w 60"/>
                    <a:gd name="T89" fmla="*/ 33338 h 60"/>
                    <a:gd name="T90" fmla="*/ 39688 w 60"/>
                    <a:gd name="T91" fmla="*/ 28575 h 60"/>
                    <a:gd name="T92" fmla="*/ 49213 w 60"/>
                    <a:gd name="T93" fmla="*/ 23813 h 60"/>
                    <a:gd name="T94" fmla="*/ 61913 w 60"/>
                    <a:gd name="T95" fmla="*/ 28575 h 60"/>
                    <a:gd name="T96" fmla="*/ 57150 w 60"/>
                    <a:gd name="T97" fmla="*/ 38100 h 60"/>
                    <a:gd name="T98" fmla="*/ 50800 w 60"/>
                    <a:gd name="T99" fmla="*/ 36513 h 60"/>
                    <a:gd name="T100" fmla="*/ 46038 w 60"/>
                    <a:gd name="T101" fmla="*/ 36513 h 60"/>
                    <a:gd name="T102" fmla="*/ 38100 w 60"/>
                    <a:gd name="T103" fmla="*/ 47625 h 60"/>
                    <a:gd name="T104" fmla="*/ 34925 w 60"/>
                    <a:gd name="T105" fmla="*/ 53975 h 60"/>
                    <a:gd name="T106" fmla="*/ 39688 w 60"/>
                    <a:gd name="T107" fmla="*/ 61913 h 60"/>
                    <a:gd name="T108" fmla="*/ 46038 w 60"/>
                    <a:gd name="T109" fmla="*/ 61913 h 60"/>
                    <a:gd name="T110" fmla="*/ 49213 w 60"/>
                    <a:gd name="T111" fmla="*/ 60325 h 60"/>
                    <a:gd name="T112" fmla="*/ 55563 w 60"/>
                    <a:gd name="T113" fmla="*/ 52388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0" h="60">
                      <a:moveTo>
                        <a:pt x="40" y="15"/>
                      </a:moveTo>
                      <a:lnTo>
                        <a:pt x="45" y="15"/>
                      </a:lnTo>
                      <a:lnTo>
                        <a:pt x="41" y="34"/>
                      </a:lnTo>
                      <a:lnTo>
                        <a:pt x="41" y="38"/>
                      </a:lnTo>
                      <a:lnTo>
                        <a:pt x="42" y="39"/>
                      </a:lnTo>
                      <a:lnTo>
                        <a:pt x="44" y="39"/>
                      </a:lnTo>
                      <a:lnTo>
                        <a:pt x="47" y="39"/>
                      </a:lnTo>
                      <a:lnTo>
                        <a:pt x="50" y="36"/>
                      </a:lnTo>
                      <a:lnTo>
                        <a:pt x="53" y="31"/>
                      </a:lnTo>
                      <a:lnTo>
                        <a:pt x="54" y="26"/>
                      </a:lnTo>
                      <a:lnTo>
                        <a:pt x="53" y="21"/>
                      </a:lnTo>
                      <a:lnTo>
                        <a:pt x="51" y="18"/>
                      </a:lnTo>
                      <a:lnTo>
                        <a:pt x="50" y="14"/>
                      </a:lnTo>
                      <a:lnTo>
                        <a:pt x="47" y="11"/>
                      </a:lnTo>
                      <a:lnTo>
                        <a:pt x="44" y="10"/>
                      </a:lnTo>
                      <a:lnTo>
                        <a:pt x="40" y="9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1" y="18"/>
                      </a:lnTo>
                      <a:lnTo>
                        <a:pt x="10" y="23"/>
                      </a:lnTo>
                      <a:lnTo>
                        <a:pt x="9" y="26"/>
                      </a:lnTo>
                      <a:lnTo>
                        <a:pt x="7" y="31"/>
                      </a:lnTo>
                      <a:lnTo>
                        <a:pt x="9" y="36"/>
                      </a:lnTo>
                      <a:lnTo>
                        <a:pt x="9" y="41"/>
                      </a:lnTo>
                      <a:lnTo>
                        <a:pt x="11" y="45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1" y="53"/>
                      </a:lnTo>
                      <a:lnTo>
                        <a:pt x="26" y="54"/>
                      </a:lnTo>
                      <a:lnTo>
                        <a:pt x="31" y="54"/>
                      </a:lnTo>
                      <a:lnTo>
                        <a:pt x="35" y="54"/>
                      </a:lnTo>
                      <a:lnTo>
                        <a:pt x="40" y="51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0" y="60"/>
                      </a:lnTo>
                      <a:lnTo>
                        <a:pt x="24" y="60"/>
                      </a:lnTo>
                      <a:lnTo>
                        <a:pt x="19" y="59"/>
                      </a:lnTo>
                      <a:lnTo>
                        <a:pt x="14" y="56"/>
                      </a:lnTo>
                      <a:lnTo>
                        <a:pt x="9" y="54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5"/>
                      </a:lnTo>
                      <a:lnTo>
                        <a:pt x="2" y="19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7" y="1"/>
                      </a:lnTo>
                      <a:lnTo>
                        <a:pt x="44" y="3"/>
                      </a:lnTo>
                      <a:lnTo>
                        <a:pt x="49" y="5"/>
                      </a:lnTo>
                      <a:lnTo>
                        <a:pt x="53" y="8"/>
                      </a:lnTo>
                      <a:lnTo>
                        <a:pt x="56" y="11"/>
                      </a:lnTo>
                      <a:lnTo>
                        <a:pt x="59" y="15"/>
                      </a:lnTo>
                      <a:lnTo>
                        <a:pt x="60" y="20"/>
                      </a:lnTo>
                      <a:lnTo>
                        <a:pt x="60" y="26"/>
                      </a:lnTo>
                      <a:lnTo>
                        <a:pt x="60" y="30"/>
                      </a:lnTo>
                      <a:lnTo>
                        <a:pt x="59" y="34"/>
                      </a:lnTo>
                      <a:lnTo>
                        <a:pt x="55" y="40"/>
                      </a:lnTo>
                      <a:lnTo>
                        <a:pt x="49" y="45"/>
                      </a:lnTo>
                      <a:lnTo>
                        <a:pt x="45" y="46"/>
                      </a:lnTo>
                      <a:lnTo>
                        <a:pt x="41" y="46"/>
                      </a:lnTo>
                      <a:lnTo>
                        <a:pt x="39" y="46"/>
                      </a:lnTo>
                      <a:lnTo>
                        <a:pt x="36" y="45"/>
                      </a:lnTo>
                      <a:lnTo>
                        <a:pt x="35" y="43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30" y="44"/>
                      </a:lnTo>
                      <a:lnTo>
                        <a:pt x="26" y="45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7" y="44"/>
                      </a:lnTo>
                      <a:lnTo>
                        <a:pt x="15" y="40"/>
                      </a:lnTo>
                      <a:lnTo>
                        <a:pt x="15" y="36"/>
                      </a:lnTo>
                      <a:lnTo>
                        <a:pt x="16" y="29"/>
                      </a:lnTo>
                      <a:lnTo>
                        <a:pt x="20" y="21"/>
                      </a:lnTo>
                      <a:lnTo>
                        <a:pt x="25" y="18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5" y="16"/>
                      </a:lnTo>
                      <a:lnTo>
                        <a:pt x="39" y="18"/>
                      </a:lnTo>
                      <a:lnTo>
                        <a:pt x="40" y="15"/>
                      </a:lnTo>
                      <a:close/>
                      <a:moveTo>
                        <a:pt x="36" y="24"/>
                      </a:moveTo>
                      <a:lnTo>
                        <a:pt x="36" y="24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5" y="26"/>
                      </a:lnTo>
                      <a:lnTo>
                        <a:pt x="24" y="30"/>
                      </a:lnTo>
                      <a:lnTo>
                        <a:pt x="22" y="34"/>
                      </a:lnTo>
                      <a:lnTo>
                        <a:pt x="24" y="38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31" y="38"/>
                      </a:lnTo>
                      <a:lnTo>
                        <a:pt x="32" y="35"/>
                      </a:lnTo>
                      <a:lnTo>
                        <a:pt x="35" y="33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2234" name="Group 416"/>
            <p:cNvGrpSpPr>
              <a:grpSpLocks/>
            </p:cNvGrpSpPr>
            <p:nvPr/>
          </p:nvGrpSpPr>
          <p:grpSpPr bwMode="auto">
            <a:xfrm>
              <a:off x="3636998" y="3028239"/>
              <a:ext cx="2091774" cy="546997"/>
              <a:chOff x="3560322" y="2807273"/>
              <a:chExt cx="2091774" cy="546997"/>
            </a:xfrm>
          </p:grpSpPr>
          <p:sp>
            <p:nvSpPr>
              <p:cNvPr id="52235" name="TextBox 465"/>
              <p:cNvSpPr txBox="1">
                <a:spLocks noChangeArrowheads="1"/>
              </p:cNvSpPr>
              <p:nvPr/>
            </p:nvSpPr>
            <p:spPr bwMode="auto">
              <a:xfrm>
                <a:off x="3573608" y="2807273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robertobrandao@gmail.com</a:t>
                </a:r>
                <a:endParaRPr kumimoji="0" lang="en-US" alt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/>
                  <a:cs typeface="Open Sans"/>
                </a:endParaRPr>
              </a:p>
            </p:txBody>
          </p:sp>
          <p:sp>
            <p:nvSpPr>
              <p:cNvPr id="52236" name="TextBox 466"/>
              <p:cNvSpPr txBox="1">
                <a:spLocks noChangeArrowheads="1"/>
              </p:cNvSpPr>
              <p:nvPr/>
            </p:nvSpPr>
            <p:spPr bwMode="auto">
              <a:xfrm>
                <a:off x="3560322" y="3100355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+55 (21) 3577-3953</a:t>
                </a:r>
              </a:p>
            </p:txBody>
          </p:sp>
        </p:grpSp>
      </p:grpSp>
      <p:sp>
        <p:nvSpPr>
          <p:cNvPr id="52231" name="TextBox 446"/>
          <p:cNvSpPr txBox="1">
            <a:spLocks noChangeArrowheads="1"/>
          </p:cNvSpPr>
          <p:nvPr/>
        </p:nvSpPr>
        <p:spPr bwMode="auto">
          <a:xfrm>
            <a:off x="5270500" y="3625850"/>
            <a:ext cx="165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Contato</a:t>
            </a:r>
          </a:p>
        </p:txBody>
      </p:sp>
      <p:sp>
        <p:nvSpPr>
          <p:cNvPr id="52232" name="TextBox 446"/>
          <p:cNvSpPr txBox="1">
            <a:spLocks noChangeArrowheads="1"/>
          </p:cNvSpPr>
          <p:nvPr/>
        </p:nvSpPr>
        <p:spPr bwMode="auto">
          <a:xfrm>
            <a:off x="2244369" y="766763"/>
            <a:ext cx="8084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Obrigado pela atenção!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03045-E6E9-46D4-8DF1-C9C03584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1" name="TextBox 466"/>
          <p:cNvSpPr txBox="1">
            <a:spLocks noChangeArrowheads="1"/>
          </p:cNvSpPr>
          <p:nvPr/>
        </p:nvSpPr>
        <p:spPr bwMode="auto">
          <a:xfrm>
            <a:off x="4484316" y="5282822"/>
            <a:ext cx="34889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Rua Hermenegildo de Barros, 23 - Glória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Rio de Janeiro, RJ - Brasil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CEP: 20241-040</a:t>
            </a:r>
            <a:endParaRPr lang="en-US" altLang="pt-BR" sz="1400" dirty="0">
              <a:solidFill>
                <a:srgbClr val="0D0D0D"/>
              </a:solidFill>
              <a:latin typeface="Book Antiqua" panose="02040602050305030304" pitchFamily="18" charset="0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1424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tângulo 5"/>
          <p:cNvSpPr>
            <a:spLocks noChangeArrowheads="1"/>
          </p:cNvSpPr>
          <p:nvPr/>
        </p:nvSpPr>
        <p:spPr bwMode="auto">
          <a:xfrm>
            <a:off x="727075" y="0"/>
            <a:ext cx="10931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Rio de Janeiro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Grupo de Pesquisa do Setor Elétrico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0166350" y="400208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59313"/>
            <a:ext cx="4460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-1249680" y="48933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11CFA-BC26-4FE2-818B-1F41BE63303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27000" y="349740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" y="4151012"/>
            <a:ext cx="7254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7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2" y="0"/>
            <a:ext cx="12237581" cy="6858000"/>
          </a:xfrm>
          <a:custGeom>
            <a:avLst/>
            <a:gdLst/>
            <a:ahLst/>
            <a:cxnLst/>
            <a:rect l="l" t="t" r="r" b="b"/>
            <a:pathLst>
              <a:path w="9144000" h="5148072">
                <a:moveTo>
                  <a:pt x="0" y="5148072"/>
                </a:moveTo>
                <a:lnTo>
                  <a:pt x="9144000" y="5148072"/>
                </a:lnTo>
                <a:lnTo>
                  <a:pt x="9144000" y="0"/>
                </a:lnTo>
                <a:lnTo>
                  <a:pt x="0" y="0"/>
                </a:lnTo>
                <a:lnTo>
                  <a:pt x="0" y="5148072"/>
                </a:lnTo>
                <a:close/>
              </a:path>
            </a:pathLst>
          </a:custGeom>
          <a:solidFill>
            <a:srgbClr val="005D8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     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4670159" y="918489"/>
            <a:ext cx="2897265" cy="2621889"/>
          </a:xfrm>
          <a:custGeom>
            <a:avLst/>
            <a:gdLst/>
            <a:ahLst/>
            <a:cxnLst/>
            <a:rect l="l" t="t" r="r" b="b"/>
            <a:pathLst>
              <a:path w="2286025" h="2286000">
                <a:moveTo>
                  <a:pt x="2286025" y="1143000"/>
                </a:moveTo>
                <a:lnTo>
                  <a:pt x="2282236" y="1049255"/>
                </a:lnTo>
                <a:lnTo>
                  <a:pt x="2271065" y="957598"/>
                </a:lnTo>
                <a:lnTo>
                  <a:pt x="2252806" y="868322"/>
                </a:lnTo>
                <a:lnTo>
                  <a:pt x="2227753" y="781721"/>
                </a:lnTo>
                <a:lnTo>
                  <a:pt x="2196201" y="698090"/>
                </a:lnTo>
                <a:lnTo>
                  <a:pt x="2158443" y="617723"/>
                </a:lnTo>
                <a:lnTo>
                  <a:pt x="2114775" y="540914"/>
                </a:lnTo>
                <a:lnTo>
                  <a:pt x="2065489" y="467957"/>
                </a:lnTo>
                <a:lnTo>
                  <a:pt x="2010881" y="399145"/>
                </a:lnTo>
                <a:lnTo>
                  <a:pt x="1951243" y="334775"/>
                </a:lnTo>
                <a:lnTo>
                  <a:pt x="1886872" y="275138"/>
                </a:lnTo>
                <a:lnTo>
                  <a:pt x="1818060" y="220531"/>
                </a:lnTo>
                <a:lnTo>
                  <a:pt x="1745101" y="171246"/>
                </a:lnTo>
                <a:lnTo>
                  <a:pt x="1668291" y="127578"/>
                </a:lnTo>
                <a:lnTo>
                  <a:pt x="1587923" y="89821"/>
                </a:lnTo>
                <a:lnTo>
                  <a:pt x="1504292" y="58270"/>
                </a:lnTo>
                <a:lnTo>
                  <a:pt x="1417691" y="33218"/>
                </a:lnTo>
                <a:lnTo>
                  <a:pt x="1328414" y="14959"/>
                </a:lnTo>
                <a:lnTo>
                  <a:pt x="1236757" y="3788"/>
                </a:lnTo>
                <a:lnTo>
                  <a:pt x="1143012" y="0"/>
                </a:lnTo>
                <a:lnTo>
                  <a:pt x="1049268" y="3788"/>
                </a:lnTo>
                <a:lnTo>
                  <a:pt x="957610" y="14959"/>
                </a:lnTo>
                <a:lnTo>
                  <a:pt x="868334" y="33218"/>
                </a:lnTo>
                <a:lnTo>
                  <a:pt x="781733" y="58270"/>
                </a:lnTo>
                <a:lnTo>
                  <a:pt x="698101" y="89821"/>
                </a:lnTo>
                <a:lnTo>
                  <a:pt x="617733" y="127578"/>
                </a:lnTo>
                <a:lnTo>
                  <a:pt x="540923" y="171246"/>
                </a:lnTo>
                <a:lnTo>
                  <a:pt x="467965" y="220531"/>
                </a:lnTo>
                <a:lnTo>
                  <a:pt x="399153" y="275138"/>
                </a:lnTo>
                <a:lnTo>
                  <a:pt x="334781" y="334775"/>
                </a:lnTo>
                <a:lnTo>
                  <a:pt x="275144" y="399145"/>
                </a:lnTo>
                <a:lnTo>
                  <a:pt x="220535" y="467957"/>
                </a:lnTo>
                <a:lnTo>
                  <a:pt x="171250" y="540914"/>
                </a:lnTo>
                <a:lnTo>
                  <a:pt x="127581" y="617723"/>
                </a:lnTo>
                <a:lnTo>
                  <a:pt x="89823" y="698090"/>
                </a:lnTo>
                <a:lnTo>
                  <a:pt x="58271" y="781721"/>
                </a:lnTo>
                <a:lnTo>
                  <a:pt x="33219" y="868322"/>
                </a:lnTo>
                <a:lnTo>
                  <a:pt x="14960" y="957598"/>
                </a:lnTo>
                <a:lnTo>
                  <a:pt x="3789" y="1049255"/>
                </a:lnTo>
                <a:lnTo>
                  <a:pt x="0" y="1143000"/>
                </a:lnTo>
                <a:lnTo>
                  <a:pt x="3789" y="1236744"/>
                </a:lnTo>
                <a:lnTo>
                  <a:pt x="14960" y="1328401"/>
                </a:lnTo>
                <a:lnTo>
                  <a:pt x="33219" y="1417677"/>
                </a:lnTo>
                <a:lnTo>
                  <a:pt x="58271" y="1504278"/>
                </a:lnTo>
                <a:lnTo>
                  <a:pt x="89823" y="1587909"/>
                </a:lnTo>
                <a:lnTo>
                  <a:pt x="127581" y="1668276"/>
                </a:lnTo>
                <a:lnTo>
                  <a:pt x="171250" y="1745085"/>
                </a:lnTo>
                <a:lnTo>
                  <a:pt x="220535" y="1818042"/>
                </a:lnTo>
                <a:lnTo>
                  <a:pt x="275144" y="1886854"/>
                </a:lnTo>
                <a:lnTo>
                  <a:pt x="334781" y="1951224"/>
                </a:lnTo>
                <a:lnTo>
                  <a:pt x="399153" y="2010861"/>
                </a:lnTo>
                <a:lnTo>
                  <a:pt x="467965" y="2065468"/>
                </a:lnTo>
                <a:lnTo>
                  <a:pt x="540923" y="2114753"/>
                </a:lnTo>
                <a:lnTo>
                  <a:pt x="617733" y="2158421"/>
                </a:lnTo>
                <a:lnTo>
                  <a:pt x="698101" y="2196178"/>
                </a:lnTo>
                <a:lnTo>
                  <a:pt x="781733" y="2227729"/>
                </a:lnTo>
                <a:lnTo>
                  <a:pt x="868334" y="2252781"/>
                </a:lnTo>
                <a:lnTo>
                  <a:pt x="957610" y="2271040"/>
                </a:lnTo>
                <a:lnTo>
                  <a:pt x="1049268" y="2282211"/>
                </a:lnTo>
                <a:lnTo>
                  <a:pt x="1143012" y="2286000"/>
                </a:lnTo>
                <a:lnTo>
                  <a:pt x="1236757" y="2282211"/>
                </a:lnTo>
                <a:lnTo>
                  <a:pt x="1328414" y="2271040"/>
                </a:lnTo>
                <a:lnTo>
                  <a:pt x="1417691" y="2252781"/>
                </a:lnTo>
                <a:lnTo>
                  <a:pt x="1504292" y="2227729"/>
                </a:lnTo>
                <a:lnTo>
                  <a:pt x="1587923" y="2196178"/>
                </a:lnTo>
                <a:lnTo>
                  <a:pt x="1668291" y="2158421"/>
                </a:lnTo>
                <a:lnTo>
                  <a:pt x="1745101" y="2114753"/>
                </a:lnTo>
                <a:lnTo>
                  <a:pt x="1818060" y="2065468"/>
                </a:lnTo>
                <a:lnTo>
                  <a:pt x="1886872" y="2010861"/>
                </a:lnTo>
                <a:lnTo>
                  <a:pt x="1951243" y="1951224"/>
                </a:lnTo>
                <a:lnTo>
                  <a:pt x="2010881" y="1886854"/>
                </a:lnTo>
                <a:lnTo>
                  <a:pt x="2065489" y="1818042"/>
                </a:lnTo>
                <a:lnTo>
                  <a:pt x="2114775" y="1745085"/>
                </a:lnTo>
                <a:lnTo>
                  <a:pt x="2158443" y="1668276"/>
                </a:lnTo>
                <a:lnTo>
                  <a:pt x="2196201" y="1587909"/>
                </a:lnTo>
                <a:lnTo>
                  <a:pt x="2227753" y="1504278"/>
                </a:lnTo>
                <a:lnTo>
                  <a:pt x="2252806" y="1417677"/>
                </a:lnTo>
                <a:lnTo>
                  <a:pt x="2271065" y="1328401"/>
                </a:lnTo>
                <a:lnTo>
                  <a:pt x="2282236" y="1236744"/>
                </a:lnTo>
                <a:lnTo>
                  <a:pt x="2286025" y="1143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3295424" y="3966845"/>
            <a:ext cx="5601212" cy="1860799"/>
            <a:chOff x="2471568" y="3135147"/>
            <a:chExt cx="4200909" cy="1395600"/>
          </a:xfrm>
        </p:grpSpPr>
        <p:sp>
          <p:nvSpPr>
            <p:cNvPr id="14" name="TextBox 6"/>
            <p:cNvSpPr txBox="1"/>
            <p:nvPr/>
          </p:nvSpPr>
          <p:spPr>
            <a:xfrm>
              <a:off x="2968854" y="3135147"/>
              <a:ext cx="3206293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3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 pitchFamily="34" charset="0"/>
                  <a:cs typeface="Open sans" pitchFamily="34" charset="0"/>
                </a:rPr>
                <a:t>Gesel</a:t>
              </a:r>
              <a:endParaRPr kumimoji="0" lang="en-US" sz="3200" b="1" i="0" u="none" strike="noStrike" kern="1200" cap="none" spc="0" normalizeH="0" baseline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2471568" y="3558660"/>
              <a:ext cx="4200909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Grupo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de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Pesquisa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do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Setor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Elétrico</a:t>
              </a: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4291764" y="3969054"/>
              <a:ext cx="56049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UFRJ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3507296" y="4276831"/>
              <a:ext cx="21294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http://www.gesel.ie.ufrj.br/</a:t>
              </a: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85671"/>
          <a:stretch/>
        </p:blipFill>
        <p:spPr>
          <a:xfrm>
            <a:off x="4408802" y="989018"/>
            <a:ext cx="1506384" cy="271623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 cstate="print"/>
          <a:srcRect l="25377" r="5111" b="47697"/>
          <a:stretch/>
        </p:blipFill>
        <p:spPr>
          <a:xfrm>
            <a:off x="5751793" y="1546029"/>
            <a:ext cx="1555462" cy="48598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5" cstate="print"/>
          <a:srcRect l="25376" t="55439" r="-575" b="26103"/>
          <a:stretch/>
        </p:blipFill>
        <p:spPr>
          <a:xfrm>
            <a:off x="5751793" y="2067281"/>
            <a:ext cx="1555462" cy="21740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6" cstate="print"/>
          <a:srcRect l="25376" t="78956" r="51027"/>
          <a:stretch/>
        </p:blipFill>
        <p:spPr>
          <a:xfrm>
            <a:off x="5731819" y="2331920"/>
            <a:ext cx="842226" cy="311897"/>
          </a:xfrm>
          <a:prstGeom prst="rect">
            <a:avLst/>
          </a:prstGeom>
        </p:spPr>
      </p:pic>
      <p:pic>
        <p:nvPicPr>
          <p:cNvPr id="15" name="Picture 6" descr="C:\PROVEDOR\SITES GESEL\Imagens\Nova Imagem (2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6" t="12688" r="1706" b="18630"/>
          <a:stretch/>
        </p:blipFill>
        <p:spPr bwMode="auto">
          <a:xfrm>
            <a:off x="5796314" y="2760628"/>
            <a:ext cx="1069776" cy="5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985622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FF438CA0-DBA2-4200-8E3C-3A33626653D9}"/>
              </a:ext>
            </a:extLst>
          </p:cNvPr>
          <p:cNvSpPr/>
          <p:nvPr/>
        </p:nvSpPr>
        <p:spPr>
          <a:xfrm>
            <a:off x="0" y="2207880"/>
            <a:ext cx="12233145" cy="167646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4488" y="2518195"/>
            <a:ext cx="11042072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just">
              <a:lnSpc>
                <a:spcPct val="90000"/>
              </a:lnSpc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  <a:latin typeface="Book Antiqua"/>
              </a:rPr>
              <a:t>O problema estava no desenho do mercado como um todo ou na sua implementação?</a:t>
            </a:r>
          </a:p>
          <a:p>
            <a:pPr marL="1028700" lvl="1" indent="-571500" algn="just">
              <a:lnSpc>
                <a:spcPct val="90000"/>
              </a:lnSpc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  <a:latin typeface="Book Antiqua"/>
              </a:rPr>
              <a:t>Em que medida as alterações já introduzidas deram conta adequadamente dos problemas verificados?</a:t>
            </a:r>
            <a:endParaRPr lang="pt-BR" sz="20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DB9F4-17F3-465A-9269-91D39A9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98BFA6A-C30F-47D3-A0D7-D5B38E3A7C49}"/>
              </a:ext>
            </a:extLst>
          </p:cNvPr>
          <p:cNvSpPr/>
          <p:nvPr/>
        </p:nvSpPr>
        <p:spPr>
          <a:xfrm>
            <a:off x="94488" y="4119699"/>
            <a:ext cx="11114080" cy="222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571500" algn="just">
              <a:lnSpc>
                <a:spcPct val="90000"/>
              </a:lnSpc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  <a:latin typeface="Book Antiqua"/>
              </a:rPr>
              <a:t>Assim, o objetivo  central  dessa  apresentação  é  analisar  exemplos  internacionais  de  desenhos  de  mercados  ou  de  arranjos  contratuais  que  possam  subsidiar  propostas que  permitam mitigar  os  riscos  que  impactaram  o  modelo  brasileiro  na  recente  situação  de  seca  severa.</a:t>
            </a:r>
          </a:p>
          <a:p>
            <a:pPr marL="800100" lvl="1" indent="-571500" algn="just">
              <a:lnSpc>
                <a:spcPct val="90000"/>
              </a:lnSpc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  <a:latin typeface="Book Antiqua"/>
              </a:rPr>
              <a:t>Esta apresentação se baseia no capítulo 4 do livro “Regulação Econômica da Geração Termoelétrica: formas de contratação e metodologia de cálculo do custo de operação”. Este capítulo é uma versão atualizada do TDSE nº 75.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C46213D-1EBB-4FA3-B2A8-3BD488EFD525}"/>
              </a:ext>
            </a:extLst>
          </p:cNvPr>
          <p:cNvSpPr/>
          <p:nvPr/>
        </p:nvSpPr>
        <p:spPr>
          <a:xfrm>
            <a:off x="487221" y="1602418"/>
            <a:ext cx="9807362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ts val="1000"/>
              </a:spcAft>
              <a:buClrTx/>
              <a:buSzPct val="75000"/>
            </a:pPr>
            <a:r>
              <a:rPr lang="pt-BR" sz="2400" kern="0" dirty="0">
                <a:solidFill>
                  <a:srgbClr val="000000"/>
                </a:solidFill>
                <a:latin typeface="Book Antiqua"/>
              </a:rPr>
              <a:t>Diante desse contexto, duas perguntas se mostram relevantes: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AB82A12-C45B-4871-BAAF-21A2860C3A67}"/>
              </a:ext>
            </a:extLst>
          </p:cNvPr>
          <p:cNvGrpSpPr/>
          <p:nvPr/>
        </p:nvGrpSpPr>
        <p:grpSpPr>
          <a:xfrm>
            <a:off x="260663" y="3862671"/>
            <a:ext cx="453115" cy="1529149"/>
            <a:chOff x="1130342" y="1032061"/>
            <a:chExt cx="453115" cy="1529149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F982107-9502-4B0D-91BA-69C9606EA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D6280EF-E963-437D-BD32-6F8E507DA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5E49B59-5F33-43C5-A9DD-3C1029879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342" y="2224003"/>
              <a:ext cx="162789" cy="337207"/>
            </a:xfrm>
            <a:prstGeom prst="rect">
              <a:avLst/>
            </a:prstGeom>
          </p:spPr>
        </p:pic>
      </p:grpSp>
      <p:pic>
        <p:nvPicPr>
          <p:cNvPr id="11266" name="Picture 2" descr="Imagem relacionada">
            <a:extLst>
              <a:ext uri="{FF2B5EF4-FFF2-40B4-BE49-F238E27FC236}">
                <a16:creationId xmlns:a16="http://schemas.microsoft.com/office/drawing/2014/main" id="{8ADA548E-56A2-4232-A607-41A03618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-293894"/>
            <a:ext cx="4555796" cy="28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9A443E7-9077-4947-8FFE-BC1DD44CD02D}"/>
              </a:ext>
            </a:extLst>
          </p:cNvPr>
          <p:cNvSpPr txBox="1">
            <a:spLocks/>
          </p:cNvSpPr>
          <p:nvPr/>
        </p:nvSpPr>
        <p:spPr>
          <a:xfrm>
            <a:off x="343426" y="420478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Introdução</a:t>
            </a:r>
            <a:endParaRPr kumimoji="0" lang="pt-BR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043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1860CF8-D5BF-448A-8441-E48011534C3D}"/>
              </a:ext>
            </a:extLst>
          </p:cNvPr>
          <p:cNvSpPr/>
          <p:nvPr/>
        </p:nvSpPr>
        <p:spPr>
          <a:xfrm>
            <a:off x="0" y="5224636"/>
            <a:ext cx="12233145" cy="1673073"/>
          </a:xfrm>
          <a:prstGeom prst="rect">
            <a:avLst/>
          </a:prstGeom>
          <a:solidFill>
            <a:srgbClr val="F46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37F94C4-3F3B-4540-9312-59CC36406DAA}"/>
              </a:ext>
            </a:extLst>
          </p:cNvPr>
          <p:cNvSpPr txBox="1">
            <a:spLocks/>
          </p:cNvSpPr>
          <p:nvPr/>
        </p:nvSpPr>
        <p:spPr>
          <a:xfrm>
            <a:off x="352650" y="2551856"/>
            <a:ext cx="11260147" cy="5345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Bef>
                <a:spcPct val="20000"/>
              </a:spcBef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kern="0" dirty="0">
                <a:solidFill>
                  <a:srgbClr val="000000"/>
                </a:solidFill>
                <a:latin typeface="Book Antiqua"/>
              </a:rPr>
              <a:t>Historicamente, o Setor Elétrico estava estruturado em monopólios verticalizados, geralmente de propriedade do Estado =&gt; G, T e D</a:t>
            </a:r>
          </a:p>
          <a:p>
            <a:pPr marL="571500" indent="-571500" algn="just">
              <a:spcBef>
                <a:spcPct val="20000"/>
              </a:spcBef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kern="0" dirty="0">
                <a:solidFill>
                  <a:srgbClr val="000000"/>
                </a:solidFill>
                <a:latin typeface="Book Antiqua"/>
              </a:rPr>
              <a:t>A partir da década de 1980, a ineficiência, os altos custos desta estrutura e, sobretudo, o esgotamento da capacidade financeira do estado, induziram a transferência desta atividade ao capital privado;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938DEA0-0AD2-4E55-92A0-7FE675E87A02}"/>
              </a:ext>
            </a:extLst>
          </p:cNvPr>
          <p:cNvSpPr txBox="1">
            <a:spLocks/>
          </p:cNvSpPr>
          <p:nvPr/>
        </p:nvSpPr>
        <p:spPr>
          <a:xfrm>
            <a:off x="1464911" y="986345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indústria elétrica no mundo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E68F67-B0FA-4DD1-BD6B-B35429922078}"/>
              </a:ext>
            </a:extLst>
          </p:cNvPr>
          <p:cNvSpPr/>
          <p:nvPr/>
        </p:nvSpPr>
        <p:spPr>
          <a:xfrm>
            <a:off x="428902" y="369149"/>
            <a:ext cx="1107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9600" b="1" dirty="0">
                <a:solidFill>
                  <a:srgbClr val="005D82"/>
                </a:solidFill>
              </a:rPr>
              <a:t>1.</a:t>
            </a:r>
            <a:endParaRPr lang="pt-BR" sz="9600" b="1" dirty="0">
              <a:solidFill>
                <a:srgbClr val="005D82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7F3CFA-EDEF-4E25-82D3-63A0F6D772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4398" y="425786"/>
            <a:ext cx="2402032" cy="180457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57A509-E3C6-46AD-8667-AEE55AE3D1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4636"/>
            <a:ext cx="2177819" cy="163336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506AEAF-1F28-462B-AE67-1729BF328DB9}"/>
              </a:ext>
            </a:extLst>
          </p:cNvPr>
          <p:cNvSpPr/>
          <p:nvPr/>
        </p:nvSpPr>
        <p:spPr>
          <a:xfrm>
            <a:off x="1709439" y="5536445"/>
            <a:ext cx="10263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buClrTx/>
              <a:buSzPct val="75000"/>
            </a:pPr>
            <a:r>
              <a:rPr lang="pt-BR" sz="2400" kern="0" dirty="0">
                <a:solidFill>
                  <a:srgbClr val="000000"/>
                </a:solidFill>
                <a:latin typeface="Book Antiqua"/>
              </a:rPr>
              <a:t>Reino Unido foi um dos primeiros países a reestruturar o Setor Elétrico, em um processo de liberalização iniciado em 1989 (The Electric </a:t>
            </a:r>
            <a:r>
              <a:rPr lang="pt-BR" sz="2400" kern="0" dirty="0" err="1">
                <a:solidFill>
                  <a:srgbClr val="000000"/>
                </a:solidFill>
                <a:latin typeface="Book Antiqua"/>
              </a:rPr>
              <a:t>Act</a:t>
            </a:r>
            <a:r>
              <a:rPr lang="pt-BR" sz="2400" kern="0" dirty="0">
                <a:solidFill>
                  <a:srgbClr val="000000"/>
                </a:solidFill>
                <a:latin typeface="Book Antiqua"/>
              </a:rPr>
              <a:t>), tornando-se referência às demais reformas ao redor do mundo.</a:t>
            </a:r>
          </a:p>
        </p:txBody>
      </p:sp>
    </p:spTree>
    <p:extLst>
      <p:ext uri="{BB962C8B-B14F-4D97-AF65-F5344CB8AC3E}">
        <p14:creationId xmlns:p14="http://schemas.microsoft.com/office/powerpoint/2010/main" val="7601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192239C-0D9C-47EB-846A-5F8554DA9EEE}"/>
              </a:ext>
            </a:extLst>
          </p:cNvPr>
          <p:cNvSpPr/>
          <p:nvPr/>
        </p:nvSpPr>
        <p:spPr>
          <a:xfrm>
            <a:off x="-7533" y="980728"/>
            <a:ext cx="12233145" cy="55413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1860CF8-D5BF-448A-8441-E48011534C3D}"/>
              </a:ext>
            </a:extLst>
          </p:cNvPr>
          <p:cNvSpPr/>
          <p:nvPr/>
        </p:nvSpPr>
        <p:spPr>
          <a:xfrm>
            <a:off x="0" y="5574270"/>
            <a:ext cx="12233145" cy="1323439"/>
          </a:xfrm>
          <a:prstGeom prst="rect">
            <a:avLst/>
          </a:prstGeom>
          <a:solidFill>
            <a:srgbClr val="F46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37F94C4-3F3B-4540-9312-59CC36406DAA}"/>
              </a:ext>
            </a:extLst>
          </p:cNvPr>
          <p:cNvSpPr txBox="1">
            <a:spLocks/>
          </p:cNvSpPr>
          <p:nvPr/>
        </p:nvSpPr>
        <p:spPr>
          <a:xfrm>
            <a:off x="1196047" y="1124744"/>
            <a:ext cx="10691099" cy="5345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20000"/>
              </a:spcBef>
              <a:spcAft>
                <a:spcPts val="1000"/>
              </a:spcAft>
              <a:buClrTx/>
              <a:buSzPct val="75000"/>
              <a:buNone/>
            </a:pPr>
            <a:r>
              <a:rPr lang="pt-BR" sz="2000" kern="0" dirty="0">
                <a:solidFill>
                  <a:srgbClr val="000000"/>
                </a:solidFill>
              </a:rPr>
              <a:t>Elementos centrais da reforma foram:</a:t>
            </a:r>
          </a:p>
          <a:p>
            <a:pPr marL="1028700" lvl="1" indent="-571500">
              <a:spcBef>
                <a:spcPct val="20000"/>
              </a:spcBef>
              <a:spcAft>
                <a:spcPts val="5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</a:rPr>
              <a:t>A </a:t>
            </a:r>
            <a:r>
              <a:rPr lang="pt-BR" sz="2000" kern="0" dirty="0" err="1">
                <a:solidFill>
                  <a:srgbClr val="000000"/>
                </a:solidFill>
              </a:rPr>
              <a:t>desverticalização</a:t>
            </a:r>
            <a:r>
              <a:rPr lang="pt-BR" sz="2000" kern="0" dirty="0">
                <a:solidFill>
                  <a:srgbClr val="000000"/>
                </a:solidFill>
              </a:rPr>
              <a:t> da indústria elétrica nas diferentes atividades: G, T, D e C;</a:t>
            </a:r>
          </a:p>
          <a:p>
            <a:pPr marL="1028700" lvl="1" indent="-571500">
              <a:spcBef>
                <a:spcPct val="20000"/>
              </a:spcBef>
              <a:spcAft>
                <a:spcPts val="5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</a:rPr>
              <a:t>Privatização das empresas públicas (em grande parte dos casos);</a:t>
            </a:r>
          </a:p>
          <a:p>
            <a:pPr marL="1028700" lvl="1" indent="-571500">
              <a:spcBef>
                <a:spcPct val="20000"/>
              </a:spcBef>
              <a:spcAft>
                <a:spcPts val="5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</a:rPr>
              <a:t>Restruturação horizontal da geração, com estímulo à competição </a:t>
            </a:r>
            <a:r>
              <a:rPr lang="pt-BR" sz="2000" kern="0" dirty="0" err="1">
                <a:solidFill>
                  <a:srgbClr val="000000"/>
                </a:solidFill>
              </a:rPr>
              <a:t>intra-mercado</a:t>
            </a:r>
            <a:r>
              <a:rPr lang="pt-BR" sz="2000" kern="0" dirty="0">
                <a:solidFill>
                  <a:srgbClr val="000000"/>
                </a:solidFill>
              </a:rPr>
              <a:t>;</a:t>
            </a:r>
          </a:p>
          <a:p>
            <a:pPr marL="1028700" lvl="1" indent="-571500">
              <a:spcBef>
                <a:spcPct val="20000"/>
              </a:spcBef>
              <a:spcAft>
                <a:spcPts val="5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</a:rPr>
              <a:t>Segmentos de T e D mantidos como monopólios naturais com tarifas definidas pelo Estado (regulador);</a:t>
            </a:r>
          </a:p>
          <a:p>
            <a:pPr marL="1028700" lvl="1" indent="-571500">
              <a:spcBef>
                <a:spcPct val="20000"/>
              </a:spcBef>
              <a:spcAft>
                <a:spcPts val="5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</a:rPr>
              <a:t>A operação do sistema executada por um operador independente;</a:t>
            </a:r>
          </a:p>
          <a:p>
            <a:pPr marL="1028700" lvl="1" indent="-571500">
              <a:spcBef>
                <a:spcPct val="20000"/>
              </a:spcBef>
              <a:spcAft>
                <a:spcPts val="5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</a:rPr>
              <a:t>Criação do mercado atacadista de energia elétrica, no qual geradores vendem grandes blocos de energia; e</a:t>
            </a:r>
          </a:p>
          <a:p>
            <a:pPr marL="1028700" lvl="1" indent="-571500">
              <a:spcBef>
                <a:spcPct val="20000"/>
              </a:spcBef>
              <a:spcAft>
                <a:spcPts val="5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00000"/>
                </a:solidFill>
              </a:rPr>
              <a:t>Competição no mercado de varejo através da liberalização de todos os consumidores, tornando livre a escolha do comercializador de serviço</a:t>
            </a:r>
            <a:r>
              <a:rPr lang="pt-BR" sz="1800" kern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938DEA0-0AD2-4E55-92A0-7FE675E87A02}"/>
              </a:ext>
            </a:extLst>
          </p:cNvPr>
          <p:cNvSpPr txBox="1">
            <a:spLocks/>
          </p:cNvSpPr>
          <p:nvPr/>
        </p:nvSpPr>
        <p:spPr>
          <a:xfrm>
            <a:off x="1238118" y="264033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indústria elétrica no mundo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E68F67-B0FA-4DD1-BD6B-B35429922078}"/>
              </a:ext>
            </a:extLst>
          </p:cNvPr>
          <p:cNvSpPr/>
          <p:nvPr/>
        </p:nvSpPr>
        <p:spPr>
          <a:xfrm>
            <a:off x="286978" y="-178363"/>
            <a:ext cx="8771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7200" b="1" dirty="0">
                <a:solidFill>
                  <a:srgbClr val="005D82"/>
                </a:solidFill>
              </a:rPr>
              <a:t>1.</a:t>
            </a:r>
            <a:endParaRPr lang="pt-BR" sz="7200" b="1" dirty="0">
              <a:solidFill>
                <a:srgbClr val="005D82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506AEAF-1F28-462B-AE67-1729BF328DB9}"/>
              </a:ext>
            </a:extLst>
          </p:cNvPr>
          <p:cNvSpPr/>
          <p:nvPr/>
        </p:nvSpPr>
        <p:spPr>
          <a:xfrm>
            <a:off x="2535443" y="5725705"/>
            <a:ext cx="9427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buClrTx/>
              <a:buSzPct val="75000"/>
            </a:pPr>
            <a:r>
              <a:rPr lang="pt-BR" sz="2000" kern="0" dirty="0">
                <a:solidFill>
                  <a:schemeClr val="bg1"/>
                </a:solidFill>
                <a:latin typeface="Book Antiqua"/>
              </a:rPr>
              <a:t>Diversos países se inspiraram na reforma britânica e liberalizaram o setor elétrico. Nem todos implementaram o mesmo modelo: a adoção de mecanismos de mercado é o traço comum, mas a estrutura do mercado varia bastante...</a:t>
            </a:r>
          </a:p>
        </p:txBody>
      </p:sp>
      <p:pic>
        <p:nvPicPr>
          <p:cNvPr id="14338" name="Picture 2" descr="Resultado de imagem para differentiate ICON">
            <a:extLst>
              <a:ext uri="{FF2B5EF4-FFF2-40B4-BE49-F238E27FC236}">
                <a16:creationId xmlns:a16="http://schemas.microsoft.com/office/drawing/2014/main" id="{D2F14AF0-35EF-453D-B76E-4D5F9438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34" y="5057664"/>
            <a:ext cx="2571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857A509-E3C6-46AD-8667-AEE55AE3D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326" y="4005064"/>
            <a:ext cx="2806934" cy="2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920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73A7950-1820-4027-86CC-1CE34C9C1898}"/>
              </a:ext>
            </a:extLst>
          </p:cNvPr>
          <p:cNvSpPr/>
          <p:nvPr/>
        </p:nvSpPr>
        <p:spPr>
          <a:xfrm>
            <a:off x="1919536" y="2722434"/>
            <a:ext cx="8136905" cy="414908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CD018E-A4AB-4023-8AE2-34CEADEA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83" y="978522"/>
            <a:ext cx="10920651" cy="5784587"/>
          </a:xfrm>
        </p:spPr>
        <p:txBody>
          <a:bodyPr>
            <a:norm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DD6266-F2B4-4BE1-9AE0-72FF584C89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9617" y="3080769"/>
            <a:ext cx="6704399" cy="3314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20780F3-D18D-4849-B4F5-C6AB8A866BB3}"/>
              </a:ext>
            </a:extLst>
          </p:cNvPr>
          <p:cNvSpPr/>
          <p:nvPr/>
        </p:nvSpPr>
        <p:spPr>
          <a:xfrm>
            <a:off x="4943873" y="6528986"/>
            <a:ext cx="2284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>
                <a:solidFill>
                  <a:srgbClr val="000000"/>
                </a:solidFill>
                <a:latin typeface="Book Antiqua" panose="02040602050305030304" pitchFamily="18" charset="0"/>
              </a:rPr>
              <a:t>Fonte: Elaboração própria </a:t>
            </a:r>
            <a:endParaRPr lang="pt-BR" sz="135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5715D4B-19E2-41A5-9A46-1C3FB117B179}"/>
              </a:ext>
            </a:extLst>
          </p:cNvPr>
          <p:cNvSpPr txBox="1">
            <a:spLocks/>
          </p:cNvSpPr>
          <p:nvPr/>
        </p:nvSpPr>
        <p:spPr>
          <a:xfrm>
            <a:off x="696583" y="1125452"/>
            <a:ext cx="11016041" cy="15834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20000"/>
              </a:spcBef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kern="0" dirty="0">
                <a:solidFill>
                  <a:srgbClr val="000000"/>
                </a:solidFill>
              </a:rPr>
              <a:t>No mercado atacadista, a energia é vendida em grandes blocos pelos geradores aos comercializadores, distribuidores e grandes consumidores. </a:t>
            </a:r>
          </a:p>
          <a:p>
            <a:pPr algn="just">
              <a:spcBef>
                <a:spcPct val="20000"/>
              </a:spcBef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kern="0" dirty="0">
                <a:solidFill>
                  <a:srgbClr val="000000"/>
                </a:solidFill>
              </a:rPr>
              <a:t>Os mercados atacadistas podem se organizar em função de duas estruturas básicas: comprador único ou mercados de curto e longo prazo.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15590E-09FE-4C5F-AFF5-68CAF8BCF385}"/>
              </a:ext>
            </a:extLst>
          </p:cNvPr>
          <p:cNvSpPr txBox="1">
            <a:spLocks/>
          </p:cNvSpPr>
          <p:nvPr/>
        </p:nvSpPr>
        <p:spPr>
          <a:xfrm>
            <a:off x="1009480" y="188640"/>
            <a:ext cx="100359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O mercado atacadista de energia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C5C634E-17AA-47F8-9A92-7B337033FEB9}"/>
              </a:ext>
            </a:extLst>
          </p:cNvPr>
          <p:cNvSpPr/>
          <p:nvPr/>
        </p:nvSpPr>
        <p:spPr>
          <a:xfrm>
            <a:off x="136184" y="-148342"/>
            <a:ext cx="8771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7200" b="1" dirty="0">
                <a:solidFill>
                  <a:srgbClr val="005D82"/>
                </a:solidFill>
              </a:rPr>
              <a:t>2.</a:t>
            </a:r>
            <a:endParaRPr lang="pt-BR" sz="7200" b="1" dirty="0">
              <a:solidFill>
                <a:srgbClr val="005D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CD018E-A4AB-4023-8AE2-34CEADEA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83" y="978522"/>
            <a:ext cx="10920651" cy="5784587"/>
          </a:xfrm>
        </p:spPr>
        <p:txBody>
          <a:bodyPr>
            <a:norm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3A7950-1820-4027-86CC-1CE34C9C1898}"/>
              </a:ext>
            </a:extLst>
          </p:cNvPr>
          <p:cNvSpPr/>
          <p:nvPr/>
        </p:nvSpPr>
        <p:spPr>
          <a:xfrm>
            <a:off x="-4152" y="6976909"/>
            <a:ext cx="12385376" cy="1642778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5715D4B-19E2-41A5-9A46-1C3FB117B179}"/>
              </a:ext>
            </a:extLst>
          </p:cNvPr>
          <p:cNvSpPr txBox="1">
            <a:spLocks/>
          </p:cNvSpPr>
          <p:nvPr/>
        </p:nvSpPr>
        <p:spPr>
          <a:xfrm>
            <a:off x="696583" y="1125452"/>
            <a:ext cx="11016041" cy="15834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ClrTx/>
            </a:pP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15590E-09FE-4C5F-AFF5-68CAF8BCF385}"/>
              </a:ext>
            </a:extLst>
          </p:cNvPr>
          <p:cNvSpPr txBox="1">
            <a:spLocks/>
          </p:cNvSpPr>
          <p:nvPr/>
        </p:nvSpPr>
        <p:spPr>
          <a:xfrm>
            <a:off x="1260115" y="472902"/>
            <a:ext cx="100359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O mercado atacadista de energia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C5C634E-17AA-47F8-9A92-7B337033FEB9}"/>
              </a:ext>
            </a:extLst>
          </p:cNvPr>
          <p:cNvSpPr/>
          <p:nvPr/>
        </p:nvSpPr>
        <p:spPr>
          <a:xfrm>
            <a:off x="306444" y="33182"/>
            <a:ext cx="8771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7200" b="1" dirty="0">
                <a:solidFill>
                  <a:srgbClr val="005D82"/>
                </a:solidFill>
              </a:rPr>
              <a:t>2.</a:t>
            </a:r>
            <a:endParaRPr lang="pt-BR" sz="7200" b="1" dirty="0">
              <a:solidFill>
                <a:srgbClr val="005D82"/>
              </a:solidFill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0B76A6D-8FCF-49A3-BF29-767CC77BB7D2}"/>
              </a:ext>
            </a:extLst>
          </p:cNvPr>
          <p:cNvSpPr txBox="1">
            <a:spLocks/>
          </p:cNvSpPr>
          <p:nvPr/>
        </p:nvSpPr>
        <p:spPr>
          <a:xfrm>
            <a:off x="257845" y="1549450"/>
            <a:ext cx="11670801" cy="426506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5D82"/>
                </a:solidFill>
                <a:latin typeface="Book Antiqua" pitchFamily="18" charset="0"/>
              </a:rPr>
              <a:t>A amostra internacional concentrou-se em modelos com semelhanças mínimas com o modelo brasileiro.</a:t>
            </a:r>
          </a:p>
          <a:p>
            <a:pPr lvl="1" fontAlgn="auto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latin typeface="Book Antiqua" pitchFamily="18" charset="0"/>
              </a:rPr>
              <a:t>Preferência a países com mecanismos de contratação de LP ou modelos de remuneração do gerador capazes de dar maior previsibilidade às receitas, por exemplo, através de um misto de pagamentos por capacidade e energia.</a:t>
            </a:r>
          </a:p>
          <a:p>
            <a:pPr lvl="0" fontAlgn="auto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5D82"/>
                </a:solidFill>
                <a:latin typeface="Book Antiqua" pitchFamily="18" charset="0"/>
              </a:rPr>
              <a:t>A </a:t>
            </a:r>
            <a:r>
              <a:rPr lang="pt-BR" sz="2400" b="1" dirty="0">
                <a:solidFill>
                  <a:srgbClr val="005D82"/>
                </a:solidFill>
                <a:latin typeface="Book Antiqua" pitchFamily="18" charset="0"/>
              </a:rPr>
              <a:t>justificativa está no perfil do parque gerador brasileiro. </a:t>
            </a:r>
          </a:p>
          <a:p>
            <a:pPr lvl="1" fontAlgn="auto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latin typeface="Book Antiqua" pitchFamily="18" charset="0"/>
              </a:rPr>
              <a:t>Predominância hídrica faz os preços de CP oscilarem de forma acentuada, podendo assumir valores irrisórios ou extremamente altos por longos períodos.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5D82"/>
                </a:solidFill>
                <a:latin typeface="Book Antiqua" pitchFamily="18" charset="0"/>
              </a:rPr>
              <a:t>Mercados analisados: </a:t>
            </a:r>
          </a:p>
          <a:p>
            <a:pPr lvl="1" fontAlgn="auto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latin typeface="Book Antiqua" pitchFamily="18" charset="0"/>
              </a:rPr>
              <a:t>Brasil, Chile, China, Colômbia, Coreia do Sul, Estados Unidos (Califórnia, PJM e New </a:t>
            </a:r>
            <a:r>
              <a:rPr lang="pt-BR" sz="2000" dirty="0" err="1">
                <a:solidFill>
                  <a:prstClr val="black"/>
                </a:solidFill>
                <a:latin typeface="Book Antiqua" pitchFamily="18" charset="0"/>
              </a:rPr>
              <a:t>England</a:t>
            </a:r>
            <a:r>
              <a:rPr lang="pt-BR" sz="2000" dirty="0">
                <a:solidFill>
                  <a:prstClr val="black"/>
                </a:solidFill>
                <a:latin typeface="Book Antiqua" pitchFamily="18" charset="0"/>
              </a:rPr>
              <a:t> ISO), Índia, Japão, México, Peru, Portugal e Reino Unido.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63948F1-24EF-4549-8CA1-E76CCBE7419E}"/>
              </a:ext>
            </a:extLst>
          </p:cNvPr>
          <p:cNvSpPr/>
          <p:nvPr/>
        </p:nvSpPr>
        <p:spPr>
          <a:xfrm>
            <a:off x="0" y="5879478"/>
            <a:ext cx="12192000" cy="992037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648770B-E868-447E-8FED-30D995D8CE05}"/>
              </a:ext>
            </a:extLst>
          </p:cNvPr>
          <p:cNvSpPr/>
          <p:nvPr/>
        </p:nvSpPr>
        <p:spPr>
          <a:xfrm>
            <a:off x="-51624" y="5998149"/>
            <a:ext cx="1228974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10000"/>
              </a:lnSpc>
              <a:spcAft>
                <a:spcPts val="1000"/>
              </a:spcAft>
              <a:buClrTx/>
            </a:pPr>
            <a:r>
              <a:rPr lang="pt-BR" sz="2000" dirty="0">
                <a:solidFill>
                  <a:prstClr val="black"/>
                </a:solidFill>
              </a:rPr>
              <a:t>Este tema é relevante e atual, da discussão do aprimoramento do marco legado do Setor Elétrico Brasileiro iniciado com a  Consulta Pública nº 33/2017, do MME.</a:t>
            </a:r>
          </a:p>
        </p:txBody>
      </p:sp>
      <p:pic>
        <p:nvPicPr>
          <p:cNvPr id="10244" name="Picture 4" descr="Resultado de imagem para world icon equal">
            <a:extLst>
              <a:ext uri="{FF2B5EF4-FFF2-40B4-BE49-F238E27FC236}">
                <a16:creationId xmlns:a16="http://schemas.microsoft.com/office/drawing/2014/main" id="{DF92A393-C255-4704-92A6-7147F2BD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86" y="123238"/>
            <a:ext cx="1303449" cy="13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gual a 3">
            <a:extLst>
              <a:ext uri="{FF2B5EF4-FFF2-40B4-BE49-F238E27FC236}">
                <a16:creationId xmlns:a16="http://schemas.microsoft.com/office/drawing/2014/main" id="{73DAA466-9812-411A-BEB0-BE15DBCD595F}"/>
              </a:ext>
            </a:extLst>
          </p:cNvPr>
          <p:cNvSpPr/>
          <p:nvPr/>
        </p:nvSpPr>
        <p:spPr>
          <a:xfrm>
            <a:off x="11296104" y="123238"/>
            <a:ext cx="658668" cy="446571"/>
          </a:xfrm>
          <a:prstGeom prst="math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506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2D33CE5F-C2B0-41F3-9382-74AF5426BB6A}"/>
              </a:ext>
            </a:extLst>
          </p:cNvPr>
          <p:cNvSpPr/>
          <p:nvPr/>
        </p:nvSpPr>
        <p:spPr>
          <a:xfrm>
            <a:off x="5807968" y="0"/>
            <a:ext cx="6384032" cy="6871515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3A7950-1820-4027-86CC-1CE34C9C1898}"/>
              </a:ext>
            </a:extLst>
          </p:cNvPr>
          <p:cNvSpPr/>
          <p:nvPr/>
        </p:nvSpPr>
        <p:spPr>
          <a:xfrm>
            <a:off x="-4152" y="6976909"/>
            <a:ext cx="12385376" cy="1642778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15590E-09FE-4C5F-AFF5-68CAF8BCF385}"/>
              </a:ext>
            </a:extLst>
          </p:cNvPr>
          <p:cNvSpPr txBox="1">
            <a:spLocks/>
          </p:cNvSpPr>
          <p:nvPr/>
        </p:nvSpPr>
        <p:spPr>
          <a:xfrm>
            <a:off x="1169687" y="92348"/>
            <a:ext cx="52565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 de comprador único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C5C634E-17AA-47F8-9A92-7B337033FEB9}"/>
              </a:ext>
            </a:extLst>
          </p:cNvPr>
          <p:cNvSpPr/>
          <p:nvPr/>
        </p:nvSpPr>
        <p:spPr>
          <a:xfrm>
            <a:off x="95411" y="-26777"/>
            <a:ext cx="1107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9600" b="1" dirty="0">
                <a:solidFill>
                  <a:srgbClr val="005D82"/>
                </a:solidFill>
              </a:rPr>
              <a:t>3.</a:t>
            </a:r>
            <a:endParaRPr lang="pt-BR" sz="9600" b="1" dirty="0">
              <a:solidFill>
                <a:srgbClr val="005D82"/>
              </a:solidFill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85A947E8-12BB-4D96-AFE7-D1F6277CA3D5}"/>
              </a:ext>
            </a:extLst>
          </p:cNvPr>
          <p:cNvSpPr txBox="1">
            <a:spLocks/>
          </p:cNvSpPr>
          <p:nvPr/>
        </p:nvSpPr>
        <p:spPr>
          <a:xfrm>
            <a:off x="191344" y="1572227"/>
            <a:ext cx="5544616" cy="5571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pt-BR" sz="4400" dirty="0"/>
              <a:t>Características gerais: </a:t>
            </a:r>
          </a:p>
          <a:p>
            <a:pPr marL="882650" lvl="1" indent="-57150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t-BR" sz="4000" dirty="0"/>
              <a:t>O comprador único é uma empresa do Estado, normalmente proprietária das redes de T e D, que se encarrega de repassar a energia aos consumidores finais. </a:t>
            </a:r>
          </a:p>
          <a:p>
            <a:pPr marL="882650" lvl="1" indent="-57150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t-BR" sz="4000" dirty="0"/>
              <a:t>Na atividade de G, costumam conviver agentes públicos, em geral, são parte da estatal </a:t>
            </a:r>
            <a:r>
              <a:rPr lang="pt-BR" sz="4000" dirty="0" err="1"/>
              <a:t>desverticalizada</a:t>
            </a:r>
            <a:r>
              <a:rPr lang="pt-BR" sz="4000" dirty="0"/>
              <a:t>, e produtores independentes de energia.</a:t>
            </a: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pt-BR" sz="4400" dirty="0"/>
              <a:t>Entretanto, o mecanismo de comercialização dos geradores com o comprador único pode variar entre os países.</a:t>
            </a:r>
          </a:p>
          <a:p>
            <a:pPr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89D2615-36DA-4D9D-8799-546F547448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1985" y="541141"/>
            <a:ext cx="6120679" cy="591219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4C69E98-5F39-4FAD-94C9-810F430C9A5B}"/>
              </a:ext>
            </a:extLst>
          </p:cNvPr>
          <p:cNvSpPr/>
          <p:nvPr/>
        </p:nvSpPr>
        <p:spPr>
          <a:xfrm>
            <a:off x="8472264" y="6404003"/>
            <a:ext cx="1824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latin typeface="Book Antiqua" panose="02040602050305030304" pitchFamily="18" charset="0"/>
              </a:rPr>
              <a:t>Fonte: Castro et al. 2018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6711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Personalizada 2">
      <a:dk1>
        <a:sysClr val="windowText" lastClr="000000"/>
      </a:dk1>
      <a:lt1>
        <a:sysClr val="window" lastClr="FFFFFF"/>
      </a:lt1>
      <a:dk2>
        <a:srgbClr val="D8D8D8"/>
      </a:dk2>
      <a:lt2>
        <a:srgbClr val="E7E6E6"/>
      </a:lt2>
      <a:accent1>
        <a:srgbClr val="50ABA2"/>
      </a:accent1>
      <a:accent2>
        <a:srgbClr val="D94C44"/>
      </a:accent2>
      <a:accent3>
        <a:srgbClr val="D8D8D8"/>
      </a:accent3>
      <a:accent4>
        <a:srgbClr val="81CCC8"/>
      </a:accent4>
      <a:accent5>
        <a:srgbClr val="D5EAEB"/>
      </a:accent5>
      <a:accent6>
        <a:srgbClr val="D8D8D8"/>
      </a:accent6>
      <a:hlink>
        <a:srgbClr val="FFFFFF"/>
      </a:hlink>
      <a:folHlink>
        <a:srgbClr val="363636"/>
      </a:folHlink>
    </a:clrScheme>
    <a:fontScheme name="Gese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BA2"/>
      </a:accent1>
      <a:accent2>
        <a:srgbClr val="D94C44"/>
      </a:accent2>
      <a:accent3>
        <a:srgbClr val="545452"/>
      </a:accent3>
      <a:accent4>
        <a:srgbClr val="81CCC8"/>
      </a:accent4>
      <a:accent5>
        <a:srgbClr val="D5EAEB"/>
      </a:accent5>
      <a:accent6>
        <a:srgbClr val="D5BD99"/>
      </a:accent6>
      <a:hlink>
        <a:srgbClr val="E7E182"/>
      </a:hlink>
      <a:folHlink>
        <a:srgbClr val="954F72"/>
      </a:folHlink>
    </a:clrScheme>
    <a:fontScheme name="Personalizada 1">
      <a:majorFont>
        <a:latin typeface="Lato"/>
        <a:ea typeface="Spica Neue"/>
        <a:cs typeface=""/>
      </a:majorFont>
      <a:minorFont>
        <a:latin typeface="Lato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56243</TotalTime>
  <Words>4037</Words>
  <Application>Microsoft Office PowerPoint</Application>
  <PresentationFormat>Widescreen</PresentationFormat>
  <Paragraphs>321</Paragraphs>
  <Slides>36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Book Antiqua</vt:lpstr>
      <vt:lpstr>Calibri</vt:lpstr>
      <vt:lpstr>Lato</vt:lpstr>
      <vt:lpstr>Times New Roman</vt:lpstr>
      <vt:lpstr>Wingdings</vt:lpstr>
      <vt:lpstr>Tema do Office</vt:lpstr>
      <vt:lpstr>1_Office Theme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Gesel - IE - UFRJ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Gesel Novo Desenho do Mercado Atacadista</dc:title>
  <dc:creator>Roberto Brandão</dc:creator>
  <cp:lastModifiedBy>Pedro Vardiero</cp:lastModifiedBy>
  <cp:revision>2342</cp:revision>
  <dcterms:created xsi:type="dcterms:W3CDTF">1601-01-01T00:00:00Z</dcterms:created>
  <dcterms:modified xsi:type="dcterms:W3CDTF">2018-12-14T16:28:13Z</dcterms:modified>
</cp:coreProperties>
</file>